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2" autoAdjust="0"/>
  </p:normalViewPr>
  <p:slideViewPr>
    <p:cSldViewPr snapToGrid="0">
      <p:cViewPr varScale="1">
        <p:scale>
          <a:sx n="85" d="100"/>
          <a:sy n="85" d="100"/>
        </p:scale>
        <p:origin x="-3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67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45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99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7771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36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28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56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4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16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18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1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7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77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77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8FE9A1-3C7A-4165-8A12-5D0B4F1FAA1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B2C05B-855B-4614-BED9-1BD9E298E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841" y="981075"/>
            <a:ext cx="8689976" cy="1371599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ПОДГТОВКА ДЕЛА К СУДЕБНОМУ </a:t>
            </a:r>
            <a:r>
              <a:rPr lang="ru-RU" sz="6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РАЗБИРАТЕЛЬСТВУ</a:t>
            </a:r>
            <a:endParaRPr lang="ru-RU" sz="6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5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35626"/>
            <a:ext cx="12191999" cy="2731803"/>
          </a:xfrm>
        </p:spPr>
        <p:txBody>
          <a:bodyPr>
            <a:normAutofit/>
          </a:bodyPr>
          <a:lstStyle/>
          <a:p>
            <a:r>
              <a:rPr lang="ru-RU" sz="2400" dirty="0"/>
              <a:t>Содержание определения </a:t>
            </a:r>
            <a:r>
              <a:rPr lang="ru-RU" sz="2400" dirty="0" smtClean="0"/>
              <a:t>суда о </a:t>
            </a:r>
            <a:r>
              <a:rPr lang="ru-RU" sz="2400" dirty="0"/>
              <a:t>назначении дела к судебному разбирательству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516194"/>
            <a:ext cx="12192000" cy="4832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/>
              <a:t>Суд, рассматривающий экономические дела, в определении о назначении дела к судебному разбирательству указывает:</a:t>
            </a:r>
          </a:p>
          <a:p>
            <a:r>
              <a:rPr lang="ru-RU" sz="1500" dirty="0"/>
              <a:t>об окончании подготовки дела к судебному разбирательству;</a:t>
            </a:r>
          </a:p>
          <a:p>
            <a:r>
              <a:rPr lang="ru-RU" sz="1500" dirty="0"/>
              <a:t>о привлечении к участию в деле другого ответчика или третьих лиц;</a:t>
            </a:r>
          </a:p>
          <a:p>
            <a:r>
              <a:rPr lang="ru-RU" sz="1500" dirty="0"/>
              <a:t>о принятии встречного иска, о соединении или разъединении исковых требований;</a:t>
            </a:r>
          </a:p>
          <a:p>
            <a:r>
              <a:rPr lang="ru-RU" sz="1500" dirty="0"/>
              <a:t>дату, время и место проведения судебного заседания;</a:t>
            </a:r>
          </a:p>
          <a:p>
            <a:r>
              <a:rPr lang="ru-RU" sz="1500" dirty="0"/>
              <a:t>срок для представления дополнительных доказательств;</a:t>
            </a:r>
          </a:p>
          <a:p>
            <a:r>
              <a:rPr lang="ru-RU" sz="1500" dirty="0"/>
              <a:t>о вызове в судебное заседание свидетелей, экспертов, специалистов, переводчиков, представителей государственных органов, органов местного управления и самоуправления.</a:t>
            </a:r>
          </a:p>
          <a:p>
            <a:pPr marL="0" indent="0">
              <a:buNone/>
            </a:pPr>
            <a:r>
              <a:rPr lang="ru-RU" sz="1500" dirty="0" smtClean="0"/>
              <a:t>	Заявления </a:t>
            </a:r>
            <a:r>
              <a:rPr lang="ru-RU" sz="1500" dirty="0"/>
              <a:t>и ходатайства лиц, участвующих в деле, отклоненные судом, рассматривающим экономические дела, при подготовке дела к судебному разбирательству, в том числе и в подготовительном судебном заседании, могут быть повторно поданы (заявлены) ими в судебном заседании суда, рассматривающего экономические дела, первой инстанции и должны рассматриваться судом, рассматривающим экономические </a:t>
            </a:r>
            <a:r>
              <a:rPr lang="ru-RU" sz="1500" dirty="0" smtClean="0"/>
              <a:t>дела.</a:t>
            </a:r>
          </a:p>
          <a:p>
            <a:pPr marL="0" indent="0">
              <a:buNone/>
            </a:pPr>
            <a:r>
              <a:rPr lang="ru-RU" sz="1500" dirty="0" smtClean="0"/>
              <a:t>	Определение </a:t>
            </a:r>
            <a:r>
              <a:rPr lang="ru-RU" sz="1500" dirty="0"/>
              <a:t>суда, рассматривающего экономические дела, о назначении дела к судебному разбирательству не позднее пяти дней после его вынесения направляется лицам, участвующим в деле, заказным письмом с уведомлением о вручении.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8781" y="801406"/>
            <a:ext cx="2131065" cy="21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2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6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5085"/>
            <a:ext cx="12191999" cy="3259723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Задачами суда, рассматривающего экономические дела, при подготовке дела к судебному разбирательству являются: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1)установление </a:t>
            </a:r>
            <a:r>
              <a:rPr lang="ru-RU" sz="2000" dirty="0"/>
              <a:t>содержания правоотношений сторон и определение законодательства, которым следует руководствоваться при судебном разбирательстве;</a:t>
            </a:r>
            <a:br>
              <a:rPr lang="ru-RU" sz="2000" dirty="0"/>
            </a:br>
            <a:r>
              <a:rPr lang="ru-RU" sz="2000" dirty="0" smtClean="0"/>
              <a:t>	2)определение </a:t>
            </a:r>
            <a:r>
              <a:rPr lang="ru-RU" sz="2000" dirty="0"/>
              <a:t>обстоятельств, имеющих значение для правильного рассмотрения и разрешения дела;</a:t>
            </a:r>
            <a:br>
              <a:rPr lang="ru-RU" sz="2000" dirty="0"/>
            </a:br>
            <a:r>
              <a:rPr lang="ru-RU" sz="2000" dirty="0" smtClean="0"/>
              <a:t>	3)решение </a:t>
            </a:r>
            <a:r>
              <a:rPr lang="ru-RU" sz="2000" dirty="0"/>
              <a:t>вопроса о составе лиц, участвующих в деле, и иных участников хозяйственного процесса;</a:t>
            </a:r>
            <a:br>
              <a:rPr lang="ru-RU" sz="2000" dirty="0"/>
            </a:br>
            <a:r>
              <a:rPr lang="ru-RU" sz="2000" dirty="0" smtClean="0"/>
              <a:t>	4)обеспечение </a:t>
            </a:r>
            <a:r>
              <a:rPr lang="ru-RU" sz="2000" dirty="0"/>
              <a:t>представления необходимых доказательств лицами, участвующими в деле.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5029" y="4267200"/>
            <a:ext cx="86069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5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ru-RU" dirty="0"/>
              <a:t>Срок подготовки дела к судебному разбирательству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5774" y="1699434"/>
            <a:ext cx="10363826" cy="3424107"/>
          </a:xfrm>
        </p:spPr>
        <p:txBody>
          <a:bodyPr/>
          <a:lstStyle/>
          <a:p>
            <a:r>
              <a:rPr lang="ru-RU" sz="1800" dirty="0"/>
              <a:t>Подготовка дела к судебному </a:t>
            </a:r>
            <a:r>
              <a:rPr lang="ru-RU" sz="1800" dirty="0" smtClean="0"/>
              <a:t>разбирательству должна </a:t>
            </a:r>
            <a:r>
              <a:rPr lang="ru-RU" sz="1800" dirty="0"/>
              <a:t>быть завершена проведением подготовительного судебного заседания не позднее пятнадцати дней со дня поступления заявления в суд, рассматривающий экономические дела, за исключением случаев оставления искового заявления без движения, или со дня вынесения определения суда, рассматривающего экономические дела, о завершении примирительной процедуры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123" y="4162953"/>
            <a:ext cx="9479387" cy="26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9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293600" cy="5791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1800" dirty="0" smtClean="0"/>
              <a:t>После </a:t>
            </a:r>
            <a:r>
              <a:rPr lang="ru-RU" sz="1800" dirty="0"/>
              <a:t>принятия искового заявления к производству суд, рассматривающий экономические дела, первой инстанции проводит подготовку дела к судебному разбирательству </a:t>
            </a:r>
            <a:r>
              <a:rPr lang="ru-RU" sz="1800" dirty="0" smtClean="0"/>
              <a:t>о </a:t>
            </a:r>
            <a:r>
              <a:rPr lang="ru-RU" sz="1800" dirty="0"/>
              <a:t>чем выносит соответствующее </a:t>
            </a:r>
            <a:r>
              <a:rPr lang="ru-RU" sz="1800" dirty="0" smtClean="0"/>
              <a:t>определение. Подготовительное </a:t>
            </a:r>
            <a:r>
              <a:rPr lang="ru-RU" sz="1800" dirty="0"/>
              <a:t>судебное заседание должно быть назначено не позднее пятнадцати дней со дня поступления искового заявления в суд, рассматривающий экономические дела, если по делу не проводилась примирительная </a:t>
            </a:r>
            <a:r>
              <a:rPr lang="ru-RU" sz="1800" dirty="0" smtClean="0"/>
              <a:t>процедура.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В </a:t>
            </a:r>
            <a:r>
              <a:rPr lang="ru-RU" sz="1800" dirty="0"/>
              <a:t>случае, если одна из сторон по делу с участием иностранных лиц находится за пределами Республики Беларусь, подготовительное судебное заседание может быть назначено не ранее одного месяца со дня поступления искового заявления в суд, рассматривающий экономические дела, а если для рассмотрения такого дела требуется перевод документов на иностранный язык или на один из государственных языков Республики Беларусь, – не ранее шести месяцев, если иное не установлено законодательными актами и международными договорами Республики </a:t>
            </a:r>
            <a:r>
              <a:rPr lang="ru-RU" sz="1800" dirty="0" smtClean="0"/>
              <a:t>Беларусь.	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При </a:t>
            </a:r>
            <a:r>
              <a:rPr lang="ru-RU" sz="1800" dirty="0"/>
              <a:t>рассмотрении дел с участием иностранных лиц, находящихся за пределами Республики Беларусь, в определении о назначении подготовительного судебного заседания возможно указание даты судебного разбирательства. При этом в определении суд, рассматривающий экономические дела, указывает, что в случае отсутствия извещения о вручении документов стороне по делу от иностранного суда или компетентного органа иностранного государства ко дню подготовительного судебного заседания судебное разбирательство будет проведено в иной определенный судом, рассматривающим экономические дела, день.</a:t>
            </a:r>
          </a:p>
        </p:txBody>
      </p:sp>
    </p:spTree>
    <p:extLst>
      <p:ext uri="{BB962C8B-B14F-4D97-AF65-F5344CB8AC3E}">
        <p14:creationId xmlns:p14="http://schemas.microsoft.com/office/powerpoint/2010/main" xmlns="" val="26294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5210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u="sng" dirty="0"/>
              <a:t>Судья суда, рассматривающего экономические дела, при подготовке дела к судебному разбирательству с учетом обстоятельств дела выполняет следующие действия:</a:t>
            </a:r>
          </a:p>
          <a:p>
            <a:r>
              <a:rPr lang="ru-RU" sz="1500" dirty="0"/>
              <a:t>проводит собеседование с обеими сторонами, опрашивает стороны по существу заявленных ими требований и приведенных возражений;</a:t>
            </a:r>
          </a:p>
          <a:p>
            <a:r>
              <a:rPr lang="ru-RU" sz="1500" dirty="0"/>
              <a:t>проверяет относимость и допустимость представленных доказательств, предлагает при необходимости представить дополнительные доказательства;</a:t>
            </a:r>
          </a:p>
          <a:p>
            <a:r>
              <a:rPr lang="ru-RU" sz="1500" dirty="0"/>
              <a:t>разъясняет сторонам их право обратиться в международный арбитражный (третейский) суд, третейский суд, иной постоянный арбитражный орган, к медиатору, примирителю, заключить мировое соглашение, а также правовые последствия осуществления таких действий;</a:t>
            </a:r>
          </a:p>
          <a:p>
            <a:r>
              <a:rPr lang="ru-RU" sz="1500" dirty="0"/>
              <a:t>разъясняет сторонам, что </a:t>
            </a:r>
            <a:r>
              <a:rPr lang="ru-RU" sz="1500" dirty="0" smtClean="0"/>
              <a:t>суд</a:t>
            </a:r>
            <a:r>
              <a:rPr lang="ru-RU" sz="1500" dirty="0"/>
              <a:t>, рассматривающий экономические дела, имеет право после окончания подготовительного судебного заседания перейти к рассмотрению дела по существу;</a:t>
            </a:r>
          </a:p>
          <a:p>
            <a:r>
              <a:rPr lang="ru-RU" sz="1500" dirty="0"/>
              <a:t>решает вопрос о назначении примирителя для проведения примирительной процедуры;</a:t>
            </a:r>
          </a:p>
          <a:p>
            <a:r>
              <a:rPr lang="ru-RU" sz="1500" dirty="0"/>
              <a:t>решает вопросы о назначении экспертизы, привлечении к участию в процессе компетентного государственного органа, органов местного управления и самоуправления;</a:t>
            </a:r>
          </a:p>
          <a:p>
            <a:r>
              <a:rPr lang="ru-RU" sz="1500" dirty="0"/>
              <a:t>истребует письменные отзывы, объяснения лиц, участвующих в деле, показания свидетелей, консультации специалистов, заключения экспертов, государственных органов, органов местного управления и самоуправления;</a:t>
            </a:r>
          </a:p>
          <a:p>
            <a:r>
              <a:rPr lang="ru-RU" sz="1500" dirty="0"/>
              <a:t>решает вопросы о вызове в судебное заседание экспертов, специалистов, свидетелей, представителей государственных органов, органов местного управления и самоуправления, об участии в процессе переводчика</a:t>
            </a:r>
            <a:r>
              <a:rPr lang="ru-RU" sz="1500" dirty="0" smtClean="0"/>
              <a:t>;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8772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6117" y="233492"/>
            <a:ext cx="10363826" cy="3424107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истребует по ходатайству сторон от лиц, участвующих в деле, иных организаций и граждан имеющиеся у них доказательства, необходимые для разрешения спора или рассмотрения дела;</a:t>
            </a:r>
          </a:p>
          <a:p>
            <a:r>
              <a:rPr lang="ru-RU" sz="6400" dirty="0"/>
              <a:t>проводит осмотр и исследование на месте письменных и вещественных доказательств;</a:t>
            </a:r>
          </a:p>
          <a:p>
            <a:r>
              <a:rPr lang="ru-RU" sz="6400" dirty="0"/>
              <a:t>направляет судебные поручения;</a:t>
            </a:r>
          </a:p>
          <a:p>
            <a:r>
              <a:rPr lang="ru-RU" sz="6400" dirty="0"/>
              <a:t>решает вопрос об обеспечении иска;</a:t>
            </a:r>
          </a:p>
          <a:p>
            <a:r>
              <a:rPr lang="ru-RU" sz="6400" dirty="0"/>
              <a:t>решает вопрос о проведении выездного судебного заседания;</a:t>
            </a:r>
          </a:p>
          <a:p>
            <a:r>
              <a:rPr lang="ru-RU" sz="6400" dirty="0"/>
              <a:t>решает вопросы о привлечении к участию в деле другого ответчика или третьих лиц, соединении или разъединении исковых требований, принятии встречного иска;</a:t>
            </a:r>
          </a:p>
          <a:p>
            <a:r>
              <a:rPr lang="ru-RU" sz="6400" dirty="0"/>
              <a:t>разъясняет сторонам их право ходатайствовать о рассмотрении дела коллегиальным составом суда, рассматривающего экономические дела;</a:t>
            </a:r>
          </a:p>
          <a:p>
            <a:r>
              <a:rPr lang="ru-RU" sz="6400" dirty="0"/>
              <a:t>совершает иные процессуальные действия, направленные на обеспечение правильного и своевременного разрешения спора или рассмотрения дела.</a:t>
            </a:r>
          </a:p>
          <a:p>
            <a:r>
              <a:rPr lang="ru-RU" sz="6400" dirty="0"/>
              <a:t>Вопросы о проведении выездного заседания, привлечении к участию в деле другого ответчика или третьих лиц, соединении или разъединении исковых требований, принятии встречного иска, применении систем видеоконференцсвязи решаются в определении суда, рассматривающего экономические дела, о назначении дела к судебному разбирательству, которое выносится в подготовительном судебном заседании.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7110" y="1139938"/>
            <a:ext cx="1764889" cy="571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1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dirty="0"/>
              <a:t>Подготовительное судебное заседание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484" y="1128227"/>
            <a:ext cx="12167419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	В </a:t>
            </a:r>
            <a:r>
              <a:rPr lang="ru-RU" sz="1600" dirty="0"/>
              <a:t>подготовительном судебном заседании дело рассматривается судом, рассматривающим экономические дела, с извещением сторон и других заинтересованных лиц о времени и месте его проведения. Неявка в подготовительное судебное заседание извещенных надлежащим образом сторон и других лиц, которые могут быть привлечены к участию в деле, не препятствует его проведению.</a:t>
            </a:r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b="1" i="1" u="sng" dirty="0" smtClean="0"/>
              <a:t>Суд</a:t>
            </a:r>
            <a:r>
              <a:rPr lang="ru-RU" sz="1600" b="1" i="1" u="sng" dirty="0"/>
              <a:t>, рассматривающий экономические дела, в подготовительном судебном заседании:</a:t>
            </a:r>
          </a:p>
          <a:p>
            <a:r>
              <a:rPr lang="ru-RU" sz="1600" dirty="0"/>
              <a:t>принимает меры к примирению сторон и заключению мирового соглашения;</a:t>
            </a:r>
          </a:p>
          <a:p>
            <a:r>
              <a:rPr lang="ru-RU" sz="1600" dirty="0"/>
              <a:t>разрешает ходатайства;</a:t>
            </a:r>
          </a:p>
          <a:p>
            <a:r>
              <a:rPr lang="ru-RU" sz="1600" dirty="0"/>
              <a:t>определяет достаточность представленных доказательств. При недостаточности представленных доказательств устанавливает, какие документы и доказательства в дополнение к тем, которые стороны представили, следует представить сторонам в суд, рассматривающий экономические дела, первой инстанции для обоснования своих требований и возражений;</a:t>
            </a:r>
          </a:p>
          <a:p>
            <a:r>
              <a:rPr lang="ru-RU" sz="1600" dirty="0"/>
              <a:t>рассматривает другие вопросы и совершает иные процессуальные действия, направленные на правильное и своевременное разрешение спора или рассмотрение дела.</a:t>
            </a:r>
          </a:p>
        </p:txBody>
      </p:sp>
    </p:spTree>
    <p:extLst>
      <p:ext uri="{BB962C8B-B14F-4D97-AF65-F5344CB8AC3E}">
        <p14:creationId xmlns:p14="http://schemas.microsoft.com/office/powerpoint/2010/main" xmlns="" val="34058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dirty="0"/>
              <a:t>Права и обязанности сторон в подготовительном судебном заседании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8806" y="1596177"/>
            <a:ext cx="10363826" cy="34241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Стороны в подготовительном судебном заседании вправе представлять доказательства, заявлять ходатайства, излагать свои доводы по всем возникающим в заседании вопросам.</a:t>
            </a:r>
          </a:p>
          <a:p>
            <a:r>
              <a:rPr lang="ru-RU" dirty="0"/>
              <a:t>Стороны в подготовительном судебном заседании обязаны обосновать свою позицию в отношении предмета и основания иска, пояснить суду, рассматривающему экономические дела, о своем намерении подтвердить каждое из представленных доказательств, представить по предложению суда, рассматривающего экономические дела, дополнительные доказательства, обосновать свои требования и возражения ссылками на законодательные и иные нормативные правовые акты.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3736" y="4677389"/>
            <a:ext cx="5913863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4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-1047134"/>
            <a:ext cx="10364451" cy="2643312"/>
          </a:xfrm>
        </p:spPr>
        <p:txBody>
          <a:bodyPr>
            <a:normAutofit/>
          </a:bodyPr>
          <a:lstStyle/>
          <a:p>
            <a:r>
              <a:rPr lang="ru-RU" sz="2400" dirty="0"/>
              <a:t>Завершение подготовки дела к судебному разбирательству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48929"/>
            <a:ext cx="12192000" cy="3873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smtClean="0"/>
              <a:t>	</a:t>
            </a:r>
            <a:r>
              <a:rPr lang="ru-RU" sz="1400" dirty="0" smtClean="0"/>
              <a:t>После </a:t>
            </a:r>
            <a:r>
              <a:rPr lang="ru-RU" sz="1400" dirty="0"/>
              <a:t>завершения рассмотрения вопросов, вынесенных на подготовительное судебное заседание, суд, рассматривающий экономические дела, выясняет у сторон и третьих лиц, допущенных к участию в деле, их мнение о готовности дела к судебному </a:t>
            </a:r>
            <a:r>
              <a:rPr lang="ru-RU" sz="1400" dirty="0" smtClean="0"/>
              <a:t>разбирательству. С </a:t>
            </a:r>
            <a:r>
              <a:rPr lang="ru-RU" sz="1400" dirty="0"/>
              <a:t>учетом выслушанных мнений лиц, участвующих в деле, суд, рассматривающий экономические дела, вправе объявить перерыв в подготовительном судебном заседании на срок не более пяти дней для представления лицами, участвующими в деле, дополнительных доказательств, необходимых для проведения судебного разбирательства и совершения процессуальных действий или для завершения подготовки дела к судебному разбирательству.</a:t>
            </a:r>
          </a:p>
          <a:p>
            <a:pPr marL="0" indent="0">
              <a:buNone/>
            </a:pPr>
            <a:r>
              <a:rPr lang="ru-RU" sz="1400" dirty="0" smtClean="0"/>
              <a:t>	Подготовительное </a:t>
            </a:r>
            <a:r>
              <a:rPr lang="ru-RU" sz="1400" dirty="0"/>
              <a:t>судебное заседание заканчивается вынесением определения суда, рассматривающего экономические дела, о назначении дела к судебному разбирательству.</a:t>
            </a:r>
          </a:p>
          <a:p>
            <a:pPr marL="0" indent="0">
              <a:buNone/>
            </a:pPr>
            <a:r>
              <a:rPr lang="ru-RU" sz="1400" dirty="0" smtClean="0"/>
              <a:t>	Если </a:t>
            </a:r>
            <a:r>
              <a:rPr lang="ru-RU" sz="1400" dirty="0"/>
              <a:t>в ходе подготовительного судебного заседания будут собраны доказательства, достаточные для принятия судом, рассматривающим экономические дела, первой инстанции решения по рассматриваемому делу, суд, рассматривающий экономические дела, имеет право закончить подготовительное судебное заседание и перейти к рассмотрению дела по существу, если присутствующие в подготовительном судебном заседании стороны согласны начать рассмотрение дела по существу в судебном заседании. Неявка в подготовительное судебное заседание ответчика, извещенного надлежащим образом о времени и месте его проведения, не препятствует переходу к рассмотрению дела по существу в судебном заседании. В случае неявки истца в подготовительное судебное заседание суд, рассматривающий экономические дела, вправе перейти к рассмотрению дела по существу при наличии заявления истца о судебном разбирательстве дела в его отсутствие.</a:t>
            </a:r>
          </a:p>
          <a:p>
            <a:pPr marL="0" indent="0">
              <a:buNone/>
            </a:pPr>
            <a:r>
              <a:rPr lang="ru-RU" sz="1400" dirty="0" smtClean="0"/>
              <a:t>	Суд</a:t>
            </a:r>
            <a:r>
              <a:rPr lang="ru-RU" sz="1400" dirty="0"/>
              <a:t>, рассматривающий экономические дела, заканчивая подготовительное судебное заседание, объявляет перерыв, необходимый для вынесения определения о назначении дела к судебному разбирательству, и открывает судебное заседание суда, рассматривающего экономические дела, первой инстанции.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7814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096179-AB02-48E7-91EA-DE3C3EADEE08}"/>
</file>

<file path=customXml/itemProps2.xml><?xml version="1.0" encoding="utf-8"?>
<ds:datastoreItem xmlns:ds="http://schemas.openxmlformats.org/officeDocument/2006/customXml" ds:itemID="{AC911B46-A3A6-4714-8644-3E3EE2CABDCB}"/>
</file>

<file path=customXml/itemProps3.xml><?xml version="1.0" encoding="utf-8"?>
<ds:datastoreItem xmlns:ds="http://schemas.openxmlformats.org/officeDocument/2006/customXml" ds:itemID="{D80C3F00-9EA9-4D85-A57B-4069706B4945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92</TotalTime>
  <Words>640</Words>
  <Application>Microsoft Office PowerPoint</Application>
  <PresentationFormat>Произвольный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Слайд 1</vt:lpstr>
      <vt:lpstr>Задачами суда, рассматривающего экономические дела, при подготовке дела к судебному разбирательству являются:   1)установление содержания правоотношений сторон и определение законодательства, которым следует руководствоваться при судебном разбирательстве;  2)определение обстоятельств, имеющих значение для правильного рассмотрения и разрешения дела;  3)решение вопроса о составе лиц, участвующих в деле, и иных участников хозяйственного процесса;  4)обеспечение представления необходимых доказательств лицами, участвующими в деле. </vt:lpstr>
      <vt:lpstr>Срок подготовки дела к судебному разбирательству</vt:lpstr>
      <vt:lpstr>Слайд 4</vt:lpstr>
      <vt:lpstr>Слайд 5</vt:lpstr>
      <vt:lpstr>Слайд 6</vt:lpstr>
      <vt:lpstr>Подготовительное судебное заседание</vt:lpstr>
      <vt:lpstr>Права и обязанности сторон в подготовительном судебном заседании</vt:lpstr>
      <vt:lpstr>Завершение подготовки дела к судебному разбирательству</vt:lpstr>
      <vt:lpstr>Содержание определения суда о назначении дела к судебному разбирательству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1</cp:lastModifiedBy>
  <cp:revision>10</cp:revision>
  <dcterms:created xsi:type="dcterms:W3CDTF">2016-03-28T17:24:12Z</dcterms:created>
  <dcterms:modified xsi:type="dcterms:W3CDTF">2016-05-27T09:57:29Z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