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45A2-0DF0-4D95-8659-3E90173AEEF5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32612-98A8-49FF-8F63-9795A49378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45A2-0DF0-4D95-8659-3E90173AEEF5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32612-98A8-49FF-8F63-9795A49378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45A2-0DF0-4D95-8659-3E90173AEEF5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32612-98A8-49FF-8F63-9795A49378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45A2-0DF0-4D95-8659-3E90173AEEF5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32612-98A8-49FF-8F63-9795A49378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45A2-0DF0-4D95-8659-3E90173AEEF5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32612-98A8-49FF-8F63-9795A49378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45A2-0DF0-4D95-8659-3E90173AEEF5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32612-98A8-49FF-8F63-9795A49378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45A2-0DF0-4D95-8659-3E90173AEEF5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32612-98A8-49FF-8F63-9795A49378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45A2-0DF0-4D95-8659-3E90173AEEF5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32612-98A8-49FF-8F63-9795A49378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45A2-0DF0-4D95-8659-3E90173AEEF5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32612-98A8-49FF-8F63-9795A49378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45A2-0DF0-4D95-8659-3E90173AEEF5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32612-98A8-49FF-8F63-9795A49378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45A2-0DF0-4D95-8659-3E90173AEEF5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32612-98A8-49FF-8F63-9795A49378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C45A2-0DF0-4D95-8659-3E90173AEEF5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32612-98A8-49FF-8F63-9795A493783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lagi_stran_mira_1266888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388940"/>
            <a:ext cx="9144000" cy="446906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2835746"/>
          </a:xfrm>
        </p:spPr>
        <p:txBody>
          <a:bodyPr>
            <a:normAutofit/>
          </a:bodyPr>
          <a:lstStyle/>
          <a:p>
            <a:r>
              <a:rPr lang="ru-RU" sz="33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ПРОИЗВОДСТВО ПО РАССМОТРЕНИЮ ХОЗЯЙСТВЕННЫХ (ЭКОНОМИЧЕСКИХ) СПОРОВ И ИНЫХ ДЕЛ С УЧАСТИЕМ ИНОСТРАННЫХ ЛИЦ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arte-drapeaux-bielorussie.jpg"/>
          <p:cNvPicPr>
            <a:picLocks noChangeAspect="1"/>
          </p:cNvPicPr>
          <p:nvPr/>
        </p:nvPicPr>
        <p:blipFill>
          <a:blip r:embed="rId2" cstate="print">
            <a:lum bright="40000" contrast="-40000"/>
          </a:blip>
          <a:stretch>
            <a:fillRect/>
          </a:stretch>
        </p:blipFill>
        <p:spPr>
          <a:xfrm>
            <a:off x="1763688" y="1916832"/>
            <a:ext cx="5688632" cy="479823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2413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400" b="1" dirty="0" smtClean="0">
                <a:latin typeface="+mj-lt"/>
                <a:cs typeface="Times New Roman" pitchFamily="18" charset="0"/>
              </a:rPr>
              <a:t/>
            </a:r>
            <a:br>
              <a:rPr lang="ru-RU" sz="2400" b="1" dirty="0" smtClean="0">
                <a:latin typeface="+mj-lt"/>
                <a:cs typeface="Times New Roman" pitchFamily="18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Компетенция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судов, рассматривающих экономические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дела,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/>
            </a:r>
            <a:b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в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Республике Беларусь по рассмотрению хозяйственных (экономических) споров и иных дел с участием иностранных лиц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925144"/>
          </a:xfrm>
        </p:spPr>
        <p:txBody>
          <a:bodyPr>
            <a:noAutofit/>
          </a:bodyPr>
          <a:lstStyle/>
          <a:p>
            <a:r>
              <a:rPr lang="ru-RU" sz="1300" b="1" dirty="0">
                <a:cs typeface="Times New Roman" pitchFamily="18" charset="0"/>
              </a:rPr>
              <a:t>Суды, рассматривающие экономические дела, в Республике Беларусь рассматривают хозяйственные (экономические) споры и иные дела, связанные с осуществлением предпринимательской и иной хозяйственной (экономической) деятельности с участием иностранных лиц, если:</a:t>
            </a:r>
          </a:p>
          <a:p>
            <a:pPr>
              <a:buNone/>
            </a:pPr>
            <a:r>
              <a:rPr lang="en-US" sz="1300" b="1" dirty="0" smtClean="0">
                <a:cs typeface="Times New Roman" pitchFamily="18" charset="0"/>
              </a:rPr>
              <a:t>1) </a:t>
            </a:r>
            <a:r>
              <a:rPr lang="ru-RU" sz="1300" b="1" dirty="0" smtClean="0">
                <a:cs typeface="Times New Roman" pitchFamily="18" charset="0"/>
              </a:rPr>
              <a:t>ответчик </a:t>
            </a:r>
            <a:r>
              <a:rPr lang="ru-RU" sz="1300" b="1" dirty="0">
                <a:cs typeface="Times New Roman" pitchFamily="18" charset="0"/>
              </a:rPr>
              <a:t>находится или проживает на территории Республики Беларусь либо на территории Республики Беларусь находится его имущество;</a:t>
            </a:r>
          </a:p>
          <a:p>
            <a:pPr>
              <a:buNone/>
            </a:pPr>
            <a:r>
              <a:rPr lang="en-US" sz="1300" b="1" dirty="0" smtClean="0">
                <a:cs typeface="Times New Roman" pitchFamily="18" charset="0"/>
              </a:rPr>
              <a:t>2) </a:t>
            </a:r>
            <a:r>
              <a:rPr lang="ru-RU" sz="1300" b="1" dirty="0" smtClean="0">
                <a:cs typeface="Times New Roman" pitchFamily="18" charset="0"/>
              </a:rPr>
              <a:t>орган </a:t>
            </a:r>
            <a:r>
              <a:rPr lang="ru-RU" sz="1300" b="1" dirty="0">
                <a:cs typeface="Times New Roman" pitchFamily="18" charset="0"/>
              </a:rPr>
              <a:t>управления, филиал или представительство иностранного лица находятся на территории Республики Беларусь;</a:t>
            </a:r>
          </a:p>
          <a:p>
            <a:pPr>
              <a:buNone/>
            </a:pPr>
            <a:r>
              <a:rPr lang="en-US" sz="1300" b="1" dirty="0" smtClean="0">
                <a:cs typeface="Times New Roman" pitchFamily="18" charset="0"/>
              </a:rPr>
              <a:t>3) </a:t>
            </a:r>
            <a:r>
              <a:rPr lang="ru-RU" sz="1300" b="1" dirty="0" smtClean="0">
                <a:cs typeface="Times New Roman" pitchFamily="18" charset="0"/>
              </a:rPr>
              <a:t>спор </a:t>
            </a:r>
            <a:r>
              <a:rPr lang="ru-RU" sz="1300" b="1" dirty="0">
                <a:cs typeface="Times New Roman" pitchFamily="18" charset="0"/>
              </a:rPr>
              <a:t>возник из договора, по которому исполнение должно иметь место или имело место на территории Республики Беларусь;</a:t>
            </a:r>
          </a:p>
          <a:p>
            <a:pPr>
              <a:buNone/>
            </a:pPr>
            <a:r>
              <a:rPr lang="en-US" sz="1300" b="1" dirty="0" smtClean="0">
                <a:cs typeface="Times New Roman" pitchFamily="18" charset="0"/>
              </a:rPr>
              <a:t>4) </a:t>
            </a:r>
            <a:r>
              <a:rPr lang="ru-RU" sz="1300" b="1" dirty="0" smtClean="0">
                <a:cs typeface="Times New Roman" pitchFamily="18" charset="0"/>
              </a:rPr>
              <a:t>требование </a:t>
            </a:r>
            <a:r>
              <a:rPr lang="ru-RU" sz="1300" b="1" dirty="0">
                <a:cs typeface="Times New Roman" pitchFamily="18" charset="0"/>
              </a:rPr>
              <a:t>возникло из причинения вреда имуществу действием или иным обстоятельством, имевшими место на территории Республики Беларусь, либо при наступлении вреда на территории Республики Беларусь;</a:t>
            </a:r>
          </a:p>
          <a:p>
            <a:pPr>
              <a:buNone/>
            </a:pPr>
            <a:r>
              <a:rPr lang="en-US" sz="1300" b="1" dirty="0" smtClean="0">
                <a:cs typeface="Times New Roman" pitchFamily="18" charset="0"/>
              </a:rPr>
              <a:t>5) </a:t>
            </a:r>
            <a:r>
              <a:rPr lang="ru-RU" sz="1300" b="1" dirty="0" smtClean="0">
                <a:cs typeface="Times New Roman" pitchFamily="18" charset="0"/>
              </a:rPr>
              <a:t>спор </a:t>
            </a:r>
            <a:r>
              <a:rPr lang="ru-RU" sz="1300" b="1" dirty="0">
                <a:cs typeface="Times New Roman" pitchFamily="18" charset="0"/>
              </a:rPr>
              <a:t>возник из неосновательного обогащения, имевшего место на территории Республики Беларусь;</a:t>
            </a:r>
          </a:p>
          <a:p>
            <a:pPr>
              <a:buNone/>
            </a:pPr>
            <a:r>
              <a:rPr lang="en-US" sz="1300" b="1" dirty="0" smtClean="0">
                <a:cs typeface="Times New Roman" pitchFamily="18" charset="0"/>
              </a:rPr>
              <a:t>6) </a:t>
            </a:r>
            <a:r>
              <a:rPr lang="ru-RU" sz="1300" b="1" dirty="0" smtClean="0">
                <a:cs typeface="Times New Roman" pitchFamily="18" charset="0"/>
              </a:rPr>
              <a:t>истец </a:t>
            </a:r>
            <a:r>
              <a:rPr lang="ru-RU" sz="1300" b="1" dirty="0">
                <a:cs typeface="Times New Roman" pitchFamily="18" charset="0"/>
              </a:rPr>
              <a:t>по делу о защите деловой репутации находится в Республике Беларусь;</a:t>
            </a:r>
          </a:p>
          <a:p>
            <a:pPr>
              <a:buNone/>
            </a:pPr>
            <a:r>
              <a:rPr lang="en-US" sz="1300" b="1" dirty="0" smtClean="0">
                <a:cs typeface="Times New Roman" pitchFamily="18" charset="0"/>
              </a:rPr>
              <a:t>7) </a:t>
            </a:r>
            <a:r>
              <a:rPr lang="ru-RU" sz="1300" b="1" dirty="0" smtClean="0">
                <a:cs typeface="Times New Roman" pitchFamily="18" charset="0"/>
              </a:rPr>
              <a:t>спор </a:t>
            </a:r>
            <a:r>
              <a:rPr lang="ru-RU" sz="1300" b="1" dirty="0">
                <a:cs typeface="Times New Roman" pitchFamily="18" charset="0"/>
              </a:rPr>
              <a:t>возник из отношений, связанных с обращением ценных бумаг, выпуск которых имел место на территории Республики Беларусь;</a:t>
            </a:r>
          </a:p>
          <a:p>
            <a:pPr>
              <a:buNone/>
            </a:pPr>
            <a:r>
              <a:rPr lang="en-US" sz="1300" b="1" dirty="0" smtClean="0">
                <a:cs typeface="Times New Roman" pitchFamily="18" charset="0"/>
              </a:rPr>
              <a:t>8) </a:t>
            </a:r>
            <a:r>
              <a:rPr lang="ru-RU" sz="1300" b="1" dirty="0" smtClean="0">
                <a:cs typeface="Times New Roman" pitchFamily="18" charset="0"/>
              </a:rPr>
              <a:t>заявитель </a:t>
            </a:r>
            <a:r>
              <a:rPr lang="ru-RU" sz="1300" b="1" dirty="0">
                <a:cs typeface="Times New Roman" pitchFamily="18" charset="0"/>
              </a:rPr>
              <a:t>по делу об установлении факта, имеющего юридическое значение, указывает на наличие этого факта на территории Республики Беларусь;</a:t>
            </a:r>
          </a:p>
          <a:p>
            <a:pPr>
              <a:buNone/>
            </a:pPr>
            <a:r>
              <a:rPr lang="en-US" sz="1300" b="1" dirty="0" smtClean="0">
                <a:cs typeface="Times New Roman" pitchFamily="18" charset="0"/>
              </a:rPr>
              <a:t>9) </a:t>
            </a:r>
            <a:r>
              <a:rPr lang="ru-RU" sz="1300" b="1" dirty="0" smtClean="0">
                <a:cs typeface="Times New Roman" pitchFamily="18" charset="0"/>
              </a:rPr>
              <a:t>спор </a:t>
            </a:r>
            <a:r>
              <a:rPr lang="ru-RU" sz="1300" b="1" dirty="0">
                <a:cs typeface="Times New Roman" pitchFamily="18" charset="0"/>
              </a:rPr>
              <a:t>возник из отношений, связанных с государственной регистрацией имен и иных объектов и оказанием услуг в международной ассоциации сетей Интернет на территории Республики Беларусь;</a:t>
            </a:r>
          </a:p>
          <a:p>
            <a:pPr>
              <a:buNone/>
            </a:pPr>
            <a:r>
              <a:rPr lang="en-US" sz="1300" b="1" dirty="0" smtClean="0">
                <a:cs typeface="Times New Roman" pitchFamily="18" charset="0"/>
              </a:rPr>
              <a:t>10) </a:t>
            </a:r>
            <a:r>
              <a:rPr lang="ru-RU" sz="1300" b="1" dirty="0" smtClean="0">
                <a:cs typeface="Times New Roman" pitchFamily="18" charset="0"/>
              </a:rPr>
              <a:t>в </a:t>
            </a:r>
            <a:r>
              <a:rPr lang="ru-RU" sz="1300" b="1" dirty="0">
                <a:cs typeface="Times New Roman" pitchFamily="18" charset="0"/>
              </a:rPr>
              <a:t>иных случаях – при наличии тесной связи спорного правоотношения с территорией Республики Беларусь.</a:t>
            </a: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Stock_000016534056Medi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21364" y="4437112"/>
            <a:ext cx="2422636" cy="2420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/>
            </a:r>
            <a:b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</a:br>
            <a:r>
              <a:rPr lang="ru-RU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/>
            </a:r>
            <a:br>
              <a:rPr lang="ru-RU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</a:br>
            <a: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Исключительная </a:t>
            </a:r>
            <a:r>
              <a:rPr lang="ru-RU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компетенция судов, рассматривающих экономические дела, в Республике Беларусь по рассмотрению дел с участием иностранных лиц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dirty="0">
                <a:cs typeface="Times New Roman" pitchFamily="18" charset="0"/>
              </a:rPr>
              <a:t>К исключительной компетенции судов, рассматривающих экономические дела, в Республике Беларусь относится рассмотрение следующих дел с участием иностранных лиц:</a:t>
            </a:r>
          </a:p>
          <a:p>
            <a:pPr algn="just">
              <a:buNone/>
            </a:pPr>
            <a:r>
              <a:rPr lang="en-US" dirty="0" smtClean="0">
                <a:cs typeface="Times New Roman" pitchFamily="18" charset="0"/>
              </a:rPr>
              <a:t>1) </a:t>
            </a:r>
            <a:r>
              <a:rPr lang="ru-RU" dirty="0" smtClean="0">
                <a:cs typeface="Times New Roman" pitchFamily="18" charset="0"/>
              </a:rPr>
              <a:t>по </a:t>
            </a:r>
            <a:r>
              <a:rPr lang="ru-RU" dirty="0">
                <a:cs typeface="Times New Roman" pitchFamily="18" charset="0"/>
              </a:rPr>
              <a:t>спорам в отношении находящегося в государственной собственности Республики Беларусь имущества, в том числе по спорам, связанным с приватизацией государственного имущества и принудительным отчуждением имущества для государственных нужд;</a:t>
            </a:r>
          </a:p>
          <a:p>
            <a:pPr algn="just">
              <a:buNone/>
            </a:pPr>
            <a:r>
              <a:rPr lang="en-US" dirty="0" smtClean="0">
                <a:cs typeface="Times New Roman" pitchFamily="18" charset="0"/>
              </a:rPr>
              <a:t>2) </a:t>
            </a:r>
            <a:r>
              <a:rPr lang="ru-RU" dirty="0" smtClean="0">
                <a:cs typeface="Times New Roman" pitchFamily="18" charset="0"/>
              </a:rPr>
              <a:t>по </a:t>
            </a:r>
            <a:r>
              <a:rPr lang="ru-RU" dirty="0">
                <a:cs typeface="Times New Roman" pitchFamily="18" charset="0"/>
              </a:rPr>
              <a:t>спорам, предметом которых является недвижимое имущество, если оно находится на территории Республики Беларусь, в том числе об установлении факта владения недвижимостью или права на нее;</a:t>
            </a:r>
          </a:p>
          <a:p>
            <a:pPr algn="just">
              <a:buNone/>
            </a:pPr>
            <a:r>
              <a:rPr lang="en-US" dirty="0" smtClean="0">
                <a:cs typeface="Times New Roman" pitchFamily="18" charset="0"/>
              </a:rPr>
              <a:t>3) </a:t>
            </a:r>
            <a:r>
              <a:rPr lang="ru-RU" dirty="0" smtClean="0">
                <a:cs typeface="Times New Roman" pitchFamily="18" charset="0"/>
              </a:rPr>
              <a:t>по </a:t>
            </a:r>
            <a:r>
              <a:rPr lang="ru-RU" dirty="0">
                <a:cs typeface="Times New Roman" pitchFamily="18" charset="0"/>
              </a:rPr>
              <a:t>спорам о признании недействительными записей в государственных реестрах (регистрах, кадастрах), произведенных государственным органом Республики Беларусь, в компетенцию которого входит ведение такого реестра (регистра, кадастра);</a:t>
            </a:r>
          </a:p>
          <a:p>
            <a:pPr algn="just">
              <a:buNone/>
            </a:pPr>
            <a:r>
              <a:rPr lang="en-US" dirty="0" smtClean="0">
                <a:cs typeface="Times New Roman" pitchFamily="18" charset="0"/>
              </a:rPr>
              <a:t>4) </a:t>
            </a:r>
            <a:r>
              <a:rPr lang="ru-RU" dirty="0" smtClean="0">
                <a:cs typeface="Times New Roman" pitchFamily="18" charset="0"/>
              </a:rPr>
              <a:t>по </a:t>
            </a:r>
            <a:r>
              <a:rPr lang="ru-RU" dirty="0">
                <a:cs typeface="Times New Roman" pitchFamily="18" charset="0"/>
              </a:rPr>
              <a:t>спорам, связанным с учреждением, регистрацией или ликвидацией на территории Республики Беларусь юридических лиц и индивидуальных предпринимателей, а также обжалованием решений органов этих юридических лиц;</a:t>
            </a:r>
          </a:p>
          <a:p>
            <a:pPr algn="just">
              <a:buNone/>
            </a:pPr>
            <a:r>
              <a:rPr lang="en-US" dirty="0" smtClean="0">
                <a:cs typeface="Times New Roman" pitchFamily="18" charset="0"/>
              </a:rPr>
              <a:t>5) </a:t>
            </a:r>
            <a:r>
              <a:rPr lang="ru-RU" dirty="0" smtClean="0">
                <a:cs typeface="Times New Roman" pitchFamily="18" charset="0"/>
              </a:rPr>
              <a:t>об </a:t>
            </a:r>
            <a:r>
              <a:rPr lang="ru-RU" dirty="0">
                <a:cs typeface="Times New Roman" pitchFamily="18" charset="0"/>
              </a:rPr>
              <a:t>экономической несостоятельности (банкротстве) юридических лиц и индивидуальных предпринимателей, местом нахождения или местом жительства которых является Республика Беларусь;</a:t>
            </a:r>
          </a:p>
          <a:p>
            <a:pPr>
              <a:buNone/>
            </a:pPr>
            <a:r>
              <a:rPr lang="en-US" dirty="0" smtClean="0">
                <a:cs typeface="Times New Roman" pitchFamily="18" charset="0"/>
              </a:rPr>
              <a:t>6) </a:t>
            </a:r>
            <a:r>
              <a:rPr lang="ru-RU" dirty="0" smtClean="0">
                <a:cs typeface="Times New Roman" pitchFamily="18" charset="0"/>
              </a:rPr>
              <a:t>по </a:t>
            </a:r>
            <a:r>
              <a:rPr lang="ru-RU" dirty="0">
                <a:cs typeface="Times New Roman" pitchFamily="18" charset="0"/>
              </a:rPr>
              <a:t>спорам об исключении имущества из описи или освобождении его </a:t>
            </a:r>
            <a:r>
              <a:rPr lang="en-US" dirty="0" smtClean="0">
                <a:cs typeface="Times New Roman" pitchFamily="18" charset="0"/>
              </a:rPr>
              <a:t/>
            </a:r>
            <a:br>
              <a:rPr lang="en-US" dirty="0" smtClean="0">
                <a:cs typeface="Times New Roman" pitchFamily="18" charset="0"/>
              </a:rPr>
            </a:br>
            <a:r>
              <a:rPr lang="ru-RU" dirty="0" smtClean="0">
                <a:cs typeface="Times New Roman" pitchFamily="18" charset="0"/>
              </a:rPr>
              <a:t>от </a:t>
            </a:r>
            <a:r>
              <a:rPr lang="ru-RU" dirty="0">
                <a:cs typeface="Times New Roman" pitchFamily="18" charset="0"/>
              </a:rPr>
              <a:t>ареста, если арест имущества проведен </a:t>
            </a:r>
            <a:r>
              <a:rPr lang="ru-RU" dirty="0" smtClean="0">
                <a:cs typeface="Times New Roman" pitchFamily="18" charset="0"/>
              </a:rPr>
              <a:t>соответствующим </a:t>
            </a:r>
            <a:r>
              <a:rPr lang="en-US" dirty="0" smtClean="0">
                <a:cs typeface="Times New Roman" pitchFamily="18" charset="0"/>
              </a:rPr>
              <a:t/>
            </a:r>
            <a:br>
              <a:rPr lang="en-US" dirty="0" smtClean="0">
                <a:cs typeface="Times New Roman" pitchFamily="18" charset="0"/>
              </a:rPr>
            </a:br>
            <a:r>
              <a:rPr lang="ru-RU" dirty="0" smtClean="0">
                <a:cs typeface="Times New Roman" pitchFamily="18" charset="0"/>
              </a:rPr>
              <a:t>государственным органом </a:t>
            </a:r>
            <a:r>
              <a:rPr lang="ru-RU" dirty="0">
                <a:cs typeface="Times New Roman" pitchFamily="18" charset="0"/>
              </a:rPr>
              <a:t>Республики Беларусь;</a:t>
            </a:r>
          </a:p>
          <a:p>
            <a:pPr>
              <a:buNone/>
            </a:pPr>
            <a:r>
              <a:rPr lang="en-US" dirty="0" smtClean="0">
                <a:cs typeface="Times New Roman" pitchFamily="18" charset="0"/>
              </a:rPr>
              <a:t>7) </a:t>
            </a:r>
            <a:r>
              <a:rPr lang="ru-RU" dirty="0" smtClean="0">
                <a:cs typeface="Times New Roman" pitchFamily="18" charset="0"/>
              </a:rPr>
              <a:t>по </a:t>
            </a:r>
            <a:r>
              <a:rPr lang="ru-RU" dirty="0">
                <a:cs typeface="Times New Roman" pitchFamily="18" charset="0"/>
              </a:rPr>
              <a:t>спорам, связанным с признанием недействительными ненормативных </a:t>
            </a:r>
            <a:r>
              <a:rPr lang="en-US" dirty="0" smtClean="0">
                <a:cs typeface="Times New Roman" pitchFamily="18" charset="0"/>
              </a:rPr>
              <a:t/>
            </a:r>
            <a:br>
              <a:rPr lang="en-US" dirty="0" smtClean="0">
                <a:cs typeface="Times New Roman" pitchFamily="18" charset="0"/>
              </a:rPr>
            </a:br>
            <a:r>
              <a:rPr lang="ru-RU" dirty="0" smtClean="0">
                <a:cs typeface="Times New Roman" pitchFamily="18" charset="0"/>
              </a:rPr>
              <a:t>правовых </a:t>
            </a:r>
            <a:r>
              <a:rPr lang="ru-RU" dirty="0">
                <a:cs typeface="Times New Roman" pitchFamily="18" charset="0"/>
              </a:rPr>
              <a:t>актов государственных органов, органов местного управления </a:t>
            </a:r>
            <a:r>
              <a:rPr lang="en-US" dirty="0" smtClean="0">
                <a:cs typeface="Times New Roman" pitchFamily="18" charset="0"/>
              </a:rPr>
              <a:t/>
            </a:r>
            <a:br>
              <a:rPr lang="en-US" dirty="0" smtClean="0">
                <a:cs typeface="Times New Roman" pitchFamily="18" charset="0"/>
              </a:rPr>
            </a:br>
            <a:r>
              <a:rPr lang="ru-RU" dirty="0" smtClean="0">
                <a:cs typeface="Times New Roman" pitchFamily="18" charset="0"/>
              </a:rPr>
              <a:t>и </a:t>
            </a:r>
            <a:r>
              <a:rPr lang="ru-RU" dirty="0">
                <a:cs typeface="Times New Roman" pitchFamily="18" charset="0"/>
              </a:rPr>
              <a:t>самоуправления Республики Беларусь.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58417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Процессуальные </a:t>
            </a:r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последствия рассмотрения иностранным судом дела по спору между теми же лицами, о том же предмете и по тем же основаниям</a:t>
            </a:r>
            <a:r>
              <a:rPr lang="ru-RU" sz="2700" dirty="0">
                <a:latin typeface="+mj-lt"/>
              </a:rPr>
              <a:t/>
            </a:r>
            <a:br>
              <a:rPr lang="ru-RU" sz="2700" dirty="0">
                <a:latin typeface="+mj-lt"/>
              </a:rPr>
            </a:br>
            <a:endParaRPr lang="ru-RU" sz="2700" dirty="0">
              <a:latin typeface="+mj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20506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 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суд  оставляет исковое заявление   без рассмотрения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ru-RU" dirty="0">
                <a:cs typeface="Times New Roman" pitchFamily="18" charset="0"/>
              </a:rPr>
              <a:t>, если в производстве иностранного суда находится на рассмотрении дело по спору между теми же лицами, о том же предмете и по тем же основаниям, при условии, что рассмотрение данного дела в соответствии со статьей 236 </a:t>
            </a:r>
            <a:r>
              <a:rPr lang="ru-RU" dirty="0" smtClean="0">
                <a:cs typeface="Times New Roman" pitchFamily="18" charset="0"/>
              </a:rPr>
              <a:t>ХПК </a:t>
            </a:r>
            <a:r>
              <a:rPr lang="ru-RU" dirty="0">
                <a:cs typeface="Times New Roman" pitchFamily="18" charset="0"/>
              </a:rPr>
              <a:t>не относится к исключительной компетенции судов, рассматривающих экономические дела, в Республике Беларусь.</a:t>
            </a:r>
          </a:p>
          <a:p>
            <a:pPr algn="just"/>
            <a:r>
              <a:rPr lang="ru-RU" dirty="0">
                <a:cs typeface="Times New Roman" pitchFamily="18" charset="0"/>
              </a:rPr>
              <a:t>2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суд прекращает производство по делу</a:t>
            </a:r>
            <a:r>
              <a:rPr lang="ru-RU" b="1" dirty="0">
                <a:cs typeface="Times New Roman" pitchFamily="18" charset="0"/>
              </a:rPr>
              <a:t>, </a:t>
            </a:r>
            <a:r>
              <a:rPr lang="ru-RU" dirty="0">
                <a:cs typeface="Times New Roman" pitchFamily="18" charset="0"/>
              </a:rPr>
              <a:t>если имеется вступившее в законную силу решение иностранного суда, принятое по спору между теми же лицами, о том же предмете и по тем же основаниям, при условии, что рассмотрение данного дела в соответствии со статьей 236 </a:t>
            </a:r>
            <a:r>
              <a:rPr lang="ru-RU" dirty="0" smtClean="0">
                <a:cs typeface="Times New Roman" pitchFamily="18" charset="0"/>
              </a:rPr>
              <a:t>ХПК не </a:t>
            </a:r>
            <a:r>
              <a:rPr lang="ru-RU" dirty="0">
                <a:cs typeface="Times New Roman" pitchFamily="18" charset="0"/>
              </a:rPr>
              <a:t>относится к исключительной компетенции судов, рассматривающих экономические дела, в Республике </a:t>
            </a:r>
            <a:r>
              <a:rPr lang="ru-RU" dirty="0" smtClean="0">
                <a:cs typeface="Times New Roman" pitchFamily="18" charset="0"/>
              </a:rPr>
              <a:t>Беларусь.</a:t>
            </a:r>
            <a:endParaRPr lang="ru-RU" dirty="0"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900" b="1" dirty="0" smtClean="0"/>
              <a:t/>
            </a:r>
            <a:br>
              <a:rPr lang="ru-RU" sz="3900" b="1" dirty="0" smtClean="0"/>
            </a:br>
            <a:r>
              <a:rPr lang="ru-RU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Порядок </a:t>
            </a:r>
            <a:r>
              <a:rPr lang="ru-RU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рассмотрения дел с участием иностранных лиц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pPr algn="just"/>
            <a:r>
              <a:rPr lang="ru-RU" sz="1600" dirty="0">
                <a:cs typeface="Times New Roman" pitchFamily="18" charset="0"/>
              </a:rPr>
              <a:t>Дела с участием иностранных лиц рассматриваются судом, рассматривающим экономические дела, в Республике Беларусь по правилам, установленным настоящим Кодексом, с учетом особенностей, предусмотренных настоящей главой, если иное не установлено международным договором Республики Беларусь.</a:t>
            </a:r>
          </a:p>
          <a:p>
            <a:pPr algn="just"/>
            <a:r>
              <a:rPr lang="ru-RU" sz="1600" dirty="0">
                <a:cs typeface="Times New Roman" pitchFamily="18" charset="0"/>
              </a:rPr>
              <a:t>Дела с участием иностранных лиц, если эти лица или органы их управления, филиалы, представительства либо их представители, уполномоченные на ведение дела, находятся или проживают на территории Республики Беларусь, рассматриваются в сроки, установленные настоящим </a:t>
            </a:r>
            <a:r>
              <a:rPr lang="ru-RU" sz="1600" dirty="0" smtClean="0">
                <a:cs typeface="Times New Roman" pitchFamily="18" charset="0"/>
              </a:rPr>
              <a:t>Кодексом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(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ст. 175 ХПК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).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just"/>
            <a:r>
              <a:rPr lang="ru-RU" sz="1600" dirty="0">
                <a:cs typeface="Times New Roman" pitchFamily="18" charset="0"/>
              </a:rPr>
              <a:t>Если иностранные лица, участвующие в деле, рассматриваемом судом, рассматривающим экономические дела, в Республике Беларусь,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находятся или проживают за пределами</a:t>
            </a:r>
            <a:r>
              <a:rPr lang="ru-RU" sz="1600" dirty="0">
                <a:cs typeface="Times New Roman" pitchFamily="18" charset="0"/>
              </a:rPr>
              <a:t> Республики Беларусь,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они извещаются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ru-RU" sz="1600" dirty="0">
                <a:cs typeface="Times New Roman" pitchFamily="18" charset="0"/>
              </a:rPr>
              <a:t>о судебном разбирательстве определением суда, рассматривающего экономические дела,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путем направления поручения в учреждение юстиции или другой компетентный орган иностранного государства.</a:t>
            </a:r>
            <a:r>
              <a:rPr lang="ru-RU" sz="1600" dirty="0">
                <a:cs typeface="Times New Roman" pitchFamily="18" charset="0"/>
              </a:rPr>
              <a:t> В таких случаях рассмотрение дела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продлевается судом</a:t>
            </a:r>
            <a:r>
              <a:rPr lang="ru-RU" sz="1600" b="1" dirty="0">
                <a:cs typeface="Times New Roman" pitchFamily="18" charset="0"/>
              </a:rPr>
              <a:t>, </a:t>
            </a:r>
            <a:r>
              <a:rPr lang="ru-RU" sz="1600" dirty="0">
                <a:cs typeface="Times New Roman" pitchFamily="18" charset="0"/>
              </a:rPr>
              <a:t>рассматривающим экономические дела, на срок, установленный международным договором Республики Беларусь для направления поручений в учреждение юстиции или другой компетентный орган иностранного государства, а при отсутствии в договоре такого срока или при отсутствии указанного договора –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на срок не более шести месяцев.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 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Процессуальные </a:t>
            </a:r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права и процессуальные обязанности иностранных юридических лиц, иностранных граждан и лиц без гражданства</a:t>
            </a:r>
            <a:r>
              <a:rPr lang="ru-RU" dirty="0">
                <a:latin typeface="+mj-lt"/>
              </a:rPr>
              <a:t/>
            </a:r>
            <a:br>
              <a:rPr lang="ru-RU" dirty="0">
                <a:latin typeface="+mj-lt"/>
              </a:rPr>
            </a:br>
            <a:endParaRPr lang="ru-RU" dirty="0">
              <a:latin typeface="+mj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ru-RU" sz="3400" dirty="0">
                <a:cs typeface="Times New Roman" pitchFamily="18" charset="0"/>
              </a:rPr>
              <a:t>Иностранные юридические лица, иностранные граждане и лица без гражданства пользуются процессуальными правами и несут процессуальные обязанности наравне с юридическими лицами, индивидуальными предпринимателями и гражданами Республики Беларусь.</a:t>
            </a:r>
          </a:p>
          <a:p>
            <a:pPr algn="just"/>
            <a:r>
              <a:rPr lang="ru-RU" sz="3400" dirty="0">
                <a:cs typeface="Times New Roman" pitchFamily="18" charset="0"/>
              </a:rPr>
              <a:t>Иностранные юридические лица, иностранные граждане и лица без гражданства имеют право обращаться в суды, рассматривающие экономические дела, в Республике Беларусь по правилам подведомственности и подсудности, установленным настоящим Кодексом, в целях защиты своих нарушенных или оспариваемых прав и законных интересов в сфере предпринимательской и иной хозяйственной (экономической) деятельности.</a:t>
            </a:r>
          </a:p>
          <a:p>
            <a:pPr algn="just"/>
            <a:r>
              <a:rPr lang="ru-RU" sz="3400" dirty="0">
                <a:cs typeface="Times New Roman" pitchFamily="18" charset="0"/>
              </a:rPr>
              <a:t>Иностранные юридические лица, иностранные граждане и лица без гражданства, участвующие в деле, </a:t>
            </a:r>
            <a:r>
              <a:rPr lang="ru-RU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должны представить в суд, рассматривающий экономические дела, доказательства, подтверждающие их юридический статус и право на осуществление предпринимательской и иной хозяйственной (экономической) деятельности</a:t>
            </a:r>
            <a:r>
              <a:rPr lang="ru-RU" sz="3400" dirty="0">
                <a:cs typeface="Times New Roman" pitchFamily="18" charset="0"/>
              </a:rPr>
              <a:t>. В случае непредставления таких доказательств суд, рассматривающий экономические дела, вправе истребовать их по своей инициативе.</a:t>
            </a:r>
          </a:p>
          <a:p>
            <a:pPr algn="just"/>
            <a:r>
              <a:rPr lang="ru-RU" sz="3400" dirty="0">
                <a:cs typeface="Times New Roman" pitchFamily="18" charset="0"/>
              </a:rPr>
              <a:t>Правительством Республики Беларусь могут быть установлены ответные ограничения </a:t>
            </a:r>
            <a:r>
              <a:rPr lang="ru-RU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(реторсии)</a:t>
            </a: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ru-RU" sz="3400" dirty="0">
                <a:cs typeface="Times New Roman" pitchFamily="18" charset="0"/>
              </a:rPr>
              <a:t>в отношении прав граждан и юридических лиц тех государств, в которых имеются специальные ограничения прав граждан и юридических лиц Республики Беларусь.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300" b="1" dirty="0" smtClean="0"/>
              <a:t/>
            </a:r>
            <a:br>
              <a:rPr lang="ru-RU" sz="3300" b="1" dirty="0" smtClean="0"/>
            </a:br>
            <a:r>
              <a:rPr lang="ru-RU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Требования</a:t>
            </a:r>
            <a:r>
              <a:rPr lang="ru-RU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, предъявляемые к документам иностранного происхождения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cs typeface="Times New Roman" pitchFamily="18" charset="0"/>
              </a:rPr>
              <a:t>Документы, выданные, составленные или удостоверенные по установленной форме компетентными органами иностранных государств за пределами Республики Беларусь согласно законодательству иностранных государств в отношении юридических лиц, индивидуальных предпринимателей и граждан Республики Беларусь или иностранных юридических лиц, иностранных граждан </a:t>
            </a:r>
            <a:r>
              <a:rPr lang="ru-RU" dirty="0" smtClean="0">
                <a:cs typeface="Times New Roman" pitchFamily="18" charset="0"/>
              </a:rPr>
              <a:t>и </a:t>
            </a:r>
            <a:br>
              <a:rPr lang="ru-RU" dirty="0" smtClean="0">
                <a:cs typeface="Times New Roman" pitchFamily="18" charset="0"/>
              </a:rPr>
            </a:br>
            <a:r>
              <a:rPr lang="ru-RU" dirty="0" smtClean="0">
                <a:cs typeface="Times New Roman" pitchFamily="18" charset="0"/>
              </a:rPr>
              <a:t>лиц </a:t>
            </a:r>
            <a:r>
              <a:rPr lang="ru-RU" dirty="0">
                <a:cs typeface="Times New Roman" pitchFamily="18" charset="0"/>
              </a:rPr>
              <a:t>без гражданства, принимаются </a:t>
            </a:r>
            <a:r>
              <a:rPr lang="ru-RU" dirty="0" smtClean="0">
                <a:cs typeface="Times New Roman" pitchFamily="18" charset="0"/>
              </a:rPr>
              <a:t/>
            </a:r>
            <a:br>
              <a:rPr lang="ru-RU" dirty="0" smtClean="0">
                <a:cs typeface="Times New Roman" pitchFamily="18" charset="0"/>
              </a:rPr>
            </a:br>
            <a:r>
              <a:rPr lang="ru-RU" dirty="0" smtClean="0">
                <a:cs typeface="Times New Roman" pitchFamily="18" charset="0"/>
              </a:rPr>
              <a:t>судами</a:t>
            </a:r>
            <a:r>
              <a:rPr lang="ru-RU" dirty="0">
                <a:cs typeface="Times New Roman" pitchFamily="18" charset="0"/>
              </a:rPr>
              <a:t>, рассматривающими </a:t>
            </a:r>
            <a:r>
              <a:rPr lang="ru-RU" dirty="0" smtClean="0">
                <a:cs typeface="Times New Roman" pitchFamily="18" charset="0"/>
              </a:rPr>
              <a:t/>
            </a:r>
            <a:br>
              <a:rPr lang="ru-RU" dirty="0" smtClean="0">
                <a:cs typeface="Times New Roman" pitchFamily="18" charset="0"/>
              </a:rPr>
            </a:br>
            <a:r>
              <a:rPr lang="ru-RU" dirty="0" smtClean="0">
                <a:cs typeface="Times New Roman" pitchFamily="18" charset="0"/>
              </a:rPr>
              <a:t>экономические </a:t>
            </a:r>
            <a:r>
              <a:rPr lang="ru-RU" dirty="0">
                <a:cs typeface="Times New Roman" pitchFamily="18" charset="0"/>
              </a:rPr>
              <a:t>дела, в </a:t>
            </a:r>
            <a:r>
              <a:rPr lang="ru-RU" dirty="0" smtClean="0">
                <a:cs typeface="Times New Roman" pitchFamily="18" charset="0"/>
              </a:rPr>
              <a:t>Республике </a:t>
            </a:r>
            <a:br>
              <a:rPr lang="ru-RU" dirty="0" smtClean="0">
                <a:cs typeface="Times New Roman" pitchFamily="18" charset="0"/>
              </a:rPr>
            </a:br>
            <a:r>
              <a:rPr lang="ru-RU" dirty="0" smtClean="0">
                <a:cs typeface="Times New Roman" pitchFamily="18" charset="0"/>
              </a:rPr>
              <a:t>Беларусь </a:t>
            </a:r>
            <a:r>
              <a:rPr lang="ru-RU" dirty="0">
                <a:cs typeface="Times New Roman" pitchFamily="18" charset="0"/>
              </a:rPr>
              <a:t>при наличии их легализации </a:t>
            </a:r>
            <a:r>
              <a:rPr lang="ru-RU" dirty="0" smtClean="0">
                <a:cs typeface="Times New Roman" pitchFamily="18" charset="0"/>
              </a:rPr>
              <a:t/>
            </a:r>
            <a:br>
              <a:rPr lang="ru-RU" dirty="0" smtClean="0">
                <a:cs typeface="Times New Roman" pitchFamily="18" charset="0"/>
              </a:rPr>
            </a:br>
            <a:r>
              <a:rPr lang="ru-RU" dirty="0" smtClean="0">
                <a:cs typeface="Times New Roman" pitchFamily="18" charset="0"/>
              </a:rPr>
              <a:t>или </a:t>
            </a:r>
            <a:r>
              <a:rPr lang="ru-RU" dirty="0">
                <a:cs typeface="Times New Roman" pitchFamily="18" charset="0"/>
              </a:rPr>
              <a:t>проставления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апостиля</a:t>
            </a:r>
            <a:r>
              <a:rPr lang="ru-RU" dirty="0">
                <a:cs typeface="Times New Roman" pitchFamily="18" charset="0"/>
              </a:rPr>
              <a:t>, если иное </a:t>
            </a:r>
            <a:r>
              <a:rPr lang="ru-RU" dirty="0" smtClean="0">
                <a:cs typeface="Times New Roman" pitchFamily="18" charset="0"/>
              </a:rPr>
              <a:t/>
            </a:r>
            <a:br>
              <a:rPr lang="ru-RU" dirty="0" smtClean="0">
                <a:cs typeface="Times New Roman" pitchFamily="18" charset="0"/>
              </a:rPr>
            </a:br>
            <a:r>
              <a:rPr lang="ru-RU" dirty="0" smtClean="0">
                <a:cs typeface="Times New Roman" pitchFamily="18" charset="0"/>
              </a:rPr>
              <a:t>не </a:t>
            </a:r>
            <a:r>
              <a:rPr lang="ru-RU" dirty="0">
                <a:cs typeface="Times New Roman" pitchFamily="18" charset="0"/>
              </a:rPr>
              <a:t>установлено международным </a:t>
            </a:r>
            <a:r>
              <a:rPr lang="ru-RU" dirty="0" smtClean="0">
                <a:cs typeface="Times New Roman" pitchFamily="18" charset="0"/>
              </a:rPr>
              <a:t/>
            </a:r>
            <a:br>
              <a:rPr lang="ru-RU" dirty="0" smtClean="0">
                <a:cs typeface="Times New Roman" pitchFamily="18" charset="0"/>
              </a:rPr>
            </a:br>
            <a:r>
              <a:rPr lang="ru-RU" dirty="0" smtClean="0">
                <a:cs typeface="Times New Roman" pitchFamily="18" charset="0"/>
              </a:rPr>
              <a:t>договором </a:t>
            </a:r>
            <a:r>
              <a:rPr lang="ru-RU" dirty="0">
                <a:cs typeface="Times New Roman" pitchFamily="18" charset="0"/>
              </a:rPr>
              <a:t>Республики Беларусь.</a:t>
            </a:r>
          </a:p>
          <a:p>
            <a:r>
              <a:rPr lang="ru-RU" dirty="0">
                <a:cs typeface="Times New Roman" pitchFamily="18" charset="0"/>
              </a:rPr>
              <a:t>Документы, составленные на </a:t>
            </a:r>
            <a:r>
              <a:rPr lang="ru-RU" dirty="0" smtClean="0">
                <a:cs typeface="Times New Roman" pitchFamily="18" charset="0"/>
              </a:rPr>
              <a:t/>
            </a:r>
            <a:br>
              <a:rPr lang="ru-RU" dirty="0" smtClean="0">
                <a:cs typeface="Times New Roman" pitchFamily="18" charset="0"/>
              </a:rPr>
            </a:br>
            <a:r>
              <a:rPr lang="ru-RU" dirty="0" smtClean="0">
                <a:cs typeface="Times New Roman" pitchFamily="18" charset="0"/>
              </a:rPr>
              <a:t>иностранном </a:t>
            </a:r>
            <a:r>
              <a:rPr lang="ru-RU" dirty="0">
                <a:cs typeface="Times New Roman" pitchFamily="18" charset="0"/>
              </a:rPr>
              <a:t>языке, </a:t>
            </a:r>
            <a:r>
              <a:rPr lang="ru-RU" dirty="0" smtClean="0">
                <a:cs typeface="Times New Roman" pitchFamily="18" charset="0"/>
              </a:rPr>
              <a:t>при </a:t>
            </a:r>
            <a:r>
              <a:rPr lang="ru-RU" dirty="0">
                <a:cs typeface="Times New Roman" pitchFamily="18" charset="0"/>
              </a:rPr>
              <a:t>представлении в суд, рассматривающий экономические дела, в Республике Беларусь должны сопровождаться надлежащим образом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заверенным их переводом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ru-RU" dirty="0">
                <a:cs typeface="Times New Roman" pitchFamily="18" charset="0"/>
              </a:rPr>
              <a:t>на один из государственных языков Республики Беларусь.</a:t>
            </a:r>
          </a:p>
          <a:p>
            <a:endParaRPr lang="ru-RU" dirty="0"/>
          </a:p>
        </p:txBody>
      </p:sp>
      <p:pic>
        <p:nvPicPr>
          <p:cNvPr id="4" name="Рисунок 3" descr="gte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3140968"/>
            <a:ext cx="3384376" cy="16839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464646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136CF89BB20794CB8162050F86E0FBB" ma:contentTypeVersion="0" ma:contentTypeDescription="Создание документа." ma:contentTypeScope="" ma:versionID="7e4c103b61a28e60d0588a268d02a9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CC0D3E3-3559-403A-ADFF-ABC99D36EA41}"/>
</file>

<file path=customXml/itemProps2.xml><?xml version="1.0" encoding="utf-8"?>
<ds:datastoreItem xmlns:ds="http://schemas.openxmlformats.org/officeDocument/2006/customXml" ds:itemID="{3EEFF474-56DA-4F73-BCF0-84810F49FDFF}"/>
</file>

<file path=customXml/itemProps3.xml><?xml version="1.0" encoding="utf-8"?>
<ds:datastoreItem xmlns:ds="http://schemas.openxmlformats.org/officeDocument/2006/customXml" ds:itemID="{AB1CA37A-5F7A-4EC3-9167-C83E13293850}"/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959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ПРОИЗВОДСТВО ПО РАССМОТРЕНИЮ ХОЗЯЙСТВЕННЫХ (ЭКОНОМИЧЕСКИХ) СПОРОВ И ИНЫХ ДЕЛ С УЧАСТИЕМ ИНОСТРАННЫХ ЛИЦ </vt:lpstr>
      <vt:lpstr> Компетенция судов, рассматривающих экономические дела, в Республике Беларусь по рассмотрению хозяйственных (экономических) споров и иных дел с участием иностранных лиц </vt:lpstr>
      <vt:lpstr>  Исключительная компетенция судов, рассматривающих экономические дела, в Республике Беларусь по рассмотрению дел с участием иностранных лиц </vt:lpstr>
      <vt:lpstr> Процессуальные последствия рассмотрения иностранным судом дела по спору между теми же лицами, о том же предмете и по тем же основаниям </vt:lpstr>
      <vt:lpstr> Порядок рассмотрения дел с участием иностранных лиц </vt:lpstr>
      <vt:lpstr>  Процессуальные права и процессуальные обязанности иностранных юридических лиц, иностранных граждан и лиц без гражданства </vt:lpstr>
      <vt:lpstr> Требования, предъявляемые к документам иностранного происхождения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ПРОИЗВОДСТВО ПО РАССМОТРЕНИЮ ХОЗЯЙСТВЕННЫХ (ЭКОНОМИЧЕСКИХ) СПОРОВ И ИНЫХ ДЕЛ С УЧАСТИЕМ ИНОСТРАННЫХ ЛИЦ</dc:title>
  <dc:creator>Администратор</dc:creator>
  <cp:lastModifiedBy>Администратор</cp:lastModifiedBy>
  <cp:revision>8</cp:revision>
  <dcterms:created xsi:type="dcterms:W3CDTF">2016-04-10T14:48:27Z</dcterms:created>
  <dcterms:modified xsi:type="dcterms:W3CDTF">2016-04-10T15:53:21Z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0x0101004136CF89BB20794CB8162050F86E0FBB</vt:lpwstr>
  </property>
</Properties>
</file>