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416824" cy="187220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арбитражный суд при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БелТПП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97152"/>
            <a:ext cx="4419600" cy="1440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П-42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3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2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effectLst/>
              </a:rPr>
              <a:t>Ответчик в течение 30 дней после получения искового заявления и приложенных к нему документов составляет и отправляет в МАС ответ на исковое заявление.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УЧЕБА\4 курс\Хозяйственный процесс\МАС\5fff910ea0870678d89eee86a93aa2f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717761" cy="44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6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Разбирательство дела производится в устной форме.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УЧЕБА\4 курс\Хозяйственный процесс\экономический суд СНГ\Статья-за-употребление-наркотиков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315993" cy="43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5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4000" dirty="0">
                <a:solidFill>
                  <a:schemeClr val="bg1"/>
                </a:solidFill>
              </a:rPr>
              <a:t>Решение по делу может вынести только состав суда, рассмотревший спор. Состав суда выносит решение по большинству голосов. </a:t>
            </a:r>
            <a:endParaRPr lang="ru-RU" sz="40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УЧЕБА\4 курс\Хозяйственный процесс\экономический суд СНГ\Fakticheskaya-oshibka-v-ugolovnom-prave-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4852923" cy="3604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9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Решение </a:t>
            </a:r>
            <a:r>
              <a:rPr lang="ru-RU" sz="4000" dirty="0">
                <a:solidFill>
                  <a:schemeClr val="bg1"/>
                </a:solidFill>
              </a:rPr>
              <a:t>выносится в письменной форме и подписывается составом суда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УЧЕБА\4 курс\Хозяйственный процесс\экономический суд СНГ\ABR29b3a6_AGE_J64_21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632722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УЧЕБА\4 курс\Хозяйственный процесс\МАС\Man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65"/>
            <a:ext cx="9144000" cy="69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Решение МАС является окончательным и обязательным для </a:t>
            </a:r>
            <a:r>
              <a:rPr lang="ru-RU" sz="5400" b="1" dirty="0" smtClean="0">
                <a:solidFill>
                  <a:srgbClr val="002060"/>
                </a:solidFill>
              </a:rPr>
              <a:t>сторон</a:t>
            </a:r>
            <a:r>
              <a:rPr lang="ru-RU" sz="5400" b="1" dirty="0">
                <a:solidFill>
                  <a:srgbClr val="002060"/>
                </a:solidFill>
              </a:rPr>
              <a:t>. </a:t>
            </a:r>
            <a:endParaRPr lang="ru-RU" sz="5400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7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УЧЕБА\4 курс\Криминалистика\презентация\0015-015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52"/>
            <a:ext cx="9131843" cy="68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8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С</a:t>
            </a:r>
            <a:r>
              <a:rPr lang="ru-RU" dirty="0" smtClean="0"/>
              <a:t>оздан </a:t>
            </a:r>
            <a:r>
              <a:rPr lang="ru-RU" dirty="0"/>
              <a:t>12 апреля 1994 г. </a:t>
            </a:r>
            <a:endParaRPr lang="ru-RU" dirty="0" smtClean="0"/>
          </a:p>
          <a:p>
            <a:pPr marL="137160" indent="0" algn="just">
              <a:buNone/>
            </a:pPr>
            <a:r>
              <a:rPr lang="ru-RU" dirty="0"/>
              <a:t>Я</a:t>
            </a:r>
            <a:r>
              <a:rPr lang="ru-RU" dirty="0" smtClean="0"/>
              <a:t>вляется </a:t>
            </a:r>
            <a:r>
              <a:rPr lang="ru-RU" dirty="0"/>
              <a:t>полноправным членом Европейской группы арбитражных судов, входит во всемирную систему международных арбитражных (третейских) </a:t>
            </a:r>
            <a:r>
              <a:rPr lang="ru-RU" dirty="0" smtClean="0"/>
              <a:t>судов.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D:\УЧЕБА\4 курс\Хозяйственный процесс\МАС\1395990155general_pages_i32593_jitelnica_sovetskogo_raiona_priznana_vinovnoi_v_ubiistve_vn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3" y="2780928"/>
            <a:ext cx="5016997" cy="3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3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Деятельность МАС регулируется: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аконом </a:t>
            </a:r>
            <a:r>
              <a:rPr lang="ru-RU" dirty="0"/>
              <a:t>Республики Беларусь от 9 июля 1999 г. "О международном арбитражном (третейском) суде" </a:t>
            </a:r>
            <a:r>
              <a:rPr lang="ru-RU" dirty="0" smtClean="0"/>
              <a:t>;</a:t>
            </a:r>
          </a:p>
          <a:p>
            <a:r>
              <a:rPr lang="ru-RU" dirty="0"/>
              <a:t>М</a:t>
            </a:r>
            <a:r>
              <a:rPr lang="ru-RU" dirty="0" smtClean="0"/>
              <a:t>еждународными </a:t>
            </a:r>
            <a:r>
              <a:rPr lang="ru-RU" dirty="0"/>
              <a:t>договорами Республики </a:t>
            </a:r>
            <a:r>
              <a:rPr lang="ru-RU" dirty="0" smtClean="0"/>
              <a:t>Беларусь;</a:t>
            </a:r>
          </a:p>
          <a:p>
            <a:r>
              <a:rPr lang="ru-RU" dirty="0"/>
              <a:t>Регламентом Международного арбитражного </a:t>
            </a:r>
            <a:r>
              <a:rPr lang="ru-RU" dirty="0" smtClean="0"/>
              <a:t>суда;</a:t>
            </a:r>
          </a:p>
          <a:p>
            <a:r>
              <a:rPr lang="ru-RU" dirty="0"/>
              <a:t>Уставом </a:t>
            </a:r>
            <a:r>
              <a:rPr lang="ru-RU" dirty="0" smtClean="0"/>
              <a:t>МАС. </a:t>
            </a:r>
            <a:endParaRPr lang="ru-RU" dirty="0"/>
          </a:p>
        </p:txBody>
      </p:sp>
      <p:pic>
        <p:nvPicPr>
          <p:cNvPr id="2050" name="Picture 2" descr="D:\УЧЕБА\4 курс\Хозяйственный процесс\экономический суд СНГ\a042202c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5174"/>
            <a:ext cx="3767336" cy="25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7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75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75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175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175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Принципы: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равенства прав сторон</a:t>
            </a:r>
            <a:r>
              <a:rPr lang="ru-RU" dirty="0" smtClean="0"/>
              <a:t>;</a:t>
            </a:r>
            <a:r>
              <a:rPr lang="ru-RU" dirty="0"/>
              <a:t> </a:t>
            </a:r>
          </a:p>
          <a:p>
            <a:pPr algn="just"/>
            <a:r>
              <a:rPr lang="ru-RU" dirty="0"/>
              <a:t>свободы выбора сторонами состава суда, применимого права, процедуры и языка судопроизводства</a:t>
            </a:r>
            <a:r>
              <a:rPr lang="ru-RU" dirty="0" smtClean="0"/>
              <a:t>;</a:t>
            </a:r>
            <a:r>
              <a:rPr lang="ru-RU" dirty="0"/>
              <a:t> </a:t>
            </a:r>
          </a:p>
          <a:p>
            <a:pPr algn="just"/>
            <a:r>
              <a:rPr lang="ru-RU" dirty="0"/>
              <a:t>договорной подсудности всех рассматриваемых дел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приоритета общепризнанных принципов международного права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 независимости МАС и арбитров; </a:t>
            </a:r>
          </a:p>
          <a:p>
            <a:pPr algn="just"/>
            <a:r>
              <a:rPr lang="ru-RU" dirty="0"/>
              <a:t>конфиденциальности рассмотрения дел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содействия окончанию спора посредством заключения сторонами мирового соглашения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окончательности выносимых судом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9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Компетенция: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125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3400" dirty="0"/>
              <a:t>1) споры между любыми субъектами права, возникающие из осуществления внешнеторговых и иных международных экономических связей, если местонахождение или место жительства хотя бы одного из этих субъектов находится за границей Республики Беларусь;  </a:t>
            </a:r>
          </a:p>
          <a:p>
            <a:pPr algn="just"/>
            <a:r>
              <a:rPr lang="ru-RU" sz="3400" dirty="0"/>
              <a:t> 2) споры между предприятиями с иностранными инвестициями, международными объединениями и организациями, созданными на территории Республики Беларусь; споры между участниками упомянутых юридических лиц, споры этих юридических лиц с другими юридическими лицами и индивидуальными предпринимателями Республики Беларусь;  </a:t>
            </a:r>
          </a:p>
          <a:p>
            <a:pPr algn="just"/>
            <a:r>
              <a:rPr lang="ru-RU" sz="3400" dirty="0"/>
              <a:t> 3) споры между иностранными юридическими лицами и индивидуальными предпринимателями, расположенными за пределами Беларуси;  </a:t>
            </a:r>
          </a:p>
          <a:p>
            <a:pPr algn="just"/>
            <a:r>
              <a:rPr lang="ru-RU" sz="3400" dirty="0"/>
              <a:t> 4) иные споры экономического характера, если соглашением сторон предусмотрена передача спора на разрешение международного арбитражного суда и если это не запрещено законодательством Республики Беларусь.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7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75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25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75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25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795320" cy="367240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 на рассмотрение МАС передается иностранными лицами только при наличии арбитражного соглашения, которое может быть в виде арбитражной оговорки (часть договора) или в виде самостоятельного договора.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032448" cy="2684098"/>
          </a:xfrm>
          <a:prstGeom prst="roundRect">
            <a:avLst>
              <a:gd name="adj" fmla="val 1318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07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75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1822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Количественный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состав при рассмотрении дел МАС: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356992"/>
            <a:ext cx="4968552" cy="3328422"/>
          </a:xfrm>
        </p:spPr>
        <p:txBody>
          <a:bodyPr/>
          <a:lstStyle/>
          <a:p>
            <a:pPr marL="137160" indent="0">
              <a:buNone/>
            </a:pPr>
            <a:r>
              <a:rPr lang="ru-RU" u="sng" dirty="0">
                <a:solidFill>
                  <a:schemeClr val="accent5"/>
                </a:solidFill>
              </a:rPr>
              <a:t>п</a:t>
            </a:r>
            <a:r>
              <a:rPr lang="ru-RU" u="sng" dirty="0" smtClean="0">
                <a:solidFill>
                  <a:schemeClr val="accent5"/>
                </a:solidFill>
              </a:rPr>
              <a:t>о соглашению сторон</a:t>
            </a:r>
          </a:p>
          <a:p>
            <a:pPr marL="137160" indent="0">
              <a:buNone/>
            </a:pPr>
            <a:endParaRPr lang="ru-RU" dirty="0">
              <a:solidFill>
                <a:schemeClr val="accent5"/>
              </a:solidFill>
            </a:endParaRPr>
          </a:p>
          <a:p>
            <a:pPr marL="137160" indent="0">
              <a:buNone/>
            </a:pPr>
            <a:r>
              <a:rPr lang="ru-RU" dirty="0">
                <a:solidFill>
                  <a:schemeClr val="accent5"/>
                </a:solidFill>
              </a:rPr>
              <a:t>п</a:t>
            </a:r>
            <a:r>
              <a:rPr lang="ru-RU" dirty="0" smtClean="0">
                <a:solidFill>
                  <a:schemeClr val="accent5"/>
                </a:solidFill>
              </a:rPr>
              <a:t>ри отсутствии соглашения</a:t>
            </a:r>
          </a:p>
          <a:p>
            <a:pPr marL="137160" indent="0">
              <a:buNone/>
            </a:pPr>
            <a:endParaRPr lang="ru-RU" dirty="0">
              <a:solidFill>
                <a:schemeClr val="accent5"/>
              </a:solidFill>
            </a:endParaRPr>
          </a:p>
          <a:p>
            <a:pPr marL="137160" indent="0">
              <a:buNone/>
            </a:pPr>
            <a:r>
              <a:rPr lang="ru-RU" u="sng" dirty="0">
                <a:solidFill>
                  <a:schemeClr val="accent5"/>
                </a:solidFill>
              </a:rPr>
              <a:t>т</a:t>
            </a:r>
            <a:r>
              <a:rPr lang="ru-RU" u="sng" dirty="0" smtClean="0">
                <a:solidFill>
                  <a:schemeClr val="accent5"/>
                </a:solidFill>
              </a:rPr>
              <a:t>ремя арбитрами</a:t>
            </a:r>
            <a:endParaRPr lang="ru-RU" u="sng" dirty="0">
              <a:solidFill>
                <a:schemeClr val="accent5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650139">
            <a:off x="7508600" y="1890821"/>
            <a:ext cx="1236831" cy="43575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20131248">
            <a:off x="265280" y="1617408"/>
            <a:ext cx="1224136" cy="29613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75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75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442394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дело и вынести решение суд обязан не позднее шести месяцев с момента его формирования.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D:\УЧЕБА\4 курс\Хозяйственный процесс\экономический суд СНГ\gavi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20" y="1196752"/>
            <a:ext cx="5272980" cy="52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Истец излагает свои требования в виде искового заявления, которое по содержанию и форме должно отвечать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УЧЕБА\4 курс\Хозяйственный процесс\экономический суд СНГ\topic-3407-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960439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4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3CBBB-5A6B-4EE5-A9AE-DB1034B62D14}"/>
</file>

<file path=customXml/itemProps2.xml><?xml version="1.0" encoding="utf-8"?>
<ds:datastoreItem xmlns:ds="http://schemas.openxmlformats.org/officeDocument/2006/customXml" ds:itemID="{DC84E373-955C-4CF0-BAE7-9D9AFA42FAA5}"/>
</file>

<file path=customXml/itemProps3.xml><?xml version="1.0" encoding="utf-8"?>
<ds:datastoreItem xmlns:ds="http://schemas.openxmlformats.org/officeDocument/2006/customXml" ds:itemID="{1162767D-B501-4B1C-A032-DDFB6D4B46F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270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Международный арбитражный суд при БелТПП</vt:lpstr>
      <vt:lpstr>Презентация PowerPoint</vt:lpstr>
      <vt:lpstr>Деятельность МАС регулируется: </vt:lpstr>
      <vt:lpstr>Принципы:</vt:lpstr>
      <vt:lpstr>Компетенция:</vt:lpstr>
      <vt:lpstr>Спор на рассмотрение МАС передается иностранными лицами только при наличии арбитражного соглашения, которое может быть в виде арбитражной оговорки (часть договора) или в виде самостоятельного договора.</vt:lpstr>
      <vt:lpstr>Количественный состав при рассмотрении дел МАС:</vt:lpstr>
      <vt:lpstr>Рассмотреть дело и вынести решение суд обязан не позднее шести месяцев с момента его формирования. </vt:lpstr>
      <vt:lpstr>Истец излагает свои требования в виде искового заявления, которое по содержанию и форме должно отвечать требованиям Регламента.</vt:lpstr>
      <vt:lpstr>Ответчик в течение 30 дней после получения искового заявления и приложенных к нему документов составляет и отправляет в МАС ответ на исковое заявление.</vt:lpstr>
      <vt:lpstr>Разбирательство дела производится в устной форме.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Надюша</dc:creator>
  <cp:lastModifiedBy>Надюша</cp:lastModifiedBy>
  <cp:revision>44</cp:revision>
  <dcterms:created xsi:type="dcterms:W3CDTF">2015-05-04T20:09:25Z</dcterms:created>
  <dcterms:modified xsi:type="dcterms:W3CDTF">2015-05-04T22:19:31Z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