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86C82D-9B5F-4754-9495-7A21DD4C60A8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3BBA8B-7FBE-4700-8D57-72F7ECA6F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2D4C7D-BA94-4417-830D-5BA35AADCE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5A71-0F7B-46ED-ADA8-86DB8CD89284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70AF-027A-4435-BC9E-7B8A36D35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DE91-D06F-4A1F-91F4-078CA55FEDFE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441E-BCC0-4165-8FD2-9E48920F4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3AE0-8032-43AF-9981-1334DD369748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13D7-2F79-47D0-90F2-A789556B8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EA49-D184-44F7-B971-FF7CC77CE2D9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FDF8-A941-40D8-AD62-E282F81C8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84B0-CAD3-4B7D-B3E1-CAD3155E45A9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77BD-CC35-43E3-8C91-E6964EF74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D3DD-9574-487F-9B73-ADE98B0D2B4D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5B5A-B828-4209-8260-39006CA1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6895-A9B5-481D-A90E-C60EE96AAAC3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9FF7-335A-4C1C-A664-7A795F302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CB20-61C6-41F8-BB74-205FAE5A0EA5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4361-DF9E-40A6-8932-D1E56DE10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694B-DCA6-49DE-86C4-C0DFA2204395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86D5-5550-40CC-9F65-F82D3C794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5000-6E45-40E1-9A9B-8DF0EE40A8A3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FF73-F651-4198-AAD2-D164DE932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3061-C753-4EBB-8E64-CBC2D05E01DB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0142-74D9-4C0C-B536-6DFFBF661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F8BA8F-E14E-4005-AB31-BA7D5435A3C8}" type="datetimeFigureOut">
              <a:rPr lang="ru-RU"/>
              <a:pPr>
                <a:defRPr/>
              </a:pPr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3AA05F-6353-4001-845D-5DB87ACA2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4652963"/>
            <a:ext cx="7848600" cy="1800225"/>
          </a:xfrm>
        </p:spPr>
        <p:txBody>
          <a:bodyPr/>
          <a:lstStyle/>
          <a:p>
            <a:pPr algn="r"/>
            <a:endParaRPr lang="ru-RU" smtClean="0"/>
          </a:p>
          <a:p>
            <a:pPr algn="r"/>
            <a:r>
              <a:rPr lang="ru-RU" smtClean="0"/>
              <a:t>Подготовила</a:t>
            </a:r>
          </a:p>
          <a:p>
            <a:pPr algn="r"/>
            <a:r>
              <a:rPr lang="ru-RU" smtClean="0"/>
              <a:t>студентка группы П-42</a:t>
            </a:r>
          </a:p>
          <a:p>
            <a:pPr algn="r"/>
            <a:r>
              <a:rPr lang="ru-RU" smtClean="0"/>
              <a:t>Никитенко Татьяна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179316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История органов принудительного исполнения в Республике Беларусь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14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0" dirty="0" smtClean="0">
                <a:solidFill>
                  <a:srgbClr val="7030A0"/>
                </a:solidFill>
              </a:rPr>
              <a:t>Судебные исполнители под руководством губернских </a:t>
            </a:r>
            <a:br>
              <a:rPr lang="ru-RU" b="0" dirty="0" smtClean="0">
                <a:solidFill>
                  <a:srgbClr val="7030A0"/>
                </a:solidFill>
              </a:rPr>
            </a:br>
            <a:r>
              <a:rPr lang="ru-RU" b="0" dirty="0" smtClean="0">
                <a:solidFill>
                  <a:srgbClr val="7030A0"/>
                </a:solidFill>
              </a:rPr>
              <a:t>судов, </a:t>
            </a:r>
            <a:br>
              <a:rPr lang="ru-RU" b="0" dirty="0" smtClean="0">
                <a:solidFill>
                  <a:srgbClr val="7030A0"/>
                </a:solidFill>
              </a:rPr>
            </a:br>
            <a:r>
              <a:rPr lang="ru-RU" b="0" dirty="0" smtClean="0">
                <a:solidFill>
                  <a:srgbClr val="7030A0"/>
                </a:solidFill>
              </a:rPr>
              <a:t>сельские </a:t>
            </a:r>
            <a:br>
              <a:rPr lang="ru-RU" b="0" dirty="0" smtClean="0">
                <a:solidFill>
                  <a:srgbClr val="7030A0"/>
                </a:solidFill>
              </a:rPr>
            </a:br>
            <a:r>
              <a:rPr lang="ru-RU" b="0" dirty="0" smtClean="0">
                <a:solidFill>
                  <a:srgbClr val="7030A0"/>
                </a:solidFill>
              </a:rPr>
              <a:t>Советы</a:t>
            </a:r>
            <a:endParaRPr lang="ru-RU" b="0" dirty="0">
              <a:solidFill>
                <a:srgbClr val="7030A0"/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С 1924 г.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900488"/>
            <a:ext cx="40544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696744" cy="18002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Судебный исполнитель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суд                 Министерство 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                          юстиции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            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971550" y="692150"/>
            <a:ext cx="6400800" cy="34750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С 1971 г.</a:t>
            </a:r>
          </a:p>
          <a:p>
            <a:pPr marL="44450" indent="0" algn="ctr">
              <a:buFont typeface="Georgia" pitchFamily="18" charset="0"/>
              <a:buNone/>
            </a:pPr>
            <a:endParaRPr lang="ru-RU" sz="4800" smtClean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979613" y="2924175"/>
            <a:ext cx="1800225" cy="1512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284663" y="2924175"/>
            <a:ext cx="1655762" cy="1512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Служба судебных исполнителей хозяйственных 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судов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accent6"/>
                </a:solidFill>
              </a:rPr>
              <a:t>С 1997 г.</a:t>
            </a:r>
            <a:endParaRPr lang="ru-RU" sz="4400" dirty="0">
              <a:solidFill>
                <a:schemeClr val="accent6"/>
              </a:solidFill>
            </a:endParaRP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429000"/>
            <a:ext cx="48577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88840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Единая система органов принудительного исполнения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судебные           </a:t>
            </a:r>
            <a:r>
              <a:rPr lang="ru-RU" sz="3200" dirty="0" err="1" smtClean="0">
                <a:solidFill>
                  <a:srgbClr val="7030A0"/>
                </a:solidFill>
              </a:rPr>
              <a:t>судебные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исполнители     </a:t>
            </a:r>
            <a:r>
              <a:rPr lang="ru-RU" sz="3200" dirty="0" err="1" smtClean="0">
                <a:solidFill>
                  <a:srgbClr val="7030A0"/>
                </a:solidFill>
              </a:rPr>
              <a:t>исполнители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    общих           хозяйственных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судов                    </a:t>
            </a:r>
            <a:r>
              <a:rPr lang="ru-RU" sz="3200" dirty="0" err="1" smtClean="0">
                <a:solidFill>
                  <a:srgbClr val="7030A0"/>
                </a:solidFill>
              </a:rPr>
              <a:t>судов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>
                <a:solidFill>
                  <a:schemeClr val="accent6"/>
                </a:solidFill>
              </a:rPr>
              <a:t>С 1 января 2014 г.</a:t>
            </a:r>
            <a:endParaRPr lang="ru-RU" sz="4800" dirty="0">
              <a:solidFill>
                <a:schemeClr val="accent6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843213" y="3141663"/>
            <a:ext cx="792162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5364163" y="3141663"/>
            <a:ext cx="792162" cy="93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478216" cy="12220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Главное управление принудительного исполнения Минюста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территориальные органы принудительного исполнения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1) управления принудительного исполнения главных управлений юстиции областных (</a:t>
            </a:r>
            <a:r>
              <a:rPr lang="ru-RU" sz="2000" dirty="0" err="1" smtClean="0"/>
              <a:t>Мин.гор</a:t>
            </a:r>
            <a:r>
              <a:rPr lang="ru-RU" sz="2000" dirty="0" smtClean="0"/>
              <a:t>.) исполкомов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2) районные, городские, районные в городах отделы принудительного исполнения управлений принудительного </a:t>
            </a:r>
            <a:r>
              <a:rPr lang="ru-RU" sz="2000" dirty="0" err="1" smtClean="0"/>
              <a:t>исполения</a:t>
            </a:r>
            <a:endParaRPr lang="ru-RU" sz="2000" dirty="0"/>
          </a:p>
        </p:txBody>
      </p:sp>
      <p:sp>
        <p:nvSpPr>
          <p:cNvPr id="28674" name="Объект 2"/>
          <p:cNvSpPr>
            <a:spLocks noGrp="1"/>
          </p:cNvSpPr>
          <p:nvPr>
            <p:ph sz="quarter" idx="13"/>
          </p:nvPr>
        </p:nvSpPr>
        <p:spPr>
          <a:xfrm>
            <a:off x="1187450" y="731838"/>
            <a:ext cx="6356350" cy="1257300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smtClean="0">
                <a:solidFill>
                  <a:srgbClr val="FF0000"/>
                </a:solidFill>
              </a:rPr>
              <a:t>Органы принудительного исполнения</a:t>
            </a:r>
          </a:p>
          <a:p>
            <a:pPr marL="44450" indent="0" algn="ctr">
              <a:buFont typeface="Georgia" pitchFamily="18" charset="0"/>
              <a:buNone/>
            </a:pPr>
            <a:endParaRPr lang="ru-RU" sz="3600" smtClean="0">
              <a:solidFill>
                <a:srgbClr val="002060"/>
              </a:solidFill>
            </a:endParaRP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1676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Должностные лица, осуществляющие принудительное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 исполнение: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вирник, мечник, 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ябедник, детский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1187450" y="0"/>
            <a:ext cx="6408738" cy="1484313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X</a:t>
            </a:r>
            <a:r>
              <a:rPr lang="ru-RU" sz="3600" b="1" smtClean="0">
                <a:solidFill>
                  <a:srgbClr val="FF0000"/>
                </a:solidFill>
              </a:rPr>
              <a:t> век</a:t>
            </a:r>
          </a:p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FF0000"/>
                </a:solidFill>
              </a:rPr>
              <a:t>« Русская правда»</a:t>
            </a:r>
          </a:p>
          <a:p>
            <a:pPr marL="44450" indent="0" algn="just">
              <a:buFont typeface="Georgia" pitchFamily="18" charset="0"/>
              <a:buNone/>
            </a:pPr>
            <a:endParaRPr lang="ru-RU" b="1" smtClean="0">
              <a:solidFill>
                <a:srgbClr val="0070C0"/>
              </a:solidFill>
            </a:endParaRPr>
          </a:p>
          <a:p>
            <a:pPr marL="44450" indent="0" algn="just">
              <a:buFont typeface="Georgia" pitchFamily="18" charset="0"/>
              <a:buNone/>
            </a:pPr>
            <a:endParaRPr lang="ru-RU" b="1" smtClean="0">
              <a:solidFill>
                <a:srgbClr val="0070C0"/>
              </a:solidFill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16338"/>
            <a:ext cx="39116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76250"/>
            <a:ext cx="20415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пристав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smtClean="0">
                <a:solidFill>
                  <a:srgbClr val="FF0000"/>
                </a:solidFill>
              </a:rPr>
              <a:t>Новгородская и Псковская судные грамоты </a:t>
            </a:r>
            <a:r>
              <a:rPr lang="en-US" sz="3600" smtClean="0">
                <a:solidFill>
                  <a:srgbClr val="FF0000"/>
                </a:solidFill>
              </a:rPr>
              <a:t>XIII</a:t>
            </a:r>
            <a:r>
              <a:rPr lang="ru-RU" sz="3600" smtClean="0">
                <a:solidFill>
                  <a:srgbClr val="FF0000"/>
                </a:solidFill>
              </a:rPr>
              <a:t> в.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414713"/>
            <a:ext cx="4678362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636963"/>
            <a:ext cx="22129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Меры: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7030A0"/>
                </a:solidFill>
              </a:rPr>
              <a:t>- правеж;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- выдача головою;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- личное задержание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400" dirty="0" smtClean="0">
                <a:solidFill>
                  <a:schemeClr val="accent6"/>
                </a:solidFill>
              </a:rPr>
              <a:t>XIII </a:t>
            </a:r>
            <a:r>
              <a:rPr lang="ru-RU" sz="4400" dirty="0" smtClean="0">
                <a:solidFill>
                  <a:schemeClr val="accent6"/>
                </a:solidFill>
              </a:rPr>
              <a:t>в.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accent6"/>
                </a:solidFill>
              </a:rPr>
              <a:t> Самоосуществление права</a:t>
            </a:r>
            <a:endParaRPr lang="ru-RU" sz="4400" dirty="0">
              <a:solidFill>
                <a:schemeClr val="accent6"/>
              </a:solidFill>
            </a:endParaRP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13100"/>
            <a:ext cx="51847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17032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/>
              <a:t>Меры: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- правеж;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выдача головою;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обращение взыскания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на близких родственников;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взыскание на имущество.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4000" dirty="0" smtClean="0">
                <a:solidFill>
                  <a:schemeClr val="accent6"/>
                </a:solidFill>
              </a:rPr>
              <a:t>XV – XVI </a:t>
            </a:r>
            <a:r>
              <a:rPr lang="ru-RU" sz="4000" dirty="0" smtClean="0">
                <a:solidFill>
                  <a:schemeClr val="accent6"/>
                </a:solidFill>
              </a:rPr>
              <a:t>вв.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chemeClr val="accent6"/>
                </a:solidFill>
              </a:rPr>
              <a:t>«Судебник», «Царский судебник», «Соборное Уложение»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000" dirty="0">
              <a:solidFill>
                <a:schemeClr val="accent6"/>
              </a:solidFill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000" dirty="0">
              <a:solidFill>
                <a:schemeClr val="accent6"/>
              </a:solidFill>
            </a:endParaRP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644900"/>
            <a:ext cx="35337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Исполнением судебных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решений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руководил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воевода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en-US" sz="4400" smtClean="0">
                <a:solidFill>
                  <a:srgbClr val="FF0000"/>
                </a:solidFill>
              </a:rPr>
              <a:t>XVII – XVIII </a:t>
            </a:r>
            <a:r>
              <a:rPr lang="ru-RU" sz="4400" smtClean="0">
                <a:solidFill>
                  <a:srgbClr val="FF0000"/>
                </a:solidFill>
              </a:rPr>
              <a:t>вв.</a:t>
            </a:r>
          </a:p>
          <a:p>
            <a:pPr marL="44450" indent="0" algn="ctr">
              <a:buFont typeface="Georgia" pitchFamily="18" charset="0"/>
              <a:buNone/>
            </a:pPr>
            <a:endParaRPr lang="ru-RU" sz="4400" smtClean="0">
              <a:solidFill>
                <a:srgbClr val="FF0000"/>
              </a:solidFill>
            </a:endParaRPr>
          </a:p>
          <a:p>
            <a:pPr marL="44450" indent="0" algn="ctr">
              <a:buFont typeface="Georgia" pitchFamily="18" charset="0"/>
              <a:buNone/>
            </a:pPr>
            <a:endParaRPr lang="ru-RU" sz="4400" smtClean="0">
              <a:solidFill>
                <a:srgbClr val="FF0000"/>
              </a:solidFill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989138"/>
            <a:ext cx="31464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Исполнение судебных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решений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возложено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на общую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полицию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С 1835 г.</a:t>
            </a:r>
          </a:p>
          <a:p>
            <a:pPr marL="44450" indent="0" algn="ctr">
              <a:buFont typeface="Georgia" pitchFamily="18" charset="0"/>
              <a:buNone/>
            </a:pPr>
            <a:endParaRPr lang="ru-RU" sz="4800" smtClean="0">
              <a:solidFill>
                <a:srgbClr val="FF0000"/>
              </a:solidFill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44675"/>
            <a:ext cx="30861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Исполнением решений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занимались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судебные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приставы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С</a:t>
            </a:r>
            <a:r>
              <a:rPr lang="ru-RU" sz="4800" smtClean="0"/>
              <a:t> </a:t>
            </a:r>
            <a:r>
              <a:rPr lang="ru-RU" sz="4800" smtClean="0">
                <a:solidFill>
                  <a:srgbClr val="FF0000"/>
                </a:solidFill>
              </a:rPr>
              <a:t>1864 г. 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16113"/>
            <a:ext cx="32750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6512511" cy="1143000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Судебные исполнители,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органы милиции, волостные и деревенский исполкомы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 smtClean="0">
                <a:solidFill>
                  <a:schemeClr val="accent6"/>
                </a:solidFill>
              </a:rPr>
              <a:t>После 1917 г.</a:t>
            </a:r>
            <a:endParaRPr lang="ru-RU" sz="4800" dirty="0">
              <a:solidFill>
                <a:schemeClr val="accent6"/>
              </a:solidFill>
            </a:endParaRP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963" y="4037013"/>
            <a:ext cx="4364037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76250"/>
            <a:ext cx="2178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FC548A-6EA8-4084-8AF7-6272B49D3D13}"/>
</file>

<file path=customXml/itemProps2.xml><?xml version="1.0" encoding="utf-8"?>
<ds:datastoreItem xmlns:ds="http://schemas.openxmlformats.org/officeDocument/2006/customXml" ds:itemID="{BF8C9629-D4AE-41CD-8FA4-28D64B77F76A}"/>
</file>

<file path=customXml/itemProps3.xml><?xml version="1.0" encoding="utf-8"?>
<ds:datastoreItem xmlns:ds="http://schemas.openxmlformats.org/officeDocument/2006/customXml" ds:itemID="{3A80ED95-9788-4FCC-AEC0-BD8EADD417B9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59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органов принудительного исполнения в Республике Беларусь</dc:title>
  <dc:creator>tania</dc:creator>
  <cp:lastModifiedBy>ZZZ</cp:lastModifiedBy>
  <cp:revision>9</cp:revision>
  <dcterms:created xsi:type="dcterms:W3CDTF">2015-05-03T13:45:08Z</dcterms:created>
  <dcterms:modified xsi:type="dcterms:W3CDTF">2015-06-04T10:24:03Z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