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9" r:id="rId4"/>
    <p:sldId id="270" r:id="rId5"/>
    <p:sldId id="259" r:id="rId6"/>
    <p:sldId id="260" r:id="rId7"/>
    <p:sldId id="261" r:id="rId8"/>
    <p:sldId id="262" r:id="rId9"/>
    <p:sldId id="264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65" r:id="rId19"/>
    <p:sldId id="266" r:id="rId20"/>
    <p:sldId id="267" r:id="rId21"/>
    <p:sldId id="268" r:id="rId22"/>
    <p:sldId id="271" r:id="rId23"/>
    <p:sldId id="272" r:id="rId24"/>
    <p:sldId id="273" r:id="rId25"/>
    <p:sldId id="274" r:id="rId26"/>
    <p:sldId id="275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EE046C-B208-4225-9B58-3A6B195D37B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9ADB05-446D-47C5-98B6-3BE33685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Международный коммерческий арбитраж в странах СНГ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280920" cy="1499616"/>
          </a:xfrm>
        </p:spPr>
        <p:txBody>
          <a:bodyPr/>
          <a:lstStyle/>
          <a:p>
            <a:pPr indent="3138488"/>
            <a:r>
              <a:rPr lang="ru-RU" dirty="0" smtClean="0"/>
              <a:t>Подготовила Колот Ю.А., П-41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55576" y="5517232"/>
            <a:ext cx="4824536" cy="101917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indent="3138488"/>
            <a:r>
              <a:rPr lang="ru-RU" dirty="0" smtClean="0"/>
              <a:t>Гомель</a:t>
            </a:r>
            <a:endParaRPr lang="ru-RU" dirty="0" smtClean="0"/>
          </a:p>
          <a:p>
            <a:pPr indent="3138488"/>
            <a:r>
              <a:rPr lang="ru-RU" dirty="0" smtClean="0"/>
              <a:t>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28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Международный коммерческий арбитраж в Украине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896544"/>
          </a:xfrm>
        </p:spPr>
        <p:txBody>
          <a:bodyPr>
            <a:normAutofit/>
          </a:bodyPr>
          <a:lstStyle/>
          <a:p>
            <a:r>
              <a:rPr lang="ru-RU" sz="2800" dirty="0"/>
              <a:t>В соответствии с Законом Украины </a:t>
            </a:r>
            <a:r>
              <a:rPr lang="ru-RU" sz="2800" b="1" dirty="0"/>
              <a:t>«О торгово-промышленных палатах в Украине»</a:t>
            </a:r>
            <a:r>
              <a:rPr lang="ru-RU" sz="2800" dirty="0"/>
              <a:t> от 2 декабря 1997 года при ТПП Украины действуют</a:t>
            </a:r>
            <a:r>
              <a:rPr lang="ru-RU" sz="2800" dirty="0" smtClean="0"/>
              <a:t>:</a:t>
            </a:r>
          </a:p>
          <a:p>
            <a:endParaRPr lang="ru-RU" sz="2800" dirty="0"/>
          </a:p>
          <a:p>
            <a:r>
              <a:rPr lang="ru-RU" sz="2800" b="1" dirty="0"/>
              <a:t>Международный коммерческий арбитражный суд</a:t>
            </a:r>
          </a:p>
          <a:p>
            <a:r>
              <a:rPr lang="ru-RU" sz="2800" b="1" dirty="0"/>
              <a:t>Морская арбитражная комиссия</a:t>
            </a:r>
          </a:p>
          <a:p>
            <a:endParaRPr lang="ru-RU" sz="2800" dirty="0" smtClean="0"/>
          </a:p>
          <a:p>
            <a:r>
              <a:rPr lang="ru-RU" sz="2800" dirty="0" smtClean="0"/>
              <a:t>Их </a:t>
            </a:r>
            <a:r>
              <a:rPr lang="ru-RU" sz="2800" dirty="0"/>
              <a:t>деятельность регулируется Законом Украины </a:t>
            </a:r>
            <a:r>
              <a:rPr lang="ru-RU" sz="2800" b="1" dirty="0"/>
              <a:t>«О международном коммерческом арбитраже»</a:t>
            </a:r>
            <a:r>
              <a:rPr lang="ru-RU" sz="2800" dirty="0"/>
              <a:t> от 24 февраля 1994 года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40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Казахстанский Международный </a:t>
            </a:r>
            <a:r>
              <a:rPr lang="ru-RU" dirty="0" smtClean="0"/>
              <a:t>Арбитраж (КМА)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0405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КМА </a:t>
            </a:r>
            <a:r>
              <a:rPr lang="ru-RU" dirty="0"/>
              <a:t>может выступать как третейский суд и как международный коммерческий арбитраж, </a:t>
            </a:r>
            <a:r>
              <a:rPr lang="ru-RU" b="1" dirty="0"/>
              <a:t>процедуры рассмотрения споров одинаковы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Разграничение </a:t>
            </a:r>
            <a:r>
              <a:rPr lang="ru-RU" dirty="0"/>
              <a:t>компетенции между ними проводится по признаку резидентства: споры между резидентами рассматриваются по Закону о третейских судах; споры между сторонами, хотя бы одной из которых является нерезидент, рассматриваются по Закону о международном коммерческом арбитраже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47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Международный арбитражный суд при </a:t>
            </a:r>
            <a:r>
              <a:rPr lang="ru-RU" dirty="0" err="1"/>
              <a:t>БелТПП</a:t>
            </a:r>
            <a:r>
              <a:rPr lang="ru-RU" dirty="0"/>
              <a:t> (МАС)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5191"/>
            <a:ext cx="8964488" cy="508280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17 марта 2011 года Президиум Белорусской торгово-промышленной палаты </a:t>
            </a:r>
            <a:r>
              <a:rPr lang="ru-RU" dirty="0" smtClean="0"/>
              <a:t>утвердил:</a:t>
            </a:r>
          </a:p>
          <a:p>
            <a:pPr>
              <a:buFontTx/>
              <a:buChar char="-"/>
            </a:pPr>
            <a:r>
              <a:rPr lang="ru-RU" dirty="0" smtClean="0"/>
              <a:t>Регламент </a:t>
            </a:r>
            <a:r>
              <a:rPr lang="ru-RU" dirty="0"/>
              <a:t>проведения процедуры примирения в Международном арбитражном суде при </a:t>
            </a:r>
            <a:r>
              <a:rPr lang="ru-RU" dirty="0" err="1" smtClean="0"/>
              <a:t>БелТПП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Регламент </a:t>
            </a:r>
            <a:r>
              <a:rPr lang="ru-RU" dirty="0"/>
              <a:t>Международного арбитражного суда при </a:t>
            </a:r>
            <a:r>
              <a:rPr lang="ru-RU" dirty="0" err="1"/>
              <a:t>БелТПП</a:t>
            </a:r>
            <a:r>
              <a:rPr lang="ru-RU" dirty="0"/>
              <a:t> в новой </a:t>
            </a:r>
            <a:r>
              <a:rPr lang="ru-RU" dirty="0" smtClean="0"/>
              <a:t>редакции (оба вступили </a:t>
            </a:r>
            <a:r>
              <a:rPr lang="ru-RU" dirty="0"/>
              <a:t>в силу с 5 апреля 2011 </a:t>
            </a:r>
            <a:r>
              <a:rPr lang="ru-RU" dirty="0" smtClean="0"/>
              <a:t>года).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Международный арбитражный суд при </a:t>
            </a:r>
            <a:r>
              <a:rPr lang="ru-RU" dirty="0" err="1"/>
              <a:t>БелТПП</a:t>
            </a:r>
            <a:r>
              <a:rPr lang="ru-RU" dirty="0"/>
              <a:t> (МАС) </a:t>
            </a:r>
            <a:r>
              <a:rPr lang="ru-RU" b="1" dirty="0"/>
              <a:t>создан 12 апреля 1994 г.</a:t>
            </a:r>
            <a:r>
              <a:rPr lang="ru-RU" dirty="0"/>
              <a:t> во исполнение принятых Республикой Беларусь международных обязательств как одно из необходимых условий осуществления внешнеэкономической деятельности. </a:t>
            </a:r>
            <a:endParaRPr lang="ru-RU" dirty="0" smtClean="0"/>
          </a:p>
          <a:p>
            <a:r>
              <a:rPr lang="ru-RU" dirty="0" smtClean="0"/>
              <a:t>МАС </a:t>
            </a:r>
            <a:r>
              <a:rPr lang="ru-RU" dirty="0"/>
              <a:t>является </a:t>
            </a:r>
            <a:r>
              <a:rPr lang="ru-RU" b="1" dirty="0"/>
              <a:t>полноправным членом Европейской группы арбитражных судов</a:t>
            </a:r>
            <a:r>
              <a:rPr lang="ru-RU" dirty="0"/>
              <a:t>, входит во всемирную систему международных арбитражных (третейских) судов, которые сегодня рассматривают подавляющее большинство международных и значительную часть внутренних экономических споров.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соответствии со ст. 4 Закона Республики Беларусь </a:t>
            </a:r>
            <a:r>
              <a:rPr lang="ru-RU" b="1" dirty="0"/>
              <a:t>«О международном арбитражном (третейском) суде»</a:t>
            </a:r>
            <a:r>
              <a:rPr lang="ru-RU" dirty="0"/>
              <a:t> от 9 июля 1999 г. МАС при </a:t>
            </a:r>
            <a:r>
              <a:rPr lang="ru-RU" dirty="0" err="1"/>
              <a:t>БелТПП</a:t>
            </a:r>
            <a:r>
              <a:rPr lang="ru-RU" dirty="0"/>
              <a:t> рассматривает не только международные экономические споры (в них хотя бы одна сторона является иностранной), но и внутренние, в которых обе стороны – белорусские субъекты хозяйствования.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97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Международный коммерческий </a:t>
            </a:r>
            <a:r>
              <a:rPr lang="ru-RU" dirty="0" smtClean="0"/>
              <a:t>арбитраж</a:t>
            </a:r>
            <a:r>
              <a:rPr lang="en-US" dirty="0" smtClean="0"/>
              <a:t> </a:t>
            </a:r>
            <a:r>
              <a:rPr lang="ru-RU" dirty="0" smtClean="0"/>
              <a:t>в Азербайджане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30120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Ноябрь </a:t>
            </a:r>
            <a:r>
              <a:rPr lang="ru-RU" dirty="0"/>
              <a:t>1999 </a:t>
            </a:r>
            <a:r>
              <a:rPr lang="ru-RU" dirty="0" smtClean="0"/>
              <a:t>года - </a:t>
            </a:r>
            <a:r>
              <a:rPr lang="ru-RU" b="1" dirty="0" smtClean="0"/>
              <a:t>закон </a:t>
            </a:r>
            <a:r>
              <a:rPr lang="ru-RU" b="1" dirty="0"/>
              <a:t>«О международном арбитраже», </a:t>
            </a:r>
            <a:r>
              <a:rPr lang="ru-RU" dirty="0"/>
              <a:t>разработанный на основе Типового Закона ЮНСИТРАЛ 1985 года «О внешнеторговом арбитраже» (дословная «переписка» Типового Закона, так называемая «слепая рецепция», без учета национальных особенностей и элементов законодательной техники).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29 мая 2000 </a:t>
            </a:r>
            <a:r>
              <a:rPr lang="ru-RU" dirty="0" smtClean="0"/>
              <a:t>года- присоединение к </a:t>
            </a:r>
            <a:r>
              <a:rPr lang="ru-RU" b="1" dirty="0"/>
              <a:t>Нью-Йоркской Конвенции 1958 года </a:t>
            </a:r>
            <a:r>
              <a:rPr lang="ru-RU" dirty="0"/>
              <a:t>«О признании и приведении в исполнение иностранных арбитражных </a:t>
            </a:r>
            <a:r>
              <a:rPr lang="ru-RU" dirty="0" smtClean="0"/>
              <a:t>решений».</a:t>
            </a:r>
          </a:p>
          <a:p>
            <a:endParaRPr lang="ru-RU" dirty="0" smtClean="0"/>
          </a:p>
          <a:p>
            <a:r>
              <a:rPr lang="ru-RU" dirty="0" smtClean="0"/>
              <a:t>Азербайджан </a:t>
            </a:r>
            <a:r>
              <a:rPr lang="ru-RU" dirty="0"/>
              <a:t>является также </a:t>
            </a:r>
            <a:r>
              <a:rPr lang="ru-RU" dirty="0" smtClean="0"/>
              <a:t>участником </a:t>
            </a:r>
            <a:r>
              <a:rPr lang="ru-RU" b="1" dirty="0"/>
              <a:t>Европейской Конвенции 1961 года</a:t>
            </a:r>
            <a:r>
              <a:rPr lang="ru-RU" dirty="0"/>
              <a:t> «О международном коммерческом арбитраже» (с 17 апреля 2007 года) и </a:t>
            </a:r>
            <a:r>
              <a:rPr lang="ru-RU" b="1" dirty="0"/>
              <a:t>Вашингтонской Конвенции 1965 года </a:t>
            </a:r>
            <a:r>
              <a:rPr lang="ru-RU" dirty="0"/>
              <a:t>«О разрешении инвестиционных споров между государствами и лицами иных государств» (с 18 октября 1992 года).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апреле 2008 года с целью расширения альтернативных способов разрешения споров была проведена реструктуризация и на базе МКАС Азербайджана был создан </a:t>
            </a:r>
            <a:r>
              <a:rPr lang="ru-RU" b="1" dirty="0"/>
              <a:t>Азербайджанский Центр Арбитража и Медиации</a:t>
            </a:r>
            <a:r>
              <a:rPr lang="ru-RU" dirty="0"/>
              <a:t>, который состоит из трех основных структур: Международный Коммерческий Арбитражный Суд; Третейский Суд; Бакинский Центр Медиации.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23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Международный коммерческий арбитраж</a:t>
            </a:r>
            <a:r>
              <a:rPr lang="en-US" dirty="0"/>
              <a:t> </a:t>
            </a:r>
            <a:r>
              <a:rPr lang="ru-RU" dirty="0"/>
              <a:t>в Азербайджане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бщее </a:t>
            </a:r>
            <a:r>
              <a:rPr lang="ru-RU" dirty="0"/>
              <a:t>количество арбитров МКАС Азербайджана - 33, которые согласно Положению МКАС утверждаются Президиумом сроком на 5 лет.</a:t>
            </a:r>
          </a:p>
          <a:p>
            <a:pPr marL="118872" indent="0">
              <a:buNone/>
            </a:pPr>
            <a:endParaRPr lang="ru-RU" dirty="0" smtClean="0"/>
          </a:p>
          <a:p>
            <a:r>
              <a:rPr lang="ru-RU" dirty="0"/>
              <a:t>МКАС рассматривает дела в течение 90 дней с момента организации </a:t>
            </a:r>
            <a:r>
              <a:rPr lang="ru-RU" dirty="0" smtClean="0"/>
              <a:t>арбитражной коллегии</a:t>
            </a:r>
            <a:r>
              <a:rPr lang="ru-RU" dirty="0"/>
              <a:t>, или выбора единоличного арбитра. </a:t>
            </a:r>
          </a:p>
        </p:txBody>
      </p:sp>
    </p:spTree>
    <p:extLst>
      <p:ext uri="{BB962C8B-B14F-4D97-AF65-F5344CB8AC3E}">
        <p14:creationId xmlns:p14="http://schemas.microsoft.com/office/powerpoint/2010/main" xmlns="" val="29542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</a:t>
            </a:r>
            <a:r>
              <a:rPr lang="ru-RU" dirty="0" smtClean="0"/>
              <a:t>рбитраж</a:t>
            </a:r>
            <a:r>
              <a:rPr lang="en-US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Армении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5191"/>
            <a:ext cx="9036496" cy="489416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Арбитраж регулируется Законом РА </a:t>
            </a:r>
            <a:r>
              <a:rPr lang="ru-RU" b="1" dirty="0"/>
              <a:t>«О коммерческом арбитраже»</a:t>
            </a:r>
            <a:r>
              <a:rPr lang="ru-RU" dirty="0"/>
              <a:t>. Закон обеспечивает прочную базу для национального и международного коммерческого арбитража в Армении и для исполнения в армянских судах арбитражных решений, принятых в других судах. Правительство соблюдает решения арбитража и армянских национальных судов.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настоящее время в Армении применяются </a:t>
            </a:r>
            <a:r>
              <a:rPr lang="ru-RU" b="1" dirty="0"/>
              <a:t>альтернативные методы разрешения споров</a:t>
            </a:r>
            <a:r>
              <a:rPr lang="ru-RU" dirty="0"/>
              <a:t> — посредничество, мини-суды, нейтральные переговоры и т.д.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Постоянный </a:t>
            </a:r>
            <a:r>
              <a:rPr lang="ru-RU" b="1" dirty="0"/>
              <a:t>арбитражный суд при Торгово-промышленной палате Республики Армения </a:t>
            </a:r>
            <a:r>
              <a:rPr lang="ru-RU" dirty="0"/>
              <a:t>создан 3 апреля </a:t>
            </a:r>
            <a:r>
              <a:rPr lang="ru-RU" dirty="0" smtClean="0"/>
              <a:t>2007.</a:t>
            </a:r>
          </a:p>
          <a:p>
            <a:endParaRPr lang="ru-RU" dirty="0" smtClean="0"/>
          </a:p>
          <a:p>
            <a:r>
              <a:rPr lang="ru-RU" dirty="0" err="1" smtClean="0"/>
              <a:t>Aрмения</a:t>
            </a:r>
            <a:r>
              <a:rPr lang="ru-RU" dirty="0" smtClean="0"/>
              <a:t> </a:t>
            </a:r>
            <a:r>
              <a:rPr lang="ru-RU" dirty="0"/>
              <a:t>подписала Конвенцию о признании и приведении в исполнение иностранных арбитражных решений 1958 года, а также Международную конвенцию об инвестиционных спорах.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90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Международный коммерческий арбитраж</a:t>
            </a:r>
            <a:r>
              <a:rPr lang="en-US" dirty="0"/>
              <a:t> </a:t>
            </a:r>
            <a:r>
              <a:rPr lang="ru-RU" dirty="0" smtClean="0"/>
              <a:t>в Кыргызстане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184575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30 июля 2002 года </a:t>
            </a:r>
            <a:r>
              <a:rPr lang="ru-RU" dirty="0" smtClean="0"/>
              <a:t>- принят </a:t>
            </a:r>
            <a:r>
              <a:rPr lang="ru-RU" dirty="0"/>
              <a:t>Закон КР «О третейских арбитражах в Кыргызской Республике», который в 2003 году был переименован в Закон КР «О третейских судах в Кыргызской Республике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/>
              <a:t>Международный Третейский суд при </a:t>
            </a:r>
            <a:r>
              <a:rPr lang="ru-RU" dirty="0" smtClean="0"/>
              <a:t>ТПП Кыргызской </a:t>
            </a:r>
            <a:r>
              <a:rPr lang="ru-RU" dirty="0"/>
              <a:t>Республики (далее МТС ТПП) был официально зарегистрирован Министерством Юстиции Кыргызской Республики </a:t>
            </a:r>
            <a:r>
              <a:rPr lang="ru-RU" b="1" dirty="0"/>
              <a:t>в сентябре 2002 </a:t>
            </a:r>
            <a:r>
              <a:rPr lang="ru-RU" dirty="0"/>
              <a:t>года и является постоянно действующим институциональным арбитражем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Финансовая поддержка </a:t>
            </a:r>
            <a:r>
              <a:rPr lang="en-US" dirty="0" smtClean="0"/>
              <a:t>USAID</a:t>
            </a:r>
            <a:r>
              <a:rPr lang="ru-RU" dirty="0" smtClean="0"/>
              <a:t>, </a:t>
            </a:r>
            <a:r>
              <a:rPr lang="ru-RU" dirty="0"/>
              <a:t>ОБСЕ, Азиатского банка развития, Фонда «Евразия ЦА», Фонда «Сорос-Кыргызстан» Правительства </a:t>
            </a:r>
            <a:r>
              <a:rPr lang="ru-RU" dirty="0" smtClean="0"/>
              <a:t>Норвегии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ru-RU" dirty="0" smtClean="0"/>
              <a:t>МТС </a:t>
            </a:r>
            <a:r>
              <a:rPr lang="ru-RU" dirty="0"/>
              <a:t>ТПП – реально действующий независимый орган, обеспечивающий оперативное и качественное разрешение экономических споров в бизнес-среде посредством независимых профессиональных арбитров. </a:t>
            </a:r>
            <a:endParaRPr lang="en-US" dirty="0" smtClean="0"/>
          </a:p>
          <a:p>
            <a:pPr marL="118872" indent="0">
              <a:buNone/>
            </a:pP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настоящее время в список арбитров включены </a:t>
            </a:r>
            <a:r>
              <a:rPr lang="ru-RU" b="1" dirty="0"/>
              <a:t>187 специалиста</a:t>
            </a:r>
            <a:r>
              <a:rPr lang="ru-RU" dirty="0"/>
              <a:t>, из них </a:t>
            </a:r>
            <a:r>
              <a:rPr lang="ru-RU" b="1" dirty="0"/>
              <a:t>международных арбитров – 75 </a:t>
            </a:r>
            <a:r>
              <a:rPr lang="ru-RU" dirty="0"/>
              <a:t>из 22 стран, в том числе из Англии, Швеции, Франции, США, России, Нидерландов, Беларуси, Турции, Казахстана, Украины, Узбекистана, Индии, Австрии, Хорватии и Румынии</a:t>
            </a:r>
            <a:r>
              <a:rPr lang="ru-RU" b="1" dirty="0"/>
              <a:t>, отечественных арбитров – 112. </a:t>
            </a:r>
            <a:r>
              <a:rPr lang="ru-RU" dirty="0"/>
              <a:t>В Список арбитров входят не только юристы, но также профессионалы, специализирующиеся в области экономики, финансов, бизнеса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31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Международный коммерческий </a:t>
            </a:r>
            <a:r>
              <a:rPr lang="ru-RU" dirty="0" smtClean="0"/>
              <a:t>арбитраж</a:t>
            </a:r>
            <a:r>
              <a:rPr lang="en-US" dirty="0" smtClean="0"/>
              <a:t> </a:t>
            </a:r>
            <a:r>
              <a:rPr lang="ru-RU" dirty="0" smtClean="0"/>
              <a:t>в Молдове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544615"/>
          </a:xfrm>
        </p:spPr>
        <p:txBody>
          <a:bodyPr>
            <a:normAutofit fontScale="40000" lnSpcReduction="20000"/>
          </a:bodyPr>
          <a:lstStyle/>
          <a:p>
            <a:r>
              <a:rPr lang="ru-RU" sz="4800" dirty="0" smtClean="0"/>
              <a:t>МКАС при ТПП Республики </a:t>
            </a:r>
            <a:r>
              <a:rPr lang="ru-RU" sz="4800" dirty="0"/>
              <a:t>Молдова </a:t>
            </a:r>
            <a:r>
              <a:rPr lang="ru-RU" sz="4800" b="1" dirty="0"/>
              <a:t>основан в 1994 </a:t>
            </a:r>
            <a:r>
              <a:rPr lang="ru-RU" sz="4800" b="1" dirty="0" smtClean="0"/>
              <a:t>г</a:t>
            </a:r>
            <a:r>
              <a:rPr lang="ru-RU" sz="4800" dirty="0" smtClean="0"/>
              <a:t>. Действует </a:t>
            </a:r>
            <a:r>
              <a:rPr lang="ru-RU" sz="4800" dirty="0"/>
              <a:t>в соответствии с: </a:t>
            </a:r>
            <a:endParaRPr lang="ru-RU" sz="4800" dirty="0" smtClean="0"/>
          </a:p>
          <a:p>
            <a:pPr marL="118872" indent="0">
              <a:buNone/>
            </a:pPr>
            <a:r>
              <a:rPr lang="ru-RU" sz="4800" dirty="0" smtClean="0"/>
              <a:t>- Законом </a:t>
            </a:r>
            <a:r>
              <a:rPr lang="ru-RU" sz="4800" dirty="0"/>
              <a:t>РМ №</a:t>
            </a:r>
            <a:r>
              <a:rPr lang="ru-RU" sz="4800" dirty="0" smtClean="0"/>
              <a:t>23-XVI </a:t>
            </a:r>
            <a:r>
              <a:rPr lang="ru-RU" sz="4800" dirty="0"/>
              <a:t>от 22 февраля 2008 года «Об </a:t>
            </a:r>
            <a:r>
              <a:rPr lang="ru-RU" sz="4800" dirty="0" smtClean="0"/>
              <a:t>арбитраже</a:t>
            </a:r>
            <a:r>
              <a:rPr lang="ru-RU" sz="4800" dirty="0"/>
              <a:t>»,</a:t>
            </a:r>
          </a:p>
          <a:p>
            <a:pPr marL="118872" indent="0">
              <a:buNone/>
            </a:pPr>
            <a:r>
              <a:rPr lang="ru-RU" sz="4800" dirty="0" smtClean="0"/>
              <a:t>- Законом </a:t>
            </a:r>
            <a:r>
              <a:rPr lang="ru-RU" sz="4800" dirty="0"/>
              <a:t>РМ №</a:t>
            </a:r>
            <a:r>
              <a:rPr lang="ru-RU" sz="4800" dirty="0" smtClean="0"/>
              <a:t>24-XVI </a:t>
            </a:r>
            <a:r>
              <a:rPr lang="ru-RU" sz="4800" dirty="0"/>
              <a:t>от 22 февраля 2008 года «О международном коммерческом арбитраже»,</a:t>
            </a:r>
          </a:p>
          <a:p>
            <a:pPr marL="118872" indent="0">
              <a:buNone/>
            </a:pPr>
            <a:r>
              <a:rPr lang="ru-RU" sz="4800" dirty="0" smtClean="0"/>
              <a:t>- Уставом от </a:t>
            </a:r>
            <a:r>
              <a:rPr lang="ru-RU" sz="4800" dirty="0"/>
              <a:t>19 декабря 2008 года и </a:t>
            </a:r>
            <a:r>
              <a:rPr lang="ru-RU" sz="4800" dirty="0" smtClean="0"/>
              <a:t>регламентами</a:t>
            </a:r>
            <a:r>
              <a:rPr lang="ru-RU" sz="4800" dirty="0"/>
              <a:t>,</a:t>
            </a:r>
          </a:p>
          <a:p>
            <a:pPr>
              <a:buFontTx/>
              <a:buChar char="-"/>
            </a:pPr>
            <a:endParaRPr lang="ru-RU" sz="4800" dirty="0"/>
          </a:p>
          <a:p>
            <a:r>
              <a:rPr lang="ru-RU" sz="4800" b="1" dirty="0" smtClean="0"/>
              <a:t>Полномочия МКАС</a:t>
            </a:r>
            <a:endParaRPr lang="ru-RU" sz="4800" dirty="0"/>
          </a:p>
          <a:p>
            <a:pPr marL="118872" indent="0">
              <a:buNone/>
            </a:pPr>
            <a:r>
              <a:rPr lang="ru-RU" sz="4800" dirty="0" smtClean="0"/>
              <a:t>- Арбитраж </a:t>
            </a:r>
            <a:r>
              <a:rPr lang="ru-RU" sz="4800" dirty="0"/>
              <a:t>по разрешению внутренних и международных коммерческих споров, на основании </a:t>
            </a:r>
            <a:r>
              <a:rPr lang="ru-RU" sz="4800" dirty="0" smtClean="0"/>
              <a:t>заключенных </a:t>
            </a:r>
            <a:r>
              <a:rPr lang="ru-RU" sz="4800" dirty="0"/>
              <a:t>сторонами контрактов или дополнительных соглашений; </a:t>
            </a:r>
          </a:p>
          <a:p>
            <a:pPr marL="118872" indent="0" algn="just">
              <a:buNone/>
            </a:pPr>
            <a:r>
              <a:rPr lang="ru-RU" sz="4800" dirty="0" smtClean="0"/>
              <a:t>- Консультация </a:t>
            </a:r>
            <a:r>
              <a:rPr lang="ru-RU" sz="4800" dirty="0"/>
              <a:t>по процедуре </a:t>
            </a:r>
            <a:r>
              <a:rPr lang="ru-RU" sz="4800" dirty="0" smtClean="0"/>
              <a:t>- секретариатом в </a:t>
            </a:r>
            <a:r>
              <a:rPr lang="ru-RU" sz="4800" dirty="0"/>
              <a:t>Суде, по телефону или </a:t>
            </a:r>
            <a:r>
              <a:rPr lang="ru-RU" sz="4800" dirty="0" smtClean="0"/>
              <a:t> письменно. </a:t>
            </a:r>
            <a:endParaRPr lang="ru-RU" sz="4800" dirty="0"/>
          </a:p>
          <a:p>
            <a:pPr marL="118872" indent="0" algn="just">
              <a:buNone/>
            </a:pPr>
            <a:r>
              <a:rPr lang="ru-RU" sz="4800" dirty="0" smtClean="0"/>
              <a:t>- Учет </a:t>
            </a:r>
            <a:r>
              <a:rPr lang="ru-RU" sz="4800" dirty="0"/>
              <a:t>арбитражной практики, документация в области международного и внутреннего коммерческого арбитража. </a:t>
            </a:r>
            <a:endParaRPr lang="ru-RU" sz="4800" dirty="0" smtClean="0"/>
          </a:p>
          <a:p>
            <a:pPr>
              <a:buFontTx/>
              <a:buChar char="-"/>
            </a:pPr>
            <a:endParaRPr lang="ru-RU" sz="4800" dirty="0"/>
          </a:p>
          <a:p>
            <a:r>
              <a:rPr lang="ru-RU" sz="4800" b="1" dirty="0"/>
              <a:t>Структура Арбитражного Суда</a:t>
            </a:r>
            <a:r>
              <a:rPr lang="ru-RU" sz="4800" dirty="0"/>
              <a:t> </a:t>
            </a:r>
          </a:p>
          <a:p>
            <a:pPr marL="118872" indent="0">
              <a:buNone/>
            </a:pPr>
            <a:r>
              <a:rPr lang="ru-RU" sz="4800" dirty="0"/>
              <a:t>Арбитражный Суд состоит из председателя, двух вице-председателей, арбитров и секретариата. </a:t>
            </a:r>
          </a:p>
          <a:p>
            <a:pPr marL="118872" indent="0">
              <a:buNone/>
            </a:pPr>
            <a:endParaRPr lang="ru-RU" sz="4800" dirty="0"/>
          </a:p>
          <a:p>
            <a:r>
              <a:rPr lang="ru-RU" sz="4800" b="1" dirty="0"/>
              <a:t>Председатель</a:t>
            </a:r>
            <a:r>
              <a:rPr lang="ru-RU" sz="4800" dirty="0"/>
              <a:t> </a:t>
            </a:r>
          </a:p>
          <a:p>
            <a:r>
              <a:rPr lang="ru-RU" sz="4800" dirty="0"/>
              <a:t>Председатель Арбитражного Суда выбирается арбитрами сроком на 4 года</a:t>
            </a:r>
            <a:r>
              <a:rPr lang="ru-RU" sz="4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9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0755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Выбор арбитражных регламентов и применимого материального права. Критерии: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78" y="1484784"/>
            <a:ext cx="9026617" cy="5688632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/>
              <a:t>Известность </a:t>
            </a:r>
            <a:r>
              <a:rPr lang="ru-RU" sz="3400" dirty="0"/>
              <a:t>международного </a:t>
            </a:r>
            <a:r>
              <a:rPr lang="ru-RU" sz="3400" dirty="0" smtClean="0"/>
              <a:t>арбитражного </a:t>
            </a:r>
            <a:r>
              <a:rPr lang="ru-RU" sz="3400" dirty="0"/>
              <a:t>центра, его </a:t>
            </a:r>
            <a:r>
              <a:rPr lang="ru-RU" sz="3400" b="1" dirty="0" smtClean="0"/>
              <a:t>репутация</a:t>
            </a:r>
          </a:p>
          <a:p>
            <a:endParaRPr lang="ru-RU" sz="3400" b="1" dirty="0" smtClean="0"/>
          </a:p>
          <a:p>
            <a:pPr lvl="0"/>
            <a:r>
              <a:rPr lang="ru-RU" sz="3400" b="1" dirty="0"/>
              <a:t> Собственный субъективный опыт </a:t>
            </a:r>
            <a:r>
              <a:rPr lang="ru-RU" sz="3400" dirty="0"/>
              <a:t>участия в международном арбитраже. </a:t>
            </a:r>
            <a:endParaRPr lang="ru-RU" sz="3400" dirty="0" smtClean="0"/>
          </a:p>
          <a:p>
            <a:pPr lvl="0"/>
            <a:endParaRPr lang="ru-RU" sz="3400" dirty="0"/>
          </a:p>
          <a:p>
            <a:pPr lvl="0"/>
            <a:r>
              <a:rPr lang="ru-RU" sz="3400" dirty="0"/>
              <a:t> Размер и порядок исчисления арбитраж­ного сбора </a:t>
            </a:r>
            <a:r>
              <a:rPr lang="ru-RU" sz="3400" b="1" dirty="0"/>
              <a:t>по отношению к величине иско­вых </a:t>
            </a:r>
            <a:r>
              <a:rPr lang="ru-RU" sz="3400" b="1" dirty="0" smtClean="0"/>
              <a:t>требований</a:t>
            </a:r>
          </a:p>
          <a:p>
            <a:pPr lvl="0"/>
            <a:endParaRPr lang="ru-RU" sz="3400" dirty="0"/>
          </a:p>
          <a:p>
            <a:pPr lvl="0"/>
            <a:r>
              <a:rPr lang="ru-RU" sz="3400" b="1" dirty="0"/>
              <a:t> Соответствие установленных регламентом сроков </a:t>
            </a:r>
            <a:r>
              <a:rPr lang="ru-RU" sz="3400" dirty="0"/>
              <a:t>проведения арбитражного разбира­тельства ожиданиям и потребностям </a:t>
            </a:r>
            <a:r>
              <a:rPr lang="ru-RU" sz="3400" dirty="0" smtClean="0"/>
              <a:t>сторон</a:t>
            </a:r>
          </a:p>
          <a:p>
            <a:pPr lvl="0"/>
            <a:endParaRPr lang="ru-RU" sz="3400" dirty="0"/>
          </a:p>
          <a:p>
            <a:pPr lvl="0"/>
            <a:r>
              <a:rPr lang="ru-RU" sz="3400" dirty="0"/>
              <a:t> Эффективность и оперативность работы </a:t>
            </a:r>
            <a:r>
              <a:rPr lang="ru-RU" sz="3400" dirty="0" smtClean="0"/>
              <a:t>секретариата </a:t>
            </a:r>
            <a:r>
              <a:rPr lang="ru-RU" sz="3400" b="1" dirty="0"/>
              <a:t>арбитражной </a:t>
            </a:r>
            <a:r>
              <a:rPr lang="ru-RU" sz="3400" b="1" dirty="0" smtClean="0"/>
              <a:t>институции</a:t>
            </a:r>
          </a:p>
          <a:p>
            <a:pPr lvl="0"/>
            <a:endParaRPr lang="ru-RU" sz="3400" dirty="0"/>
          </a:p>
          <a:p>
            <a:pPr lvl="0"/>
            <a:r>
              <a:rPr lang="ru-RU" sz="3400" b="1" dirty="0"/>
              <a:t> Гибкость правил арбитражной процедуры </a:t>
            </a:r>
            <a:r>
              <a:rPr lang="ru-RU" sz="3400" dirty="0"/>
              <a:t>регламента, включая возможность арбитров вести ее по своему усмотрению</a:t>
            </a:r>
            <a:r>
              <a:rPr lang="ru-RU" sz="3400" dirty="0" smtClean="0"/>
              <a:t>.</a:t>
            </a:r>
          </a:p>
          <a:p>
            <a:pPr marL="118872" indent="0">
              <a:buNone/>
            </a:pPr>
            <a:endParaRPr lang="ru-RU" sz="2400" dirty="0"/>
          </a:p>
          <a:p>
            <a:pPr marL="118872" indent="0">
              <a:buNone/>
            </a:pPr>
            <a:endParaRPr lang="en-US" sz="2400" b="1" dirty="0" smtClean="0"/>
          </a:p>
          <a:p>
            <a:pPr marL="118872" indent="0">
              <a:buNone/>
            </a:pPr>
            <a:r>
              <a:rPr lang="en-US" sz="2400" b="1" dirty="0" smtClean="0"/>
              <a:t>Note: </a:t>
            </a:r>
            <a:r>
              <a:rPr lang="ru-RU" sz="2400" dirty="0" smtClean="0"/>
              <a:t>Для </a:t>
            </a:r>
            <a:r>
              <a:rPr lang="ru-RU" sz="2400" dirty="0"/>
              <a:t>сторон из России и СНГ актуальны как наиболее авторитетные иностранные арбитражные центры, так и МКАС при ТПП РФ и МКАС при ТПП Украины</a:t>
            </a:r>
          </a:p>
          <a:p>
            <a:pPr lvl="0"/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xmlns="" val="22160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Формирование единого рынка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5191"/>
            <a:ext cx="8784976" cy="489416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</a:t>
            </a:r>
            <a:r>
              <a:rPr lang="ru-RU" dirty="0" smtClean="0"/>
              <a:t>рбитражные </a:t>
            </a:r>
            <a:r>
              <a:rPr lang="ru-RU" dirty="0"/>
              <a:t>разбирательства в </a:t>
            </a:r>
            <a:r>
              <a:rPr lang="ru-RU" dirty="0" smtClean="0"/>
              <a:t>национальных </a:t>
            </a:r>
            <a:r>
              <a:rPr lang="ru-RU" dirty="0"/>
              <a:t>арбитражных </a:t>
            </a:r>
            <a:r>
              <a:rPr lang="ru-RU" dirty="0" smtClean="0"/>
              <a:t>центрах  </a:t>
            </a:r>
            <a:r>
              <a:rPr lang="ru-RU" dirty="0" smtClean="0"/>
              <a:t>стран СНГ часто </a:t>
            </a:r>
            <a:r>
              <a:rPr lang="ru-RU" dirty="0"/>
              <a:t>ведутся на русском </a:t>
            </a:r>
            <a:r>
              <a:rPr lang="ru-RU" dirty="0" smtClean="0"/>
              <a:t>языке</a:t>
            </a:r>
            <a:endParaRPr lang="ru-RU" dirty="0" smtClean="0"/>
          </a:p>
          <a:p>
            <a:r>
              <a:rPr lang="ru-RU" dirty="0"/>
              <a:t>Материальное право государств СНГ имеет общие </a:t>
            </a:r>
            <a:r>
              <a:rPr lang="ru-RU" dirty="0" smtClean="0"/>
              <a:t>черты</a:t>
            </a:r>
          </a:p>
          <a:p>
            <a:endParaRPr lang="ru-RU" dirty="0"/>
          </a:p>
          <a:p>
            <a:pPr marL="118872" indent="0">
              <a:buNone/>
            </a:pPr>
            <a:r>
              <a:rPr lang="en-US" b="1" dirty="0" smtClean="0"/>
              <a:t>Note: </a:t>
            </a:r>
            <a:r>
              <a:rPr lang="ru-RU" dirty="0" smtClean="0"/>
              <a:t>В </a:t>
            </a:r>
            <a:r>
              <a:rPr lang="ru-RU" dirty="0"/>
              <a:t>результате юридическая фирма из одной </a:t>
            </a:r>
            <a:r>
              <a:rPr lang="ru-RU" dirty="0" smtClean="0"/>
              <a:t>страны </a:t>
            </a:r>
            <a:r>
              <a:rPr lang="ru-RU" dirty="0"/>
              <a:t>СНГ или российский офис </a:t>
            </a:r>
            <a:r>
              <a:rPr lang="ru-RU" dirty="0" smtClean="0"/>
              <a:t>международной </a:t>
            </a:r>
            <a:r>
              <a:rPr lang="ru-RU" dirty="0"/>
              <a:t>юридической фирмы нередко представляют сторону в </a:t>
            </a:r>
            <a:r>
              <a:rPr lang="ru-RU" dirty="0" smtClean="0"/>
              <a:t>международном </a:t>
            </a:r>
            <a:r>
              <a:rPr lang="ru-RU" dirty="0"/>
              <a:t>арбитраже в другой стране СНГ или работают по </a:t>
            </a:r>
            <a:r>
              <a:rPr lang="ru-RU" dirty="0" smtClean="0"/>
              <a:t>проектам </a:t>
            </a:r>
            <a:r>
              <a:rPr lang="ru-RU" dirty="0"/>
              <a:t>в области международного арбитража, связанным с другими странами СНГ. </a:t>
            </a:r>
          </a:p>
        </p:txBody>
      </p:sp>
    </p:spTree>
    <p:extLst>
      <p:ext uri="{BB962C8B-B14F-4D97-AF65-F5344CB8AC3E}">
        <p14:creationId xmlns:p14="http://schemas.microsoft.com/office/powerpoint/2010/main" xmlns="" val="5565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>Наиболее востребованные компаниями из СНГ центры МКА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1921499"/>
              </p:ext>
            </p:extLst>
          </p:nvPr>
        </p:nvGraphicFramePr>
        <p:xfrm>
          <a:off x="683568" y="1844824"/>
          <a:ext cx="8229600" cy="397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Центры международного арбитража СНГ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Зарубежные центры международного арбитража </a:t>
                      </a:r>
                      <a:endParaRPr lang="ru-RU" dirty="0"/>
                    </a:p>
                  </a:txBody>
                  <a:tcPr/>
                </a:tc>
              </a:tr>
              <a:tr h="2971464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Международный коммерческий арбитражный суд при ТПП</a:t>
                      </a:r>
                      <a:r>
                        <a:rPr lang="ru-RU" baseline="0" dirty="0" smtClean="0"/>
                        <a:t> РФ (далее МКАС </a:t>
                      </a:r>
                      <a:r>
                        <a:rPr lang="ru-RU" dirty="0" smtClean="0"/>
                        <a:t>при ТПП</a:t>
                      </a:r>
                      <a:r>
                        <a:rPr lang="ru-RU" baseline="0" dirty="0" smtClean="0"/>
                        <a:t> РФ)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Международный коммерческий арбитражный суд при ТПП</a:t>
                      </a:r>
                      <a:r>
                        <a:rPr lang="ru-RU" baseline="0" dirty="0" smtClean="0"/>
                        <a:t>  Украины (далее МКАС </a:t>
                      </a:r>
                      <a:r>
                        <a:rPr lang="ru-RU" dirty="0" smtClean="0"/>
                        <a:t>при ТПП Украины)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Международный арбитражный суд Международной торговой</a:t>
                      </a:r>
                      <a:r>
                        <a:rPr lang="ru-RU" baseline="0" dirty="0" smtClean="0"/>
                        <a:t> палаты (</a:t>
                      </a:r>
                      <a:r>
                        <a:rPr lang="en-US" baseline="0" dirty="0" smtClean="0"/>
                        <a:t>ICC)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ru-RU" baseline="0" dirty="0" smtClean="0"/>
                        <a:t>Лондонский м</a:t>
                      </a:r>
                      <a:r>
                        <a:rPr lang="ru-RU" dirty="0" smtClean="0"/>
                        <a:t>еждународный арбитражный суд  (</a:t>
                      </a:r>
                      <a:r>
                        <a:rPr lang="en-US" dirty="0" smtClean="0"/>
                        <a:t>LCIA)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ru-RU" dirty="0" smtClean="0"/>
                        <a:t>Арбитражный</a:t>
                      </a:r>
                      <a:r>
                        <a:rPr lang="ru-RU" baseline="0" dirty="0" smtClean="0"/>
                        <a:t> суд Торговой палаты Стокгольма (</a:t>
                      </a:r>
                      <a:r>
                        <a:rPr lang="en-US" baseline="0" dirty="0" smtClean="0"/>
                        <a:t>SCC)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69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</a:t>
            </a:r>
            <a:r>
              <a:rPr lang="ru-RU" sz="3200" dirty="0" smtClean="0"/>
              <a:t>ынок </a:t>
            </a:r>
            <a:r>
              <a:rPr lang="ru-RU" sz="3200" dirty="0"/>
              <a:t>юридических услуг в области инвестиционного </a:t>
            </a:r>
            <a:r>
              <a:rPr lang="ru-RU" sz="3200" dirty="0" smtClean="0"/>
              <a:t>арбитража </a:t>
            </a:r>
            <a:r>
              <a:rPr lang="ru-RU" sz="3200" dirty="0"/>
              <a:t>в странах </a:t>
            </a:r>
            <a:r>
              <a:rPr lang="ru-RU" sz="3200" dirty="0" smtClean="0"/>
              <a:t>СНГ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большинстве случаев инвестиционный арбитраж рассматривается фирмами в качестве </a:t>
            </a:r>
            <a:r>
              <a:rPr lang="ru-RU" b="1" dirty="0"/>
              <a:t>отдельной</a:t>
            </a:r>
            <a:r>
              <a:rPr lang="ru-RU" dirty="0"/>
              <a:t> от международного коммерческого арбитража </a:t>
            </a:r>
            <a:r>
              <a:rPr lang="ru-RU" b="1" dirty="0" smtClean="0"/>
              <a:t>специализации</a:t>
            </a:r>
          </a:p>
          <a:p>
            <a:endParaRPr lang="ru-RU" b="1" dirty="0" smtClean="0"/>
          </a:p>
          <a:p>
            <a:r>
              <a:rPr lang="ru-RU" dirty="0" smtClean="0"/>
              <a:t>в </a:t>
            </a:r>
            <a:r>
              <a:rPr lang="ru-RU" dirty="0"/>
              <a:t>открытых источниках </a:t>
            </a:r>
            <a:r>
              <a:rPr lang="ru-RU" b="1" dirty="0"/>
              <a:t>доступно гораздо больше информации </a:t>
            </a:r>
            <a:r>
              <a:rPr lang="ru-RU" dirty="0"/>
              <a:t>об инвестиционных спорах и участвующих в них фирмах, поэтому положение вещей на этом рынке проще оценить.</a:t>
            </a:r>
          </a:p>
        </p:txBody>
      </p:sp>
    </p:spTree>
    <p:extLst>
      <p:ext uri="{BB962C8B-B14F-4D97-AF65-F5344CB8AC3E}">
        <p14:creationId xmlns:p14="http://schemas.microsoft.com/office/powerpoint/2010/main" xmlns="" val="42534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Рынок юридических услуг в области инвестиционного арбитража в странах СНГ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Туркменистан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i="1" dirty="0" smtClean="0"/>
              <a:t>Curtis</a:t>
            </a:r>
            <a:r>
              <a:rPr lang="en-US" i="1" dirty="0"/>
              <a:t>, Mallet-Prevost,</a:t>
            </a:r>
            <a:r>
              <a:rPr lang="en-US" dirty="0"/>
              <a:t> Colt </a:t>
            </a:r>
            <a:r>
              <a:rPr lang="en-US" i="1" dirty="0"/>
              <a:t>&amp;</a:t>
            </a:r>
            <a:r>
              <a:rPr lang="en-US" i="1" dirty="0" err="1" smtClean="0"/>
              <a:t>Mosle</a:t>
            </a:r>
            <a:r>
              <a:rPr lang="ru-RU" i="1" dirty="0" smtClean="0"/>
              <a:t>)</a:t>
            </a:r>
            <a:endParaRPr lang="ru-RU" dirty="0" smtClean="0"/>
          </a:p>
          <a:p>
            <a:r>
              <a:rPr lang="ru-RU" b="1" dirty="0"/>
              <a:t>Казахстан </a:t>
            </a:r>
            <a:r>
              <a:rPr lang="ru-RU" dirty="0" smtClean="0"/>
              <a:t>(</a:t>
            </a:r>
            <a:r>
              <a:rPr lang="en-US" i="1" dirty="0" smtClean="0"/>
              <a:t>Reed Smith, </a:t>
            </a:r>
            <a:r>
              <a:rPr lang="en-US" i="1" dirty="0"/>
              <a:t>Curtis, Mallet-Prevost,</a:t>
            </a:r>
            <a:r>
              <a:rPr lang="en-US" dirty="0"/>
              <a:t> Colt </a:t>
            </a:r>
            <a:r>
              <a:rPr lang="en-US" i="1" dirty="0"/>
              <a:t>&amp; </a:t>
            </a:r>
            <a:r>
              <a:rPr lang="en-US" i="1" dirty="0" err="1" smtClean="0"/>
              <a:t>Mosle</a:t>
            </a:r>
            <a:r>
              <a:rPr lang="ru-RU" i="1" dirty="0" smtClean="0"/>
              <a:t>)</a:t>
            </a:r>
          </a:p>
          <a:p>
            <a:r>
              <a:rPr lang="ru-RU" b="1" dirty="0" smtClean="0"/>
              <a:t>Узбекистан (</a:t>
            </a:r>
            <a:r>
              <a:rPr lang="en-US" dirty="0" smtClean="0"/>
              <a:t>White </a:t>
            </a:r>
            <a:r>
              <a:rPr lang="ru-RU" dirty="0"/>
              <a:t>&amp; </a:t>
            </a:r>
            <a:r>
              <a:rPr lang="en-US" dirty="0" smtClean="0"/>
              <a:t>Case</a:t>
            </a:r>
            <a:r>
              <a:rPr lang="ru-RU" dirty="0" smtClean="0"/>
              <a:t>)</a:t>
            </a:r>
          </a:p>
          <a:p>
            <a:r>
              <a:rPr lang="ru-RU" b="1" dirty="0"/>
              <a:t>Российская Федерация </a:t>
            </a:r>
            <a:r>
              <a:rPr lang="ru-RU" b="1" dirty="0" smtClean="0"/>
              <a:t>(</a:t>
            </a:r>
            <a:r>
              <a:rPr lang="en-US" i="1" dirty="0" smtClean="0"/>
              <a:t>Cleary</a:t>
            </a:r>
            <a:r>
              <a:rPr lang="en-US" i="1" dirty="0"/>
              <a:t>, </a:t>
            </a:r>
            <a:r>
              <a:rPr lang="en-US" i="1" dirty="0" err="1"/>
              <a:t>Gotlieb</a:t>
            </a:r>
            <a:r>
              <a:rPr lang="en-US" i="1" dirty="0"/>
              <a:t>, Steen &amp; Hamilton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i="1" dirty="0"/>
              <a:t>Baker </a:t>
            </a:r>
            <a:r>
              <a:rPr lang="en-US" i="1" dirty="0" err="1" smtClean="0"/>
              <a:t>Botts</a:t>
            </a:r>
            <a:r>
              <a:rPr lang="ru-RU" i="1" dirty="0" smtClean="0"/>
              <a:t>)</a:t>
            </a:r>
          </a:p>
          <a:p>
            <a:r>
              <a:rPr lang="ru-RU" b="1" dirty="0"/>
              <a:t>Украина </a:t>
            </a:r>
            <a:r>
              <a:rPr lang="ru-RU" b="1" dirty="0" smtClean="0"/>
              <a:t>(</a:t>
            </a:r>
            <a:r>
              <a:rPr lang="en-US" i="1" dirty="0" smtClean="0"/>
              <a:t>«</a:t>
            </a:r>
            <a:r>
              <a:rPr lang="en-US" i="1" dirty="0" err="1" smtClean="0"/>
              <a:t>Егоров</a:t>
            </a:r>
            <a:r>
              <a:rPr lang="en-US" i="1" dirty="0" smtClean="0"/>
              <a:t>, </a:t>
            </a:r>
            <a:r>
              <a:rPr lang="en-US" i="1" dirty="0" err="1" smtClean="0"/>
              <a:t>Пугинский</a:t>
            </a:r>
            <a:r>
              <a:rPr lang="en-US" i="1" dirty="0" smtClean="0"/>
              <a:t>, </a:t>
            </a:r>
            <a:r>
              <a:rPr lang="en-US" i="1" dirty="0" err="1"/>
              <a:t>Афанасьев</a:t>
            </a:r>
            <a:r>
              <a:rPr lang="en-US" i="1" dirty="0"/>
              <a:t> и </a:t>
            </a:r>
            <a:r>
              <a:rPr lang="en-US" i="1" dirty="0" err="1"/>
              <a:t>Партнеры</a:t>
            </a:r>
            <a:r>
              <a:rPr lang="en-US" i="1" dirty="0"/>
              <a:t>»,</a:t>
            </a:r>
            <a:r>
              <a:rPr lang="ru-RU" dirty="0"/>
              <a:t> </a:t>
            </a:r>
            <a:r>
              <a:rPr lang="en-US" i="1" dirty="0" smtClean="0"/>
              <a:t>White </a:t>
            </a:r>
            <a:r>
              <a:rPr lang="en-US" i="1" dirty="0"/>
              <a:t>&amp; Case,</a:t>
            </a:r>
            <a:r>
              <a:rPr lang="en-US" dirty="0"/>
              <a:t> </a:t>
            </a:r>
            <a:r>
              <a:rPr lang="en-US" i="1" dirty="0" smtClean="0"/>
              <a:t>«</a:t>
            </a:r>
            <a:r>
              <a:rPr lang="en-US" i="1" dirty="0" err="1"/>
              <a:t>Грищенко</a:t>
            </a:r>
            <a:r>
              <a:rPr lang="en-US" i="1" dirty="0"/>
              <a:t> и </a:t>
            </a:r>
            <a:r>
              <a:rPr lang="en-US" i="1" dirty="0" err="1"/>
              <a:t>Партнеры</a:t>
            </a:r>
            <a:r>
              <a:rPr lang="en-US" i="1" dirty="0" smtClean="0"/>
              <a:t>»</a:t>
            </a:r>
            <a:r>
              <a:rPr lang="ru-RU" i="1" dirty="0" smtClean="0"/>
              <a:t>)</a:t>
            </a:r>
            <a:r>
              <a:rPr lang="en-US" i="1" dirty="0" smtClean="0"/>
              <a:t>.</a:t>
            </a:r>
            <a:r>
              <a:rPr lang="ru-RU" dirty="0" smtClean="0"/>
              <a:t> Отличие </a:t>
            </a:r>
            <a:r>
              <a:rPr lang="ru-RU" dirty="0"/>
              <a:t>от других рынков СНГ — привлечение государством </a:t>
            </a:r>
            <a:r>
              <a:rPr lang="ru-RU" dirty="0" smtClean="0"/>
              <a:t>национальных </a:t>
            </a:r>
            <a:r>
              <a:rPr lang="ru-RU" dirty="0"/>
              <a:t>юридических </a:t>
            </a:r>
            <a:r>
              <a:rPr lang="ru-RU" dirty="0" smtClean="0"/>
              <a:t>фирм</a:t>
            </a:r>
          </a:p>
          <a:p>
            <a:r>
              <a:rPr lang="ru-RU" b="1" dirty="0" smtClean="0"/>
              <a:t>Кыргызстан (</a:t>
            </a:r>
            <a:r>
              <a:rPr lang="en-US" i="1" dirty="0" smtClean="0"/>
              <a:t>Arnold </a:t>
            </a:r>
            <a:r>
              <a:rPr lang="en-US" i="1" dirty="0"/>
              <a:t>Porter, Michael Wilson &amp; Partners, Lorenz, </a:t>
            </a:r>
            <a:r>
              <a:rPr lang="en-US" i="1" dirty="0" err="1"/>
              <a:t>Schoenherr</a:t>
            </a:r>
            <a:r>
              <a:rPr lang="en-US" i="1" dirty="0"/>
              <a:t>, Winston &amp; </a:t>
            </a:r>
            <a:r>
              <a:rPr lang="en-US" i="1" dirty="0" smtClean="0"/>
              <a:t>Strawn</a:t>
            </a:r>
            <a:r>
              <a:rPr lang="ru-RU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49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784976" cy="1252728"/>
          </a:xfrm>
        </p:spPr>
        <p:txBody>
          <a:bodyPr>
            <a:noAutofit/>
          </a:bodyPr>
          <a:lstStyle/>
          <a:p>
            <a:r>
              <a:rPr lang="ru-RU" sz="2800" dirty="0"/>
              <a:t>Л</a:t>
            </a:r>
            <a:r>
              <a:rPr lang="ru-RU" sz="2800" dirty="0" smtClean="0"/>
              <a:t>учшие </a:t>
            </a:r>
            <a:r>
              <a:rPr lang="ru-RU" sz="2800" dirty="0"/>
              <a:t>юридические фирмы</a:t>
            </a:r>
            <a:br>
              <a:rPr lang="ru-RU" sz="2800" dirty="0"/>
            </a:br>
            <a:r>
              <a:rPr lang="ru-RU" sz="2800" dirty="0"/>
              <a:t>в сфере международного коммерческого арбитража В </a:t>
            </a:r>
            <a:r>
              <a:rPr lang="ru-RU" sz="2800" dirty="0" smtClean="0"/>
              <a:t>СНГ по версии </a:t>
            </a:r>
            <a:r>
              <a:rPr lang="en-US" sz="2800" dirty="0" smtClean="0"/>
              <a:t>Legal Insight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03482"/>
            <a:ext cx="8308488" cy="454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39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Лучшие международные юридические фирмы в сфере МКА в СНГ по версии </a:t>
            </a:r>
            <a:r>
              <a:rPr lang="en-US" sz="2800" dirty="0"/>
              <a:t>Legal Insight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0827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1714488"/>
            <a:ext cx="8622462" cy="420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179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Лучшие национальные юридические фирмы в сфере МКА в СНГ по версии </a:t>
            </a:r>
            <a:r>
              <a:rPr lang="en-US" sz="3200" dirty="0"/>
              <a:t>Legal Insight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3575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05012"/>
            <a:ext cx="8740797" cy="372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23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ынок </a:t>
            </a:r>
            <a:r>
              <a:rPr lang="ru-RU" dirty="0"/>
              <a:t>услуг арбитров в </a:t>
            </a:r>
            <a:r>
              <a:rPr lang="ru-RU" dirty="0" smtClean="0"/>
              <a:t>СНГ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Арбитры в </a:t>
            </a:r>
            <a:r>
              <a:rPr lang="ru-RU" dirty="0" smtClean="0"/>
              <a:t>настоящее </a:t>
            </a:r>
            <a:r>
              <a:rPr lang="ru-RU" dirty="0"/>
              <a:t>время принимают участие в арбитражах, администрируемых иностранными арбитражными </a:t>
            </a:r>
            <a:r>
              <a:rPr lang="ru-RU" dirty="0" smtClean="0"/>
              <a:t>центрами</a:t>
            </a:r>
            <a:endParaRPr lang="ru-RU" dirty="0" smtClean="0"/>
          </a:p>
          <a:p>
            <a:r>
              <a:rPr lang="ru-RU" dirty="0"/>
              <a:t>Р</a:t>
            </a:r>
            <a:r>
              <a:rPr lang="ru-RU" dirty="0" smtClean="0"/>
              <a:t>ынок </a:t>
            </a:r>
            <a:r>
              <a:rPr lang="ru-RU" dirty="0"/>
              <a:t>услуг </a:t>
            </a:r>
            <a:r>
              <a:rPr lang="ru-RU" dirty="0" smtClean="0"/>
              <a:t>арбитров </a:t>
            </a:r>
            <a:r>
              <a:rPr lang="ru-RU" dirty="0"/>
              <a:t>в рамках СНГ более </a:t>
            </a:r>
            <a:r>
              <a:rPr lang="ru-RU" dirty="0" smtClean="0"/>
              <a:t>интегрирован</a:t>
            </a:r>
            <a:r>
              <a:rPr lang="ru-RU" dirty="0"/>
              <a:t>, нежели рынок юридических </a:t>
            </a:r>
            <a:r>
              <a:rPr lang="ru-RU" dirty="0" smtClean="0"/>
              <a:t>услуг</a:t>
            </a:r>
          </a:p>
          <a:p>
            <a:r>
              <a:rPr lang="ru-RU" dirty="0"/>
              <a:t>Разрыв </a:t>
            </a:r>
            <a:r>
              <a:rPr lang="ru-RU" dirty="0" smtClean="0"/>
              <a:t>поколений </a:t>
            </a:r>
            <a:r>
              <a:rPr lang="ru-RU" dirty="0"/>
              <a:t>— проблема, свойственная и </a:t>
            </a:r>
            <a:r>
              <a:rPr lang="ru-RU" dirty="0" smtClean="0"/>
              <a:t>странам </a:t>
            </a:r>
            <a:r>
              <a:rPr lang="ru-RU" dirty="0"/>
              <a:t>с устоявшимися </a:t>
            </a:r>
            <a:r>
              <a:rPr lang="ru-RU" dirty="0" smtClean="0"/>
              <a:t>арбитражными традициями</a:t>
            </a:r>
          </a:p>
          <a:p>
            <a:r>
              <a:rPr lang="ru-RU" dirty="0"/>
              <a:t>Т</a:t>
            </a:r>
            <a:r>
              <a:rPr lang="ru-RU" dirty="0" smtClean="0"/>
              <a:t>енден­ция </a:t>
            </a:r>
            <a:r>
              <a:rPr lang="ru-RU" dirty="0"/>
              <a:t>выбора арбитров и из числа практикующих </a:t>
            </a:r>
            <a:r>
              <a:rPr lang="ru-RU" dirty="0" smtClean="0"/>
              <a:t>юристов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b="1" dirty="0" smtClean="0"/>
              <a:t>Note:</a:t>
            </a:r>
            <a:r>
              <a:rPr lang="en-US" dirty="0" smtClean="0"/>
              <a:t> </a:t>
            </a:r>
            <a:r>
              <a:rPr lang="ru-RU" dirty="0" smtClean="0"/>
              <a:t>пока на </a:t>
            </a:r>
            <a:r>
              <a:rPr lang="ru-RU" dirty="0"/>
              <a:t>рынке СНГ недостаточное количество арбитражных разби­рательств, чтобы обеспечить уход </a:t>
            </a:r>
            <a:r>
              <a:rPr lang="ru-RU" dirty="0" smtClean="0"/>
              <a:t>профессионала </a:t>
            </a:r>
            <a:r>
              <a:rPr lang="ru-RU" dirty="0"/>
              <a:t>высокого уровня на работу исключительно </a:t>
            </a:r>
            <a:r>
              <a:rPr lang="ru-RU" dirty="0" smtClean="0"/>
              <a:t>арбитром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22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12968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dirty="0" smtClean="0"/>
              <a:t>ейтинг </a:t>
            </a:r>
            <a:r>
              <a:rPr lang="ru-RU" dirty="0"/>
              <a:t>известности профессионалов в сфере </a:t>
            </a:r>
            <a:r>
              <a:rPr lang="ru-RU" dirty="0" smtClean="0"/>
              <a:t>МКА в СНГ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46163"/>
            <a:ext cx="8229600" cy="4854637"/>
          </a:xfrm>
        </p:spPr>
        <p:txBody>
          <a:bodyPr numCol="2"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118872" indent="0">
              <a:buNone/>
            </a:pPr>
            <a:endParaRPr lang="ru-RU" sz="1400" dirty="0"/>
          </a:p>
          <a:p>
            <a:pPr marL="118872" indent="0">
              <a:buNone/>
            </a:pPr>
            <a:endParaRPr lang="ru-RU" sz="1400" dirty="0" smtClean="0"/>
          </a:p>
          <a:p>
            <a:pPr marL="118872" indent="0">
              <a:buNone/>
            </a:pPr>
            <a:endParaRPr lang="ru-RU" sz="1400" dirty="0" smtClean="0"/>
          </a:p>
          <a:p>
            <a:r>
              <a:rPr lang="ru-RU" sz="1800" dirty="0"/>
              <a:t>Всего было названо 66 человек из таких стран как Россия, Беларусь, Великобрита­ния, Казахстан, Украина, Ф</a:t>
            </a:r>
            <a:r>
              <a:rPr lang="ru-RU" sz="1800" dirty="0" smtClean="0"/>
              <a:t>ранция </a:t>
            </a:r>
            <a:r>
              <a:rPr lang="ru-RU" sz="1800" dirty="0"/>
              <a:t>и Шве­ция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278" y="1546163"/>
            <a:ext cx="280987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01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7633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58 крупнейших по сумме иска международных споров за 2011-2012 </a:t>
            </a:r>
            <a:r>
              <a:rPr lang="ru-RU" sz="3600" dirty="0" err="1" smtClean="0"/>
              <a:t>гг</a:t>
            </a:r>
            <a:r>
              <a:rPr lang="en-US" sz="3600" dirty="0" smtClean="0"/>
              <a:t>/</a:t>
            </a:r>
            <a:r>
              <a:rPr lang="ru-RU" sz="3600" dirty="0" smtClean="0"/>
              <a:t> </a:t>
            </a:r>
            <a:r>
              <a:rPr lang="ru-RU" sz="3600" dirty="0"/>
              <a:t>по версии </a:t>
            </a:r>
            <a:r>
              <a:rPr lang="en-US" sz="3600" dirty="0"/>
              <a:t>Focus </a:t>
            </a:r>
            <a:r>
              <a:rPr lang="en-US" sz="3600" dirty="0" smtClean="0"/>
              <a:t>Europe</a:t>
            </a:r>
            <a:r>
              <a:rPr lang="ru-RU" sz="3600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17 </a:t>
            </a:r>
            <a:r>
              <a:rPr lang="ru-RU" dirty="0"/>
              <a:t>связаны со странами </a:t>
            </a:r>
            <a:r>
              <a:rPr lang="ru-RU" dirty="0" smtClean="0"/>
              <a:t>СНГ</a:t>
            </a:r>
          </a:p>
          <a:p>
            <a:r>
              <a:rPr lang="ru-RU" dirty="0" smtClean="0"/>
              <a:t>из </a:t>
            </a:r>
            <a:r>
              <a:rPr lang="ru-RU" dirty="0"/>
              <a:t>них 13 — с </a:t>
            </a:r>
            <a:r>
              <a:rPr lang="ru-RU" dirty="0" smtClean="0"/>
              <a:t>российскими </a:t>
            </a:r>
            <a:r>
              <a:rPr lang="ru-RU" dirty="0" smtClean="0"/>
              <a:t>компаниями</a:t>
            </a:r>
          </a:p>
          <a:p>
            <a:r>
              <a:rPr lang="ru-RU" dirty="0" smtClean="0"/>
              <a:t>3 </a:t>
            </a:r>
            <a:r>
              <a:rPr lang="ru-RU" dirty="0"/>
              <a:t>— с </a:t>
            </a:r>
            <a:r>
              <a:rPr lang="ru-RU" dirty="0" smtClean="0"/>
              <a:t>казахскими</a:t>
            </a:r>
            <a:endParaRPr lang="ru-RU" dirty="0" smtClean="0"/>
          </a:p>
          <a:p>
            <a:r>
              <a:rPr lang="ru-RU" dirty="0" smtClean="0"/>
              <a:t>1 </a:t>
            </a:r>
            <a:r>
              <a:rPr lang="ru-RU" dirty="0"/>
              <a:t>— с </a:t>
            </a:r>
            <a:r>
              <a:rPr lang="ru-RU" dirty="0" smtClean="0"/>
              <a:t>украинской</a:t>
            </a:r>
          </a:p>
          <a:p>
            <a:endParaRPr lang="ru-RU" dirty="0"/>
          </a:p>
          <a:p>
            <a:pPr marL="118872" indent="0">
              <a:buNone/>
            </a:pPr>
            <a:r>
              <a:rPr lang="en-US" b="1" dirty="0" smtClean="0"/>
              <a:t>Note:</a:t>
            </a:r>
            <a:r>
              <a:rPr lang="en-US" dirty="0" smtClean="0"/>
              <a:t> </a:t>
            </a:r>
            <a:r>
              <a:rPr lang="ru-RU" dirty="0" smtClean="0"/>
              <a:t>почти </a:t>
            </a:r>
            <a:r>
              <a:rPr lang="ru-RU" dirty="0"/>
              <a:t>треть (29,3%) самых «дорогих» клиентов в сфере МКА — клиенты из стран СНГ. </a:t>
            </a:r>
          </a:p>
        </p:txBody>
      </p:sp>
    </p:spTree>
    <p:extLst>
      <p:ext uri="{BB962C8B-B14F-4D97-AF65-F5344CB8AC3E}">
        <p14:creationId xmlns:p14="http://schemas.microsoft.com/office/powerpoint/2010/main" xmlns="" val="18484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Иностранные юридические фирмы</a:t>
            </a:r>
            <a:r>
              <a:rPr lang="en-US" dirty="0" smtClean="0"/>
              <a:t> </a:t>
            </a:r>
            <a:r>
              <a:rPr lang="ru-RU" dirty="0"/>
              <a:t>в СНГ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95320" cy="530120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Значительная </a:t>
            </a:r>
            <a:r>
              <a:rPr lang="ru-RU" sz="2400" b="1" dirty="0"/>
              <a:t>роль иностранных юридических </a:t>
            </a:r>
            <a:r>
              <a:rPr lang="ru-RU" sz="2400" b="1" dirty="0" smtClean="0"/>
              <a:t>фирм</a:t>
            </a:r>
            <a:r>
              <a:rPr lang="en-US" sz="2400" b="1" dirty="0" smtClean="0"/>
              <a:t> </a:t>
            </a:r>
            <a:r>
              <a:rPr lang="ru-RU" sz="2400" b="1" dirty="0" smtClean="0"/>
              <a:t>в СНГ</a:t>
            </a:r>
            <a:r>
              <a:rPr lang="ru-RU" sz="2400" dirty="0" smtClean="0"/>
              <a:t>, </a:t>
            </a:r>
            <a:r>
              <a:rPr lang="ru-RU" sz="2400" dirty="0"/>
              <a:t>некоторые </a:t>
            </a:r>
            <a:r>
              <a:rPr lang="ru-RU" sz="2400" dirty="0" smtClean="0"/>
              <a:t>даже </a:t>
            </a:r>
            <a:r>
              <a:rPr lang="ru-RU" sz="2400" dirty="0"/>
              <a:t>не имеют </a:t>
            </a:r>
            <a:r>
              <a:rPr lang="ru-RU" sz="2400" dirty="0" smtClean="0"/>
              <a:t>офисов </a:t>
            </a:r>
            <a:r>
              <a:rPr lang="ru-RU" sz="2400" dirty="0"/>
              <a:t>в соответствующих </a:t>
            </a:r>
            <a:r>
              <a:rPr lang="ru-RU" sz="2400" dirty="0" smtClean="0"/>
              <a:t>странах  (</a:t>
            </a:r>
            <a:r>
              <a:rPr lang="ru-RU" sz="2400" dirty="0" smtClean="0"/>
              <a:t>клиенты </a:t>
            </a:r>
            <a:r>
              <a:rPr lang="ru-RU" sz="2400" dirty="0"/>
              <a:t>глобальных фирм из СНГ с </a:t>
            </a:r>
            <a:r>
              <a:rPr lang="ru-RU" sz="2400" dirty="0" smtClean="0"/>
              <a:t>вопросами </a:t>
            </a:r>
            <a:r>
              <a:rPr lang="ru-RU" sz="2400" dirty="0"/>
              <a:t>в сфере МКА обращаются напрямую в лондонский, парижский и т.д. </a:t>
            </a:r>
            <a:r>
              <a:rPr lang="ru-RU" sz="2400" dirty="0" smtClean="0"/>
              <a:t>офисы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Подавляющее </a:t>
            </a:r>
            <a:r>
              <a:rPr lang="ru-RU" sz="2400" dirty="0"/>
              <a:t>большинство </a:t>
            </a:r>
            <a:r>
              <a:rPr lang="ru-RU" sz="2400" dirty="0" smtClean="0"/>
              <a:t>иностранных </a:t>
            </a:r>
            <a:r>
              <a:rPr lang="ru-RU" sz="2400" dirty="0"/>
              <a:t>юридических </a:t>
            </a:r>
            <a:r>
              <a:rPr lang="ru-RU" sz="2400" dirty="0" smtClean="0"/>
              <a:t>фирм имеют </a:t>
            </a:r>
            <a:r>
              <a:rPr lang="ru-RU" sz="2400" b="1" dirty="0" smtClean="0"/>
              <a:t>офисы </a:t>
            </a:r>
            <a:r>
              <a:rPr lang="ru-RU" sz="2400" b="1" dirty="0"/>
              <a:t>в Москве </a:t>
            </a:r>
            <a:r>
              <a:rPr lang="ru-RU" sz="2400" dirty="0"/>
              <a:t>— </a:t>
            </a:r>
            <a:r>
              <a:rPr lang="en-US" sz="2400" dirty="0"/>
              <a:t>Allen </a:t>
            </a:r>
            <a:r>
              <a:rPr lang="ru-RU" sz="2400" dirty="0"/>
              <a:t>&amp; </a:t>
            </a:r>
            <a:r>
              <a:rPr lang="en-US" sz="2400" dirty="0" err="1"/>
              <a:t>Overy</a:t>
            </a:r>
            <a:r>
              <a:rPr lang="ru-RU" sz="2400" dirty="0"/>
              <a:t>, </a:t>
            </a:r>
            <a:r>
              <a:rPr lang="en-US" sz="2400" dirty="0"/>
              <a:t>Akin Gump Strauss </a:t>
            </a:r>
            <a:r>
              <a:rPr lang="en-US" sz="2400" dirty="0" err="1"/>
              <a:t>Hauer</a:t>
            </a:r>
            <a:r>
              <a:rPr lang="ru-RU" sz="2400" dirty="0"/>
              <a:t> &amp; </a:t>
            </a:r>
            <a:r>
              <a:rPr lang="en-US" sz="2400" dirty="0"/>
              <a:t>Feld</a:t>
            </a:r>
            <a:r>
              <a:rPr lang="ru-RU" sz="2400" dirty="0"/>
              <a:t>, </a:t>
            </a:r>
            <a:r>
              <a:rPr lang="en-US" sz="2400" dirty="0" err="1"/>
              <a:t>Debevoise</a:t>
            </a:r>
            <a:r>
              <a:rPr lang="ru-RU" sz="2400" dirty="0"/>
              <a:t> &amp; </a:t>
            </a:r>
            <a:r>
              <a:rPr lang="en-US" sz="2400" dirty="0"/>
              <a:t>Plimpton</a:t>
            </a:r>
            <a:r>
              <a:rPr lang="ru-RU" sz="2400" dirty="0"/>
              <a:t>, </a:t>
            </a:r>
            <a:r>
              <a:rPr lang="en-US" sz="2400" dirty="0"/>
              <a:t>DLA Piper</a:t>
            </a:r>
            <a:r>
              <a:rPr lang="ru-RU" sz="2400" dirty="0"/>
              <a:t>, </a:t>
            </a:r>
            <a:r>
              <a:rPr lang="en-US" sz="2400" dirty="0" err="1"/>
              <a:t>Dentons</a:t>
            </a:r>
            <a:r>
              <a:rPr lang="ru-RU" sz="2400" dirty="0"/>
              <a:t>, </a:t>
            </a:r>
            <a:r>
              <a:rPr lang="en-US" sz="2400" dirty="0"/>
              <a:t>Jones Day</a:t>
            </a:r>
            <a:r>
              <a:rPr lang="ru-RU" sz="2400" dirty="0"/>
              <a:t>, </a:t>
            </a:r>
            <a:r>
              <a:rPr lang="en-US" sz="2400" dirty="0"/>
              <a:t>King</a:t>
            </a:r>
            <a:r>
              <a:rPr lang="ru-RU" sz="2400" dirty="0"/>
              <a:t> &amp; </a:t>
            </a:r>
            <a:r>
              <a:rPr lang="en-US" sz="2400" dirty="0"/>
              <a:t>Spalding</a:t>
            </a:r>
            <a:r>
              <a:rPr lang="ru-RU" sz="2400" dirty="0"/>
              <a:t>, </a:t>
            </a:r>
            <a:r>
              <a:rPr lang="en-US" sz="2400" dirty="0" err="1"/>
              <a:t>Skadden</a:t>
            </a:r>
            <a:r>
              <a:rPr lang="ru-RU" sz="2400" dirty="0"/>
              <a:t>, </a:t>
            </a:r>
            <a:r>
              <a:rPr lang="en-US" sz="2400" dirty="0" err="1"/>
              <a:t>Arps</a:t>
            </a:r>
            <a:r>
              <a:rPr lang="ru-RU" sz="2400" dirty="0"/>
              <a:t>, </a:t>
            </a:r>
            <a:r>
              <a:rPr lang="en-US" sz="2400" dirty="0"/>
              <a:t>Slate</a:t>
            </a:r>
            <a:r>
              <a:rPr lang="ru-RU" sz="2400" dirty="0"/>
              <a:t>, </a:t>
            </a:r>
            <a:r>
              <a:rPr lang="en-US" sz="2400" dirty="0"/>
              <a:t>Meagher</a:t>
            </a:r>
            <a:r>
              <a:rPr lang="ru-RU" sz="2400" dirty="0"/>
              <a:t> &amp; </a:t>
            </a:r>
            <a:r>
              <a:rPr lang="en-US" sz="2400" dirty="0" err="1"/>
              <a:t>Flom</a:t>
            </a:r>
            <a:r>
              <a:rPr lang="ru-RU" sz="2400" dirty="0"/>
              <a:t>, </a:t>
            </a:r>
            <a:r>
              <a:rPr lang="en-US" sz="2400" dirty="0"/>
              <a:t>Quinn Emanuel Urquhart</a:t>
            </a:r>
            <a:r>
              <a:rPr lang="ru-RU" sz="2400" dirty="0"/>
              <a:t> &amp; </a:t>
            </a:r>
            <a:r>
              <a:rPr lang="en-US" sz="2400" dirty="0"/>
              <a:t>Sullivan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Наличие </a:t>
            </a:r>
            <a:r>
              <a:rPr lang="ru-RU" sz="2400" b="1" dirty="0"/>
              <a:t>практики МКА </a:t>
            </a:r>
            <a:r>
              <a:rPr lang="ru-RU" sz="2400" dirty="0"/>
              <a:t>в одном из офисов в странах СНГ не является ключевым фактором успеха в привлечении клиентов из этих стран</a:t>
            </a:r>
            <a:endParaRPr lang="ru-RU" sz="2800" dirty="0">
              <a:latin typeface="Constantia"/>
              <a:ea typeface="Constantia"/>
              <a:cs typeface="Constantia"/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538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Пропорции участия компаний из СНГ в делах, рассмотренных </a:t>
            </a:r>
            <a:r>
              <a:rPr lang="en-US" sz="2800" dirty="0" smtClean="0"/>
              <a:t>ICC, LCIA, SCC, </a:t>
            </a:r>
            <a:r>
              <a:rPr lang="ru-RU" sz="2800" dirty="0" smtClean="0"/>
              <a:t>МКАС при ТПП РФ и Украины за 2011-2012 </a:t>
            </a:r>
            <a:r>
              <a:rPr lang="ru-RU" sz="2800" dirty="0" err="1" smtClean="0"/>
              <a:t>гг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772000"/>
          </a:xfrm>
        </p:spPr>
        <p:txBody>
          <a:bodyPr/>
          <a:lstStyle/>
          <a:p>
            <a:pPr marL="118872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857364"/>
            <a:ext cx="7441458" cy="465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81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Международный коммерческий арбитражный суд при ТПП РФ (МКАС)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1775191"/>
            <a:ext cx="8229600" cy="462560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Правовой </a:t>
            </a:r>
            <a:r>
              <a:rPr lang="ru-RU" dirty="0"/>
              <a:t>статус МКАС основан на Законе РФ </a:t>
            </a:r>
            <a:r>
              <a:rPr lang="ru-RU" b="1" dirty="0"/>
              <a:t>«О международном коммерческом арбитраже» </a:t>
            </a:r>
            <a:r>
              <a:rPr lang="ru-RU" dirty="0"/>
              <a:t>1993 </a:t>
            </a:r>
            <a:r>
              <a:rPr lang="ru-RU" dirty="0" smtClean="0"/>
              <a:t>г.</a:t>
            </a:r>
          </a:p>
          <a:p>
            <a:r>
              <a:rPr lang="ru-RU" dirty="0" smtClean="0"/>
              <a:t>Предшественник </a:t>
            </a:r>
            <a:r>
              <a:rPr lang="ru-RU" dirty="0"/>
              <a:t>МКАС </a:t>
            </a:r>
            <a:r>
              <a:rPr lang="ru-RU" dirty="0" smtClean="0"/>
              <a:t>- созданная </a:t>
            </a:r>
            <a:r>
              <a:rPr lang="ru-RU" dirty="0"/>
              <a:t>17 июня 1932 г. </a:t>
            </a:r>
            <a:r>
              <a:rPr lang="ru-RU" b="1" dirty="0"/>
              <a:t>Внешнеторговая арбитражная комиссия </a:t>
            </a:r>
            <a:r>
              <a:rPr lang="ru-RU" dirty="0"/>
              <a:t>(ВТАК) при Всесоюзной торговой палате, преобразованная в 1987 г. во МКАС при ТПП СССР, а затем в 1993 г. — МКАС при ТПП РФ</a:t>
            </a:r>
            <a:r>
              <a:rPr lang="ru-RU" dirty="0" smtClean="0"/>
              <a:t>.</a:t>
            </a:r>
          </a:p>
          <a:p>
            <a:r>
              <a:rPr lang="ru-RU" dirty="0"/>
              <a:t>МКАС </a:t>
            </a:r>
            <a:r>
              <a:rPr lang="ru-RU" dirty="0" smtClean="0"/>
              <a:t>ежегодно принимает </a:t>
            </a:r>
            <a:r>
              <a:rPr lang="ru-RU" dirty="0"/>
              <a:t>к администрированию в </a:t>
            </a:r>
            <a:r>
              <a:rPr lang="ru-RU" dirty="0" smtClean="0"/>
              <a:t>среднем </a:t>
            </a:r>
            <a:r>
              <a:rPr lang="ru-RU" dirty="0"/>
              <a:t>около </a:t>
            </a:r>
            <a:r>
              <a:rPr lang="ru-RU" b="1" dirty="0"/>
              <a:t>250 дел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78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МКАС при ТПП РФ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30120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Стоимость </a:t>
            </a:r>
            <a:r>
              <a:rPr lang="ru-RU" dirty="0" smtClean="0"/>
              <a:t>- рассмотрение </a:t>
            </a:r>
            <a:r>
              <a:rPr lang="ru-RU" dirty="0"/>
              <a:t>иска в МКАС оказыва­ется как минимум в </a:t>
            </a:r>
            <a:r>
              <a:rPr lang="ru-RU" dirty="0" smtClean="0"/>
              <a:t>2-3 </a:t>
            </a:r>
            <a:r>
              <a:rPr lang="ru-RU" dirty="0"/>
              <a:t>раза дешевле, чем в иностранных арбитражных </a:t>
            </a:r>
            <a:r>
              <a:rPr lang="ru-RU" dirty="0" smtClean="0"/>
              <a:t>институтах</a:t>
            </a:r>
          </a:p>
          <a:p>
            <a:endParaRPr lang="ru-RU" dirty="0" smtClean="0"/>
          </a:p>
          <a:p>
            <a:r>
              <a:rPr lang="ru-RU" b="1" dirty="0" smtClean="0"/>
              <a:t>Скорость</a:t>
            </a:r>
            <a:r>
              <a:rPr lang="ru-RU" dirty="0" smtClean="0"/>
              <a:t> - </a:t>
            </a:r>
            <a:r>
              <a:rPr lang="ru-RU" dirty="0"/>
              <a:t>В соответствии с § 24 Регламента МКАС </a:t>
            </a:r>
            <a:r>
              <a:rPr lang="ru-RU" dirty="0" smtClean="0"/>
              <a:t>решение </a:t>
            </a:r>
            <a:r>
              <a:rPr lang="ru-RU" dirty="0"/>
              <a:t>должно быть вынесено в течение 180 дней с момента формирования состава </a:t>
            </a:r>
            <a:r>
              <a:rPr lang="ru-RU" dirty="0" smtClean="0"/>
              <a:t>арбитража</a:t>
            </a:r>
          </a:p>
          <a:p>
            <a:endParaRPr lang="ru-RU" dirty="0" smtClean="0"/>
          </a:p>
          <a:p>
            <a:r>
              <a:rPr lang="ru-RU" b="1" dirty="0"/>
              <a:t>Качество рассмотрения исков по российскому </a:t>
            </a:r>
            <a:r>
              <a:rPr lang="ru-RU" b="1" dirty="0" smtClean="0"/>
              <a:t>праву</a:t>
            </a:r>
            <a:r>
              <a:rPr lang="ru-RU" dirty="0" smtClean="0"/>
              <a:t> - </a:t>
            </a:r>
            <a:r>
              <a:rPr lang="ru-RU" dirty="0"/>
              <a:t>более тщательный подход со стороны состава </a:t>
            </a:r>
            <a:r>
              <a:rPr lang="ru-RU" dirty="0" smtClean="0"/>
              <a:t>арбитража </a:t>
            </a:r>
            <a:r>
              <a:rPr lang="ru-RU" dirty="0"/>
              <a:t>к рассмотрению спора и большее </a:t>
            </a:r>
            <a:r>
              <a:rPr lang="ru-RU" dirty="0" smtClean="0"/>
              <a:t>количество </a:t>
            </a:r>
            <a:r>
              <a:rPr lang="ru-RU" dirty="0"/>
              <a:t>времени, которое этому спору может быть </a:t>
            </a:r>
            <a:r>
              <a:rPr lang="ru-RU" dirty="0" smtClean="0"/>
              <a:t>уделено</a:t>
            </a:r>
            <a:r>
              <a:rPr lang="ru-RU" dirty="0" smtClean="0"/>
              <a:t>, </a:t>
            </a:r>
            <a:r>
              <a:rPr lang="ru-RU" dirty="0" smtClean="0"/>
              <a:t>последовательность </a:t>
            </a:r>
            <a:r>
              <a:rPr lang="ru-RU" dirty="0"/>
              <a:t>в применении сложившихся в рамках его практики подходов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8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Недостатки МКАС при ТПП РФ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Мало стимулов для иностранных </a:t>
            </a:r>
            <a:r>
              <a:rPr lang="ru-RU" dirty="0"/>
              <a:t>арбитров </a:t>
            </a:r>
            <a:r>
              <a:rPr lang="ru-RU" dirty="0" smtClean="0"/>
              <a:t>- </a:t>
            </a:r>
            <a:r>
              <a:rPr lang="ru-RU" dirty="0"/>
              <a:t>в большинстве случаев состав арбитража состоит полностью из российских </a:t>
            </a:r>
            <a:r>
              <a:rPr lang="ru-RU" dirty="0" smtClean="0"/>
              <a:t>юристов</a:t>
            </a:r>
          </a:p>
          <a:p>
            <a:endParaRPr lang="ru-RU" dirty="0"/>
          </a:p>
          <a:p>
            <a:r>
              <a:rPr lang="ru-RU" dirty="0" smtClean="0"/>
              <a:t>Недостаток</a:t>
            </a:r>
            <a:r>
              <a:rPr lang="ru-RU" b="1" dirty="0" smtClean="0"/>
              <a:t> </a:t>
            </a:r>
            <a:r>
              <a:rPr lang="ru-RU" dirty="0" smtClean="0"/>
              <a:t>непосредственного </a:t>
            </a:r>
            <a:r>
              <a:rPr lang="ru-RU" dirty="0"/>
              <a:t>взаимодействия между </a:t>
            </a:r>
            <a:r>
              <a:rPr lang="ru-RU" dirty="0" smtClean="0"/>
              <a:t>сторонами </a:t>
            </a:r>
            <a:r>
              <a:rPr lang="ru-RU" dirty="0"/>
              <a:t>и составом </a:t>
            </a:r>
            <a:r>
              <a:rPr lang="ru-RU" dirty="0" smtClean="0"/>
              <a:t>арбитража (помимо слушания).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61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исправления этой ситуации </a:t>
            </a:r>
            <a:r>
              <a:rPr lang="ru-RU" dirty="0" smtClean="0"/>
              <a:t>необходимо: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пересмотреть </a:t>
            </a:r>
            <a:r>
              <a:rPr lang="ru-RU" b="1" dirty="0"/>
              <a:t>гонорары арбитров </a:t>
            </a:r>
            <a:r>
              <a:rPr lang="ru-RU" dirty="0"/>
              <a:t>и как минимум </a:t>
            </a:r>
            <a:r>
              <a:rPr lang="ru-RU" dirty="0" smtClean="0"/>
              <a:t>перераспределить </a:t>
            </a:r>
            <a:r>
              <a:rPr lang="ru-RU" dirty="0"/>
              <a:t>административную составляющую арбитражного сбора в пользу </a:t>
            </a:r>
            <a:r>
              <a:rPr lang="ru-RU" dirty="0" smtClean="0"/>
              <a:t>гонорарной</a:t>
            </a:r>
          </a:p>
          <a:p>
            <a:endParaRPr lang="ru-RU" dirty="0" smtClean="0"/>
          </a:p>
          <a:p>
            <a:r>
              <a:rPr lang="ru-RU" b="1" dirty="0"/>
              <a:t>внести изменения в </a:t>
            </a:r>
            <a:r>
              <a:rPr lang="ru-RU" b="1" dirty="0" smtClean="0"/>
              <a:t>Регламент</a:t>
            </a:r>
            <a:r>
              <a:rPr lang="ru-RU" dirty="0" smtClean="0"/>
              <a:t> в поддержку </a:t>
            </a:r>
            <a:r>
              <a:rPr lang="ru-RU" dirty="0" smtClean="0"/>
              <a:t>непосредственного </a:t>
            </a:r>
            <a:r>
              <a:rPr lang="ru-RU" dirty="0" smtClean="0"/>
              <a:t>взаимодействия </a:t>
            </a:r>
            <a:r>
              <a:rPr lang="ru-RU" dirty="0"/>
              <a:t>между сторонами и </a:t>
            </a:r>
            <a:r>
              <a:rPr lang="ru-RU" dirty="0" smtClean="0"/>
              <a:t>сформированным </a:t>
            </a:r>
            <a:r>
              <a:rPr lang="ru-RU" dirty="0"/>
              <a:t>составом арбитров по любым </a:t>
            </a:r>
            <a:r>
              <a:rPr lang="ru-RU" dirty="0" smtClean="0"/>
              <a:t>вопросам </a:t>
            </a:r>
            <a:r>
              <a:rPr lang="ru-RU" dirty="0"/>
              <a:t>арбитражного разбирательства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5876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242E4E-497B-4BCB-A540-C9844E728637}"/>
</file>

<file path=customXml/itemProps2.xml><?xml version="1.0" encoding="utf-8"?>
<ds:datastoreItem xmlns:ds="http://schemas.openxmlformats.org/officeDocument/2006/customXml" ds:itemID="{6CEC570E-EFB5-44C3-97DA-58C65A7EB01E}"/>
</file>

<file path=customXml/itemProps3.xml><?xml version="1.0" encoding="utf-8"?>
<ds:datastoreItem xmlns:ds="http://schemas.openxmlformats.org/officeDocument/2006/customXml" ds:itemID="{682ADF1F-94C9-480E-8586-990BADD384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1595</Words>
  <Application>Microsoft Office PowerPoint</Application>
  <PresentationFormat>Экран (4:3)</PresentationFormat>
  <Paragraphs>170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Модульная</vt:lpstr>
      <vt:lpstr>Международный коммерческий арбитраж в странах СНГ</vt:lpstr>
      <vt:lpstr> Наиболее востребованные компаниями из СНГ центры МКА</vt:lpstr>
      <vt:lpstr>58 крупнейших по сумме иска международных споров за 2011-2012 гг/ по версии Focus Europe:</vt:lpstr>
      <vt:lpstr>Иностранные юридические фирмы в СНГ</vt:lpstr>
      <vt:lpstr>Пропорции участия компаний из СНГ в делах, рассмотренных ICC, LCIA, SCC, МКАС при ТПП РФ и Украины за 2011-2012 гг:</vt:lpstr>
      <vt:lpstr>Международный коммерческий арбитражный суд при ТПП РФ (МКАС) </vt:lpstr>
      <vt:lpstr>Преимущества МКАС при ТПП РФ </vt:lpstr>
      <vt:lpstr>Недостатки МКАС при ТПП РФ </vt:lpstr>
      <vt:lpstr>Для исправления этой ситуации необходимо:</vt:lpstr>
      <vt:lpstr>Международный коммерческий арбитраж в Украине</vt:lpstr>
      <vt:lpstr>Казахстанский Международный Арбитраж (КМА)</vt:lpstr>
      <vt:lpstr>Международный арбитражный суд при БелТПП (МАС)</vt:lpstr>
      <vt:lpstr>Международный коммерческий арбитраж в Азербайджане</vt:lpstr>
      <vt:lpstr>Международный коммерческий арбитраж в Азербайджане</vt:lpstr>
      <vt:lpstr>Арбитраж в Армении</vt:lpstr>
      <vt:lpstr>Международный коммерческий арбитраж в Кыргызстане</vt:lpstr>
      <vt:lpstr>Международный коммерческий арбитраж в Молдове</vt:lpstr>
      <vt:lpstr>Выбор арбитражных регламентов и применимого материального права. Критерии:  </vt:lpstr>
      <vt:lpstr>Формирование единого рынка </vt:lpstr>
      <vt:lpstr>Рынок юридических услуг в области инвестиционного арбитража в странах СНГ </vt:lpstr>
      <vt:lpstr>Рынок юридических услуг в области инвестиционного арбитража в странах СНГ </vt:lpstr>
      <vt:lpstr>Лучшие юридические фирмы в сфере международного коммерческого арбитража В СНГ по версии Legal Insight </vt:lpstr>
      <vt:lpstr>Лучшие международные юридические фирмы в сфере МКА в СНГ по версии Legal Insight</vt:lpstr>
      <vt:lpstr>Лучшие национальные юридические фирмы в сфере МКА в СНГ по версии Legal Insight</vt:lpstr>
      <vt:lpstr>Рынок услуг арбитров в СНГ</vt:lpstr>
      <vt:lpstr>Рейтинг известности профессионалов в сфере МКА в СНГ</vt:lpstr>
      <vt:lpstr>Спасибо за внимание!!!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</dc:creator>
  <cp:lastModifiedBy>1</cp:lastModifiedBy>
  <cp:revision>33</cp:revision>
  <dcterms:created xsi:type="dcterms:W3CDTF">2014-04-09T18:29:33Z</dcterms:created>
  <dcterms:modified xsi:type="dcterms:W3CDTF">2015-05-08T05:01:10Z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