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69" r:id="rId16"/>
    <p:sldId id="270" r:id="rId17"/>
    <p:sldId id="271" r:id="rId18"/>
    <p:sldId id="273" r:id="rId19"/>
    <p:sldId id="274" r:id="rId20"/>
    <p:sldId id="275" r:id="rId21"/>
    <p:sldId id="27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0" autoAdjust="0"/>
  </p:normalViewPr>
  <p:slideViewPr>
    <p:cSldViewPr>
      <p:cViewPr varScale="1">
        <p:scale>
          <a:sx n="66" d="100"/>
          <a:sy n="66" d="100"/>
        </p:scale>
        <p:origin x="-72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8" name="Номер слайда 7"/>
          <p:cNvSpPr>
            <a:spLocks noGrp="1"/>
          </p:cNvSpPr>
          <p:nvPr>
            <p:ph type="sldNum" sz="quarter" idx="11"/>
          </p:nvPr>
        </p:nvSpPr>
        <p:spPr/>
        <p:txBody>
          <a:bodyPr/>
          <a:lstStyle/>
          <a:p>
            <a:fld id="{725C68B6-61C2-468F-89AB-4B9F7531AA68}"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B106E36-FD25-4E2D-B0AA-010F637433A0}" type="datetimeFigureOut">
              <a:rPr lang="ru-RU" smtClean="0"/>
              <a:pPr/>
              <a:t>03.11.2015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B106E36-FD25-4E2D-B0AA-010F637433A0}" type="datetimeFigureOut">
              <a:rPr lang="ru-RU" smtClean="0"/>
              <a:pPr/>
              <a:t>03.11.2015</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Таможенная процедура переработки для внутреннего потребления</a:t>
            </a:r>
            <a:br>
              <a:rPr lang="ru-RU" dirty="0" smtClean="0"/>
            </a:b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3068960"/>
            <a:ext cx="7467600" cy="1143000"/>
          </a:xfrm>
        </p:spPr>
        <p:txBody>
          <a:bodyPr>
            <a:normAutofit fontScale="90000"/>
          </a:bodyPr>
          <a:lstStyle/>
          <a:p>
            <a:r>
              <a:rPr lang="ru-RU" dirty="0" smtClean="0">
                <a:solidFill>
                  <a:schemeClr val="accent1"/>
                </a:solidFill>
              </a:rPr>
              <a:t>В зависимости от сведений указанных в заявлении  </a:t>
            </a:r>
            <a:r>
              <a:rPr lang="ru-RU" sz="4800" dirty="0" smtClean="0">
                <a:solidFill>
                  <a:schemeClr val="accent1"/>
                </a:solidFill>
              </a:rPr>
              <a:t>об условиях переработки </a:t>
            </a:r>
            <a:r>
              <a:rPr lang="ru-RU" dirty="0" smtClean="0">
                <a:solidFill>
                  <a:schemeClr val="accent1"/>
                </a:solidFill>
              </a:rPr>
              <a:t>необходимо представить документы подтверждающие эти сведения.</a:t>
            </a:r>
            <a:endParaRPr lang="ru-RU" dirty="0">
              <a:solidFill>
                <a:schemeClr val="accent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chemeClr val="accent1"/>
                </a:solidFill>
              </a:rPr>
              <a:t>Возможный перечень документов:</a:t>
            </a:r>
            <a:endParaRPr lang="ru-RU" dirty="0">
              <a:solidFill>
                <a:schemeClr val="accent1"/>
              </a:solidFill>
            </a:endParaRPr>
          </a:p>
        </p:txBody>
      </p:sp>
      <p:sp>
        <p:nvSpPr>
          <p:cNvPr id="3" name="Содержимое 2"/>
          <p:cNvSpPr>
            <a:spLocks noGrp="1"/>
          </p:cNvSpPr>
          <p:nvPr>
            <p:ph idx="1"/>
          </p:nvPr>
        </p:nvSpPr>
        <p:spPr/>
        <p:txBody>
          <a:bodyPr>
            <a:normAutofit fontScale="32500" lnSpcReduction="20000"/>
          </a:bodyPr>
          <a:lstStyle/>
          <a:p>
            <a:r>
              <a:rPr lang="ru-RU" dirty="0" smtClean="0"/>
              <a:t>4.1. копии документов, подтверждающих совершение внешнеэкономической сделки, либо копии иных документов, подтверждающих право владения, пользования и (или) распоряжения товарами не в рамках внешнеэкономической сделки, в соответствии с которыми планируется осуществление операций по переработке;</a:t>
            </a:r>
          </a:p>
          <a:p>
            <a:r>
              <a:rPr lang="ru-RU" dirty="0" smtClean="0"/>
              <a:t>4.2. копии документов, предусмотренных законодательством Республики Беларусь об экспортном контроле, в отношении продукции военного назначения, товаров, контролируемых в интересах национальной безопасности Республики Беларусь, которые предполагается представлять к помещению под таможенную процедуру переработки на таможенной территории и таможенную процедуру переработки для внутреннего потребления, или в отношении специфических товаров, которые предполагается представлять к помещению под таможенную процедуру переработки вне таможенной территории:</a:t>
            </a:r>
          </a:p>
          <a:p>
            <a:r>
              <a:rPr lang="ru-RU" dirty="0" smtClean="0"/>
              <a:t>2.1. копия лицензии, выдаваемой Государственным военно-промышленным комитетом;</a:t>
            </a:r>
          </a:p>
          <a:p>
            <a:r>
              <a:rPr lang="ru-RU" dirty="0" smtClean="0"/>
              <a:t>2.2. копия пропуска, выдаваемого Министерством обороны, Министерством внутренних дел, Комитетом государственной безопасности, Государственным пограничным комитетом по решению Межведомственной комиссии по военно-техническому сотрудничеству и экспортному контролю при Совете Безопасности Республики Беларусь;</a:t>
            </a:r>
          </a:p>
          <a:p>
            <a:r>
              <a:rPr lang="ru-RU" dirty="0" smtClean="0"/>
              <a:t>2.3. копии документов, предусмотренных международными договорами Республики Беларусь;</a:t>
            </a:r>
          </a:p>
          <a:p>
            <a:r>
              <a:rPr lang="ru-RU" dirty="0" smtClean="0"/>
              <a:t>3. копии документов, составленных лицом, заинтересованным в переработке товаров, и (или) контрагентом по сделке (например, рекламационные, дефектные или тому подобные акты, экспертные, технические или тому подобные заключения), обосновывающие необходимость замены иностранных товаров эквивалентными товарами в соответствии со статьей 248 Таможенного кодекса Таможенного союза или замены продуктов переработки иностранными товарами в соответствии со статьей 259 Таможенного кодекса Таможенного союза (в случае возникновения необходимости замены товаров);</a:t>
            </a:r>
          </a:p>
          <a:p>
            <a:r>
              <a:rPr lang="ru-RU" dirty="0" smtClean="0"/>
              <a:t>4. копии документов, подтверждающих соблюдение критериев замены, установленных в пункте 2 статьи 248 и пункте 1 статьи 259 Таможенного кодекса Таможенного союза соответственно (в случае возникновения необходимости замены товаров), в том числе составленные лицами, указанными в подпункте 4.3 настоящего пункта;</a:t>
            </a:r>
          </a:p>
          <a:p>
            <a:r>
              <a:rPr lang="ru-RU" dirty="0" smtClean="0"/>
              <a:t>5. документы об условиях переработки товаров (в случае необходимости внесения в такие документы изменений и (или) дополнений);</a:t>
            </a:r>
          </a:p>
          <a:p>
            <a:r>
              <a:rPr lang="ru-RU" dirty="0" smtClean="0"/>
              <a:t>6. таможенная декларация о помещении товаров под таможенную процедуру переработки на таможенной территории или под таможенную процедуру переработки вне таможенной территории (в случае, если ранее в качестве документа об условиях переработки товаров на таможенной территории или документа об условиях переработки товаров вне таможенной территории использовалась таможенная </a:t>
            </a:r>
            <a:r>
              <a:rPr lang="ru-RU" dirty="0" err="1" smtClean="0"/>
              <a:t>декларац</a:t>
            </a:r>
            <a:endParaRPr lang="ru-RU" dirty="0" smtClean="0"/>
          </a:p>
          <a:p>
            <a:r>
              <a:rPr lang="ru-RU" dirty="0" err="1" smtClean="0"/>
              <a:t>ия</a:t>
            </a:r>
            <a:r>
              <a:rPr lang="ru-RU" dirty="0" smtClean="0"/>
              <a:t>);</a:t>
            </a:r>
          </a:p>
          <a:p>
            <a:r>
              <a:rPr lang="ru-RU" dirty="0" smtClean="0"/>
              <a:t>Всего 13 пунктов </a:t>
            </a:r>
            <a:r>
              <a:rPr lang="ru-RU" dirty="0" err="1" smtClean="0"/>
              <a:t>возможнных</a:t>
            </a:r>
            <a:r>
              <a:rPr lang="ru-RU" dirty="0" smtClean="0"/>
              <a:t> документов</a:t>
            </a:r>
          </a:p>
          <a:p>
            <a:endParaRPr lang="ru-RU"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4401205"/>
          </a:xfrm>
          <a:prstGeom prst="rect">
            <a:avLst/>
          </a:prstGeom>
        </p:spPr>
        <p:txBody>
          <a:bodyPr wrap="square">
            <a:spAutoFit/>
          </a:bodyPr>
          <a:lstStyle/>
          <a:p>
            <a:r>
              <a:rPr lang="ru-RU" sz="2000" dirty="0" smtClean="0">
                <a:solidFill>
                  <a:schemeClr val="accent1"/>
                </a:solidFill>
              </a:rPr>
              <a:t>В целях согласования условий переработки уполномоченным органом таможня, рассматривающая заявление на переработку товаров (далее – заявление), не позднее двух рабочих дней после представления лицом, заинтересованным в переработке товаров, заявления направляет в электронном виде это заявление, условия переработки и документы, указанные в подпунктах  в уполномоченный орган для рассмотрения в порядке, определенном в главе 3 настоящего Положения. </a:t>
            </a:r>
          </a:p>
          <a:p>
            <a:r>
              <a:rPr lang="ru-RU" sz="2000" dirty="0" smtClean="0">
                <a:solidFill>
                  <a:schemeClr val="accent1"/>
                </a:solidFill>
              </a:rPr>
              <a:t>Таможня рассматривает заявление, условия переработки, прилагаемые к заявлению документы и выдает документы (отказывает в выдаче документов) об условиях переработки товаров в течение семи рабочих дней со дня их принятия, а в случае необходимости направления условий переработки для согласования в уполномоченный орган – в течение пяти рабочих дней после получения согласованных уполномоченным органом условий переработки.</a:t>
            </a:r>
            <a:endParaRPr lang="ru-RU" sz="2000" dirty="0">
              <a:solidFill>
                <a:schemeClr val="accent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smtClean="0">
                <a:solidFill>
                  <a:schemeClr val="accent1"/>
                </a:solidFill>
              </a:rPr>
              <a:t>Согласно ст. 266 ТК ТС операции по переработке товаров в таможенной процедуре переработки для внутреннего потребления включают:</a:t>
            </a:r>
            <a:endParaRPr lang="ru-RU" sz="2400" dirty="0">
              <a:solidFill>
                <a:schemeClr val="accent1"/>
              </a:solidFill>
            </a:endParaRPr>
          </a:p>
        </p:txBody>
      </p:sp>
      <p:sp>
        <p:nvSpPr>
          <p:cNvPr id="3" name="Содержимое 2"/>
          <p:cNvSpPr>
            <a:spLocks noGrp="1"/>
          </p:cNvSpPr>
          <p:nvPr>
            <p:ph idx="1"/>
          </p:nvPr>
        </p:nvSpPr>
        <p:spPr/>
        <p:txBody>
          <a:bodyPr>
            <a:normAutofit fontScale="70000" lnSpcReduction="20000"/>
          </a:bodyPr>
          <a:lstStyle/>
          <a:p>
            <a:r>
              <a:rPr lang="ru-RU" dirty="0" smtClean="0"/>
              <a:t>1) переработку или обработку товаров, при которой иностранные товары теряют свои индивидуальные характеристики;</a:t>
            </a:r>
          </a:p>
          <a:p>
            <a:r>
              <a:rPr lang="ru-RU" dirty="0" smtClean="0"/>
              <a:t>2) изготовление товаров, включая монтаж, сборку, разборку и подгонку.</a:t>
            </a:r>
          </a:p>
          <a:p>
            <a:r>
              <a:rPr lang="ru-RU" dirty="0" smtClean="0"/>
              <a:t>2. К операциям по переработке товаров не относятся:</a:t>
            </a:r>
          </a:p>
          <a:p>
            <a:r>
              <a:rPr lang="ru-RU" dirty="0" smtClean="0"/>
              <a:t>1) операции по обеспечению сохранности товаров при подготовке их к продаже и транспортировке;</a:t>
            </a:r>
          </a:p>
          <a:p>
            <a:r>
              <a:rPr lang="ru-RU" dirty="0" smtClean="0"/>
              <a:t>2) получение приплода, выращивание и откорм животных, птиц, рыб, а также выращивание ракообразных и моллюсков;</a:t>
            </a:r>
          </a:p>
          <a:p>
            <a:r>
              <a:rPr lang="ru-RU" dirty="0" smtClean="0"/>
              <a:t>3) выращивание деревьев и растений;</a:t>
            </a:r>
          </a:p>
          <a:p>
            <a:r>
              <a:rPr lang="ru-RU" dirty="0" smtClean="0"/>
              <a:t>4) копирование и размножение информации, аудио- и видеозаписей на любые виды носителей информации.</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solidFill>
                  <a:schemeClr val="accent1"/>
                </a:solidFill>
              </a:rPr>
              <a:t>Статья 267 ТК ТС определяет способы идентификации иностранных товаров в продуктах переработки</a:t>
            </a:r>
            <a:endParaRPr lang="ru-RU" sz="2800" dirty="0">
              <a:solidFill>
                <a:schemeClr val="accent1"/>
              </a:solidFill>
            </a:endParaRPr>
          </a:p>
        </p:txBody>
      </p:sp>
      <p:sp>
        <p:nvSpPr>
          <p:cNvPr id="3" name="Содержимое 2"/>
          <p:cNvSpPr>
            <a:spLocks noGrp="1"/>
          </p:cNvSpPr>
          <p:nvPr>
            <p:ph idx="1"/>
          </p:nvPr>
        </p:nvSpPr>
        <p:spPr/>
        <p:txBody>
          <a:bodyPr>
            <a:normAutofit fontScale="55000" lnSpcReduction="20000"/>
          </a:bodyPr>
          <a:lstStyle/>
          <a:p>
            <a:r>
              <a:rPr lang="ru-RU" dirty="0" smtClean="0"/>
              <a:t>Применяются следующие способы</a:t>
            </a:r>
          </a:p>
          <a:p>
            <a:r>
              <a:rPr lang="ru-RU" dirty="0" smtClean="0"/>
              <a:t>1) проставление декларантом, лицом, осуществляющим переработку, или должностными лицами таможенных органов печатей, штампов, цифровой и другой маркировки на исходные иностранные товары;</a:t>
            </a:r>
          </a:p>
          <a:p>
            <a:r>
              <a:rPr lang="ru-RU" dirty="0" smtClean="0"/>
              <a:t>2) подробное описание, фотографирование, изображение в масштабе иностранных товаров;</a:t>
            </a:r>
          </a:p>
          <a:p>
            <a:r>
              <a:rPr lang="ru-RU" dirty="0" smtClean="0"/>
              <a:t>3) сопоставление предварительно отобранных проб, образцов иностранных товаров и продуктов их переработки;</a:t>
            </a:r>
          </a:p>
          <a:p>
            <a:r>
              <a:rPr lang="ru-RU" dirty="0" smtClean="0"/>
              <a:t>4) использование имеющейся маркировки товаров, в том числе в виде серийных номеров.</a:t>
            </a:r>
          </a:p>
          <a:p>
            <a:r>
              <a:rPr lang="ru-RU" dirty="0" smtClean="0"/>
              <a:t>5) иные способы, которые могут быть применены исходя из характера товаров и осуществляемых операций по переработке товаров, в том числе путем исследования представленных подробных сведений об использовании иностранных товаров в технологическом процессе совершения операции по переработке товаров, а также о технологии производства продуктов переработки или путем осуществления таможенного контроля во время совершения операций по переработке товаров.</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solidFill>
                  <a:schemeClr val="accent1"/>
                </a:solidFill>
              </a:rPr>
              <a:t>Срок переработки товаров для внутреннего потребления согласно ст.268 ТК ТС:</a:t>
            </a:r>
            <a:endParaRPr lang="ru-RU" sz="3200" dirty="0">
              <a:solidFill>
                <a:schemeClr val="accent1"/>
              </a:solidFill>
            </a:endParaRPr>
          </a:p>
        </p:txBody>
      </p:sp>
      <p:sp>
        <p:nvSpPr>
          <p:cNvPr id="3" name="Содержимое 2"/>
          <p:cNvSpPr>
            <a:spLocks noGrp="1"/>
          </p:cNvSpPr>
          <p:nvPr>
            <p:ph idx="1"/>
          </p:nvPr>
        </p:nvSpPr>
        <p:spPr/>
        <p:txBody>
          <a:bodyPr>
            <a:normAutofit fontScale="70000" lnSpcReduction="20000"/>
          </a:bodyPr>
          <a:lstStyle/>
          <a:p>
            <a:r>
              <a:rPr lang="ru-RU" dirty="0" smtClean="0"/>
              <a:t>не может превышать 1 (один) год.</a:t>
            </a:r>
          </a:p>
          <a:p>
            <a:r>
              <a:rPr lang="ru-RU" dirty="0" smtClean="0"/>
              <a:t>начинается со дня их помещения под таможенную процедуру переработки для внутреннего потребления, а при таможенном декларировании товаров отдельными партиями (несколькими партиями) – со дня помещения под эту таможенную процедуру первой партии товаров.</a:t>
            </a:r>
          </a:p>
          <a:p>
            <a:r>
              <a:rPr lang="ru-RU" dirty="0" smtClean="0"/>
              <a:t>Срок переработки товаров для внутреннего потребления включает в себя:</a:t>
            </a:r>
          </a:p>
          <a:p>
            <a:r>
              <a:rPr lang="ru-RU" dirty="0" smtClean="0"/>
              <a:t>1) продолжительность производственного процесса переработки товаров;</a:t>
            </a:r>
          </a:p>
          <a:p>
            <a:r>
              <a:rPr lang="ru-RU" dirty="0" smtClean="0"/>
              <a:t>2) время, необходимое для помещения продуктов переработки под таможенную процедуру выпуска для внутреннего потребления.</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solidFill>
                  <a:schemeClr val="accent1"/>
                </a:solidFill>
              </a:rPr>
              <a:t>Согласно закону «о таможенном регулировании» срок переработки товаров для внутреннего потребления устанавливается:</a:t>
            </a:r>
            <a:br>
              <a:rPr lang="ru-RU" sz="2800" dirty="0" smtClean="0">
                <a:solidFill>
                  <a:schemeClr val="accent1"/>
                </a:solidFill>
              </a:rPr>
            </a:br>
            <a:r>
              <a:rPr lang="ru-RU" sz="2800" dirty="0" smtClean="0">
                <a:solidFill>
                  <a:schemeClr val="accent1"/>
                </a:solidFill>
              </a:rPr>
              <a:t> </a:t>
            </a:r>
            <a:endParaRPr lang="ru-RU" sz="2800" dirty="0">
              <a:solidFill>
                <a:schemeClr val="accent1"/>
              </a:solidFill>
            </a:endParaRPr>
          </a:p>
        </p:txBody>
      </p:sp>
      <p:sp>
        <p:nvSpPr>
          <p:cNvPr id="3" name="Содержимое 2"/>
          <p:cNvSpPr>
            <a:spLocks noGrp="1"/>
          </p:cNvSpPr>
          <p:nvPr>
            <p:ph idx="1"/>
          </p:nvPr>
        </p:nvSpPr>
        <p:spPr/>
        <p:txBody>
          <a:bodyPr>
            <a:normAutofit fontScale="92500" lnSpcReduction="10000"/>
          </a:bodyPr>
          <a:lstStyle/>
          <a:p>
            <a:r>
              <a:rPr lang="ru-RU" dirty="0" smtClean="0"/>
              <a:t>исходя из срока действия документа об условиях переработки товаров для внутреннего потребления, в соответствии с которым товары помещаются под таможенную процедуру переработки для внутреннего потребления, в пределах срока, установленного пунктом 1 статьи 268 Таможенного кодекса Таможенного союза, но не менее чем на шесть месяцев.</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0"/>
            <a:ext cx="9144000" cy="6858000"/>
          </a:xfrm>
        </p:spPr>
        <p:txBody>
          <a:bodyPr>
            <a:normAutofit/>
          </a:bodyPr>
          <a:lstStyle/>
          <a:p>
            <a:r>
              <a:rPr lang="ru-RU" sz="2000" dirty="0" smtClean="0">
                <a:solidFill>
                  <a:schemeClr val="accent1"/>
                </a:solidFill>
              </a:rPr>
              <a:t>Для  товаров поставленных под таможенную процедуру переработки для внутреннего потребления устанавливается норма выхода продуктов переработки. Под нормой выхода продуктов переработки понимается количество или процентное содержание продуктов переработки, образовавшихся в результате переработки определенного количества иностранных товаров. Если операции по переработке для внутреннего потребления совершаются в отношении товаров, характеристики которых остаются практически постоянными, обычно осуществляются в соответствии с четко установленными техническими требованиями и приводят к получению продуктов переработки неизменного качества, компетентными органами государств – членов  Таможенного союза могут устанавливаться стандартные нормы выхода продуктов переработки.</a:t>
            </a:r>
            <a:br>
              <a:rPr lang="ru-RU" sz="2000" dirty="0" smtClean="0">
                <a:solidFill>
                  <a:schemeClr val="accent1"/>
                </a:solidFill>
              </a:rPr>
            </a:br>
            <a:endParaRPr lang="ru-RU" sz="2000" dirty="0">
              <a:solidFill>
                <a:schemeClr val="accent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880889"/>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accent1"/>
                </a:solidFill>
                <a:effectLst/>
                <a:latin typeface="Times New Roman" pitchFamily="18" charset="0"/>
                <a:ea typeface="Times New Roman" pitchFamily="18" charset="0"/>
                <a:cs typeface="Times New Roman" pitchFamily="18" charset="0"/>
              </a:rPr>
              <a:t>Оставшиеся компоненты, части и т.п. процесса переработки товаров поставленных под таможенную процедуру переработки товаров для внутреннего потребления будет уже относиться к отходам, образовавшимся в результате переработки товаров для внутреннего потребления, и производственные потери.</a:t>
            </a:r>
            <a:endParaRPr kumimoji="0" lang="ru-RU" sz="3200" b="0" i="0" u="none" strike="noStrike" cap="none" normalizeH="0" baseline="0" dirty="0" smtClean="0">
              <a:ln>
                <a:noFill/>
              </a:ln>
              <a:solidFill>
                <a:schemeClr val="accent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smtClean="0">
                <a:solidFill>
                  <a:schemeClr val="accent1"/>
                </a:solidFill>
              </a:rPr>
              <a:t>Обязательство по уплате таможенных платежей и налогов при помещение товаров под таможенную процедуру переработки для внутреннего пользования</a:t>
            </a:r>
            <a:endParaRPr lang="ru-RU" sz="2400" dirty="0">
              <a:solidFill>
                <a:schemeClr val="accent1"/>
              </a:solidFill>
            </a:endParaRPr>
          </a:p>
        </p:txBody>
      </p:sp>
      <p:sp>
        <p:nvSpPr>
          <p:cNvPr id="3" name="Содержимое 2"/>
          <p:cNvSpPr>
            <a:spLocks noGrp="1"/>
          </p:cNvSpPr>
          <p:nvPr>
            <p:ph idx="1"/>
          </p:nvPr>
        </p:nvSpPr>
        <p:spPr/>
        <p:txBody>
          <a:bodyPr>
            <a:normAutofit fontScale="85000" lnSpcReduction="20000"/>
          </a:bodyPr>
          <a:lstStyle/>
          <a:p>
            <a:r>
              <a:rPr lang="ru-RU" dirty="0" smtClean="0"/>
              <a:t>Момент прекращения обязанности по уплате таможенных платежей в отношении товаров поставленных под таможенную процедуру переработки:</a:t>
            </a:r>
          </a:p>
          <a:p>
            <a:r>
              <a:rPr lang="ru-RU" dirty="0" smtClean="0"/>
              <a:t>1) при завершении действия таможенной процедуры переработки для внутреннего потребления до истечения срока переработки товаров, за исключением случая, когда во время действия этой процедуры наступил срок уплаты ввозных таможенных пошлин;</a:t>
            </a:r>
          </a:p>
          <a:p>
            <a:r>
              <a:rPr lang="ru-RU" dirty="0" smtClean="0"/>
              <a:t>2) в случаях, указанных в пункте 2 статьи 80 ТК ТС</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lojistik.jpg"/>
          <p:cNvPicPr>
            <a:picLocks noChangeAspect="1"/>
          </p:cNvPicPr>
          <p:nvPr/>
        </p:nvPicPr>
        <p:blipFill>
          <a:blip r:embed="rId2" cstate="print">
            <a:duotone>
              <a:schemeClr val="accent6">
                <a:shade val="45000"/>
                <a:satMod val="135000"/>
              </a:schemeClr>
              <a:prstClr val="white"/>
            </a:duotone>
          </a:blip>
          <a:stretch>
            <a:fillRect/>
          </a:stretch>
        </p:blipFill>
        <p:spPr>
          <a:xfrm>
            <a:off x="0" y="0"/>
            <a:ext cx="9144000"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Содержимое 2"/>
          <p:cNvSpPr>
            <a:spLocks noGrp="1"/>
          </p:cNvSpPr>
          <p:nvPr>
            <p:ph idx="1"/>
          </p:nvPr>
        </p:nvSpPr>
        <p:spPr>
          <a:ln>
            <a:solidFill>
              <a:schemeClr val="tx1"/>
            </a:solidFill>
          </a:ln>
        </p:spPr>
        <p:txBody>
          <a:bodyPr>
            <a:normAutofit fontScale="77500" lnSpcReduction="20000"/>
          </a:bodyPr>
          <a:lstStyle/>
          <a:p>
            <a:r>
              <a:rPr lang="ru-RU" dirty="0" smtClean="0">
                <a:solidFill>
                  <a:schemeClr val="bg1"/>
                </a:solidFill>
              </a:rPr>
              <a:t>таможенная процедура, при которой иностранные товары используются для совершения операций по переработке на таможенной территории Евразийского экономического союза в установленные сроки без уплаты ввозных таможенных пошлин, с применением запретов и ограничений, а также ограничений в связи с применением специальных защитных, антидемпинговых и компенсационных мер при условии последующего помещения продуктов переработки под таможенную процедуру выпуска для внутреннего потребления с уплатой ввозных таможенных пошлин по ставкам, применяемым к продуктам переработки.</a:t>
            </a:r>
            <a:endParaRPr lang="ru-RU" dirty="0">
              <a:solidFill>
                <a:schemeClr val="bg1"/>
              </a:solidFill>
            </a:endParaRPr>
          </a:p>
        </p:txBody>
      </p:sp>
      <p:sp>
        <p:nvSpPr>
          <p:cNvPr id="2" name="Заголовок 1"/>
          <p:cNvSpPr>
            <a:spLocks noGrp="1"/>
          </p:cNvSpPr>
          <p:nvPr>
            <p:ph type="title"/>
          </p:nvPr>
        </p:nvSpPr>
        <p:spPr/>
        <p:txBody>
          <a:bodyPr>
            <a:normAutofit fontScale="90000"/>
          </a:bodyPr>
          <a:lstStyle/>
          <a:p>
            <a:r>
              <a:rPr lang="ru-RU" dirty="0" smtClean="0">
                <a:solidFill>
                  <a:schemeClr val="bg1"/>
                </a:solidFill>
              </a:rPr>
              <a:t>Процедура переработки для внутреннего потребления это </a:t>
            </a:r>
            <a:r>
              <a:rPr lang="ru-RU" dirty="0" smtClean="0"/>
              <a:t>- </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Сроком уплаты таможенных платежей считается:</a:t>
            </a:r>
            <a:endParaRPr lang="ru-RU" dirty="0"/>
          </a:p>
        </p:txBody>
      </p:sp>
      <p:sp>
        <p:nvSpPr>
          <p:cNvPr id="3" name="Содержимое 2"/>
          <p:cNvSpPr>
            <a:spLocks noGrp="1"/>
          </p:cNvSpPr>
          <p:nvPr>
            <p:ph idx="1"/>
          </p:nvPr>
        </p:nvSpPr>
        <p:spPr/>
        <p:txBody>
          <a:bodyPr>
            <a:normAutofit fontScale="55000" lnSpcReduction="20000"/>
          </a:bodyPr>
          <a:lstStyle/>
          <a:p>
            <a:r>
              <a:rPr lang="ru-RU" dirty="0" smtClean="0"/>
              <a:t>1) при передаче иностранных товаров лицу, не являющемуся лицом, которому выдан документ об условиях переработки товаров на таможенной территории, и (или) лицом, которое непосредственно осуществляет операции по переработке без разрешения таможенных органов, – день передачи товаров, а если этот день не установлен – день регистрации таможенным органом таможенной декларации, поданной для помещения товаров под таможенную процедуру переработки для внутреннего потребления;</a:t>
            </a:r>
          </a:p>
          <a:p>
            <a:r>
              <a:rPr lang="ru-RU" dirty="0" smtClean="0"/>
              <a:t>2) при утрате иностранных товаров до истечения срока переработки товаров, за исключением уничтожения (безвозвратной утраты) вследствие аварии или действия непреодолимой силы либо естественной убыли при нормальных условиях перевозки (транспортировки) и хранения, – день утраты товаров, а если этот день не установлен – день регистрации таможенным органом таможенной декларации, поданной для помещения товаров под таможенную процедуру переработки для внутреннего потребления;</a:t>
            </a:r>
          </a:p>
          <a:p>
            <a:r>
              <a:rPr lang="ru-RU" dirty="0" smtClean="0"/>
              <a:t>3) при </a:t>
            </a:r>
            <a:r>
              <a:rPr lang="ru-RU" dirty="0" err="1" smtClean="0"/>
              <a:t>незавершении</a:t>
            </a:r>
            <a:r>
              <a:rPr lang="ru-RU" dirty="0" smtClean="0"/>
              <a:t> таможенной процедуры переработки для внутреннего потребления до истечения срока переработки товаров, установленного в соответствии с пунктом 1 статьи 268 настоящего Кодекса, – день истечения срока переработки товаров.</a:t>
            </a:r>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chemeClr val="accent1"/>
                </a:solidFill>
              </a:rPr>
              <a:t>Порядок определения ставки таможенных платежей:</a:t>
            </a:r>
            <a:endParaRPr lang="ru-RU" dirty="0">
              <a:solidFill>
                <a:schemeClr val="accent1"/>
              </a:solidFill>
            </a:endParaRPr>
          </a:p>
        </p:txBody>
      </p:sp>
      <p:sp>
        <p:nvSpPr>
          <p:cNvPr id="3" name="Содержимое 2"/>
          <p:cNvSpPr>
            <a:spLocks noGrp="1"/>
          </p:cNvSpPr>
          <p:nvPr>
            <p:ph idx="1"/>
          </p:nvPr>
        </p:nvSpPr>
        <p:spPr/>
        <p:txBody>
          <a:bodyPr/>
          <a:lstStyle/>
          <a:p>
            <a:r>
              <a:rPr lang="ru-RU" dirty="0" smtClean="0"/>
              <a:t>применяются ставки ввозных таможенных пошлин по стране происхождения товаров, помещенных под таможенную процедуру переработки для внутреннего потребления.</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0" y="0"/>
            <a:ext cx="4104456" cy="2448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Таможенная процедура переработки для внутреннего потребления</a:t>
            </a:r>
            <a:endParaRPr lang="ru-RU" dirty="0"/>
          </a:p>
        </p:txBody>
      </p:sp>
      <p:sp>
        <p:nvSpPr>
          <p:cNvPr id="5" name="Стрелка вправо 4"/>
          <p:cNvSpPr/>
          <p:nvPr/>
        </p:nvSpPr>
        <p:spPr>
          <a:xfrm>
            <a:off x="4932040" y="1052736"/>
            <a:ext cx="936104"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p:cNvSpPr/>
          <p:nvPr/>
        </p:nvSpPr>
        <p:spPr>
          <a:xfrm>
            <a:off x="6012160" y="404664"/>
            <a:ext cx="3131840" cy="24482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Таможенная процедура для внутреннего потребления</a:t>
            </a:r>
            <a:endParaRPr lang="ru-RU" dirty="0"/>
          </a:p>
        </p:txBody>
      </p:sp>
      <p:sp>
        <p:nvSpPr>
          <p:cNvPr id="7" name="Стрелка вниз 6"/>
          <p:cNvSpPr/>
          <p:nvPr/>
        </p:nvSpPr>
        <p:spPr>
          <a:xfrm>
            <a:off x="683568" y="2636912"/>
            <a:ext cx="1656184" cy="17281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755576" y="4365104"/>
            <a:ext cx="3240360"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При </a:t>
            </a:r>
            <a:r>
              <a:rPr lang="ru-RU" dirty="0" err="1" smtClean="0"/>
              <a:t>неподтвержении</a:t>
            </a:r>
            <a:r>
              <a:rPr lang="ru-RU" dirty="0" smtClean="0"/>
              <a:t> товаров внутренней переработке</a:t>
            </a:r>
            <a:endParaRPr lang="ru-RU" dirty="0"/>
          </a:p>
        </p:txBody>
      </p:sp>
      <p:sp>
        <p:nvSpPr>
          <p:cNvPr id="9" name="Стрелка углом вверх 8"/>
          <p:cNvSpPr/>
          <p:nvPr/>
        </p:nvSpPr>
        <p:spPr>
          <a:xfrm rot="20958011">
            <a:off x="4499992" y="4365104"/>
            <a:ext cx="3816424" cy="72008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a:t>
            </a:r>
            <a:endParaRPr lang="ru-RU" dirty="0"/>
          </a:p>
        </p:txBody>
      </p:sp>
      <p:sp>
        <p:nvSpPr>
          <p:cNvPr id="11" name="Стрелка вниз 10"/>
          <p:cNvSpPr/>
          <p:nvPr/>
        </p:nvSpPr>
        <p:spPr>
          <a:xfrm>
            <a:off x="6228184" y="5157192"/>
            <a:ext cx="43204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кругленный прямоугольник 11"/>
          <p:cNvSpPr/>
          <p:nvPr/>
        </p:nvSpPr>
        <p:spPr>
          <a:xfrm>
            <a:off x="5076056" y="5661248"/>
            <a:ext cx="3384376"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  как если бы представлена отсрочка </a:t>
            </a:r>
            <a:endParaRPr lang="ru-RU" dirty="0"/>
          </a:p>
        </p:txBody>
      </p:sp>
      <p:sp>
        <p:nvSpPr>
          <p:cNvPr id="13" name="Овал 12"/>
          <p:cNvSpPr/>
          <p:nvPr/>
        </p:nvSpPr>
        <p:spPr>
          <a:xfrm>
            <a:off x="4355976" y="2492896"/>
            <a:ext cx="1944216"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Ставка  </a:t>
            </a:r>
            <a:endParaRPr lang="ru-RU" dirty="0"/>
          </a:p>
        </p:txBody>
      </p:sp>
      <p:cxnSp>
        <p:nvCxnSpPr>
          <p:cNvPr id="16" name="Прямая со стрелкой 15"/>
          <p:cNvCxnSpPr/>
          <p:nvPr/>
        </p:nvCxnSpPr>
        <p:spPr>
          <a:xfrm flipH="1">
            <a:off x="3923928" y="3645024"/>
            <a:ext cx="864096"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Овал 16"/>
          <p:cNvSpPr/>
          <p:nvPr/>
        </p:nvSpPr>
        <p:spPr>
          <a:xfrm>
            <a:off x="2699792" y="2780928"/>
            <a:ext cx="1296144"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дата</a:t>
            </a:r>
            <a:endParaRPr lang="ru-RU" dirty="0"/>
          </a:p>
        </p:txBody>
      </p:sp>
      <p:cxnSp>
        <p:nvCxnSpPr>
          <p:cNvPr id="19" name="Прямая со стрелкой 18"/>
          <p:cNvCxnSpPr>
            <a:endCxn id="17" idx="0"/>
          </p:cNvCxnSpPr>
          <p:nvPr/>
        </p:nvCxnSpPr>
        <p:spPr>
          <a:xfrm>
            <a:off x="3347864" y="2348880"/>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stCxn id="17" idx="6"/>
          </p:cNvCxnSpPr>
          <p:nvPr/>
        </p:nvCxnSpPr>
        <p:spPr>
          <a:xfrm>
            <a:off x="3995936" y="3320988"/>
            <a:ext cx="432048"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a:endCxn id="17" idx="5"/>
          </p:cNvCxnSpPr>
          <p:nvPr/>
        </p:nvCxnSpPr>
        <p:spPr>
          <a:xfrm flipH="1" flipV="1">
            <a:off x="3806120" y="3702868"/>
            <a:ext cx="1990016" cy="1958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animBg="1"/>
      <p:bldP spid="5" grpId="0" animBg="1"/>
      <p:bldP spid="6" grpId="0" animBg="1"/>
      <p:bldP spid="7" grpId="0" animBg="1"/>
      <p:bldP spid="8" grpId="0" animBg="1"/>
      <p:bldP spid="9" grpId="0" animBg="1"/>
      <p:bldP spid="11" grpId="0" animBg="1"/>
      <p:bldP spid="12" grpId="0" animBg="1"/>
      <p:bldP spid="13"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smtClean="0"/>
              <a:t>При совершении таможенных операций в отношении товаров, помещаемых (помещенных) под таможенную процедуру переработки для внутреннего потребления, необходимо руководствоваться:</a:t>
            </a:r>
            <a:endParaRPr lang="ru-RU" sz="2000" dirty="0"/>
          </a:p>
        </p:txBody>
      </p:sp>
      <p:sp>
        <p:nvSpPr>
          <p:cNvPr id="3" name="Содержимое 2"/>
          <p:cNvSpPr>
            <a:spLocks noGrp="1"/>
          </p:cNvSpPr>
          <p:nvPr>
            <p:ph idx="1"/>
          </p:nvPr>
        </p:nvSpPr>
        <p:spPr/>
        <p:txBody>
          <a:bodyPr>
            <a:normAutofit fontScale="47500" lnSpcReduction="20000"/>
          </a:bodyPr>
          <a:lstStyle/>
          <a:p>
            <a:r>
              <a:rPr lang="ru-RU" dirty="0" smtClean="0"/>
              <a:t>- главой 36 Таможенного кодекса Таможенного Союза;</a:t>
            </a:r>
            <a:br>
              <a:rPr lang="ru-RU" dirty="0" smtClean="0"/>
            </a:br>
            <a:r>
              <a:rPr lang="ru-RU" dirty="0" smtClean="0"/>
              <a:t>- главой 33 Закона Республики Беларусь «О  таможенном регулировании в Республике Беларусь»;</a:t>
            </a:r>
            <a:br>
              <a:rPr lang="ru-RU" dirty="0" smtClean="0"/>
            </a:br>
            <a:r>
              <a:rPr lang="ru-RU" dirty="0" smtClean="0"/>
              <a:t>- постановлением Совета Министров Республики Беларусь от 13 октября 2011 г. № 1373 «О некоторых вопросах помещения товаров под таможенные процедуры переработки на таможенной территории, переработки для внутреннего потребления, переработки вне таможенной территории и признании утратившими силу некоторых постановлений и структурных элементов постановлений Совета Министров Республики Беларусь»;</a:t>
            </a:r>
            <a:br>
              <a:rPr lang="ru-RU" dirty="0" smtClean="0"/>
            </a:br>
            <a:r>
              <a:rPr lang="ru-RU" dirty="0" smtClean="0"/>
              <a:t>- перечнем организаций, осуществляющих деятельность по сбору (заготовке) и (или) использованию в качестве вторичного сырья, а также по обезвреживанию отходов, их захоронению, при передаче которым отходов, образовавшихся в результате переработки иностранных товаров, помещенных под таможенные процедуры переработки на таможенной территории, переработки для внутреннего потребления, уничтожения, такие отходы рассматриваются как переработанные в состояние, непригодное для их дальнейшего коммерческого использования, утвержденным постановлением Совета Министров Республики Беларусь от 27 мая 2014 г. № 509 «О мерах по реализации Закона Республики Беларусь «О таможенном регулировании в Республике Беларусь»;</a:t>
            </a:r>
            <a:br>
              <a:rPr lang="ru-RU" dirty="0" smtClean="0"/>
            </a:br>
            <a:r>
              <a:rPr lang="ru-RU" dirty="0" smtClean="0"/>
              <a:t>- постановлением Государственного таможенного комитета Республики Беларусь от 26 апреля 2012 г. </a:t>
            </a:r>
            <a:r>
              <a:rPr lang="ru-RU" smtClean="0"/>
              <a:t>№ 11 «О порядке ведения учета и представления отчетности для целей таможенного контроля».</a:t>
            </a:r>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600" dirty="0" smtClean="0"/>
              <a:t>В соответствии с пунктом 2 постановления Совета Министров Республики Беларусь от 13 октября 2011 г. № 1373 «О некоторых вопросах помещения товаров под таможенные процедуры переработки на таможенной территории, переработки для внутреннего потребления, переработки вне таможенной территории и признании утратившими силу некоторых постановлений и структурных элементов постановлений Совета Министров Республики Беларусь»</a:t>
            </a:r>
            <a:endParaRPr lang="ru-RU" sz="1600" dirty="0"/>
          </a:p>
        </p:txBody>
      </p:sp>
      <p:sp>
        <p:nvSpPr>
          <p:cNvPr id="3" name="Содержимое 2"/>
          <p:cNvSpPr>
            <a:spLocks noGrp="1"/>
          </p:cNvSpPr>
          <p:nvPr>
            <p:ph sz="half" idx="1"/>
          </p:nvPr>
        </p:nvSpPr>
        <p:spPr/>
        <p:txBody>
          <a:bodyPr>
            <a:normAutofit fontScale="47500" lnSpcReduction="20000"/>
          </a:bodyPr>
          <a:lstStyle/>
          <a:p>
            <a:r>
              <a:rPr lang="ru-RU" dirty="0" smtClean="0">
                <a:solidFill>
                  <a:srgbClr val="FFC000"/>
                </a:solidFill>
              </a:rPr>
              <a:t>Под таможенную процедуру переработки для внутреннего потребления могут помещаться товары, включенные в единую Товарную Номенклатуру  ВЭД ТС, утвержденную решением Совета Евразийской экономической комиссии от 16 июля 2012 г. № 54 «Об утверждении единой Товарной номенклатуры внешнеэкономической деятельности Таможенного союза и Единого таможенного тарифа Таможенного союза», за исключением товаров, запрещенных к ввозу (для ввоза) на единую таможенную территорию Таможенного союза в соответствии с таможенным законодательством Таможенного союза и (или) включенных в Перечень товаров, запрещенных к помещению под таможенную процедуру переработки на таможенной территории, утвержденный решением Комиссии Таможенного союза от 20 сентября 2010 года N 375 «О некоторых вопросах применения таможенных процедур».</a:t>
            </a:r>
            <a:endParaRPr lang="ru-RU" dirty="0">
              <a:solidFill>
                <a:srgbClr val="FFC000"/>
              </a:solidFill>
            </a:endParaRPr>
          </a:p>
        </p:txBody>
      </p:sp>
      <p:sp>
        <p:nvSpPr>
          <p:cNvPr id="4" name="Содержимое 3"/>
          <p:cNvSpPr>
            <a:spLocks noGrp="1"/>
          </p:cNvSpPr>
          <p:nvPr>
            <p:ph sz="half" idx="2"/>
          </p:nvPr>
        </p:nvSpPr>
        <p:spPr/>
        <p:txBody>
          <a:bodyPr>
            <a:normAutofit fontScale="47500" lnSpcReduction="20000"/>
          </a:bodyPr>
          <a:lstStyle/>
          <a:p>
            <a:r>
              <a:rPr lang="ru-RU" dirty="0" smtClean="0">
                <a:solidFill>
                  <a:srgbClr val="FFC000"/>
                </a:solidFill>
              </a:rPr>
              <a:t>При совершении таможенных операций  в отношении ввозимых на таможенную территорию Таможенного союза драгоценных металлов и драгоценных камней в целях переработки, необходимо также руководствоваться Положением о порядке ввоза на таможенную территорию Таможенного союза и вывоза с таможенной территории Таможенного союза драгоценных металлов, драгоценных камней и сырьевых товаров, содержащих драгоценные металлы, утвержденным решением Коллегии Евразийской экономической комиссии от 16 августа 2012 г. № 134 «О нормативных правовых актах в области нетарифного регулирования».</a:t>
            </a:r>
            <a:endParaRPr lang="ru-RU" dirty="0">
              <a:solidFill>
                <a:srgbClr val="FFC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Autofit/>
          </a:bodyPr>
          <a:lstStyle/>
          <a:p>
            <a:r>
              <a:rPr lang="ru-RU" sz="2400" dirty="0" smtClean="0"/>
              <a:t>Перечень товаров, запрещенных к помещению под таможенную процедуру переработки на таможенной территории</a:t>
            </a:r>
            <a:endParaRPr lang="ru-RU" sz="2400" dirty="0"/>
          </a:p>
        </p:txBody>
      </p:sp>
      <p:sp>
        <p:nvSpPr>
          <p:cNvPr id="6" name="Содержимое 5"/>
          <p:cNvSpPr>
            <a:spLocks noGrp="1"/>
          </p:cNvSpPr>
          <p:nvPr>
            <p:ph idx="1"/>
          </p:nvPr>
        </p:nvSpPr>
        <p:spPr/>
        <p:txBody>
          <a:bodyPr/>
          <a:lstStyle/>
          <a:p>
            <a:r>
              <a:rPr lang="ru-RU" dirty="0" smtClean="0"/>
              <a:t>Спирт этиловый </a:t>
            </a:r>
            <a:r>
              <a:rPr lang="ru-RU" dirty="0" err="1" smtClean="0"/>
              <a:t>неденатурированный</a:t>
            </a:r>
            <a:r>
              <a:rPr lang="ru-RU" dirty="0" smtClean="0"/>
              <a:t> с концентрацией спирта 80 </a:t>
            </a:r>
            <a:r>
              <a:rPr lang="ru-RU" dirty="0" err="1" smtClean="0"/>
              <a:t>об.%</a:t>
            </a:r>
            <a:r>
              <a:rPr lang="ru-RU" dirty="0" smtClean="0"/>
              <a:t> или более; спирт этиловый </a:t>
            </a:r>
            <a:r>
              <a:rPr lang="ru-RU" dirty="0" err="1" smtClean="0"/>
              <a:t>неденатурированный</a:t>
            </a:r>
            <a:r>
              <a:rPr lang="ru-RU" dirty="0" smtClean="0"/>
              <a:t> с концентрацией спирта менее 80 </a:t>
            </a:r>
            <a:r>
              <a:rPr lang="ru-RU" dirty="0" err="1" smtClean="0"/>
              <a:t>об.%</a:t>
            </a:r>
            <a:r>
              <a:rPr lang="ru-RU" dirty="0" smtClean="0"/>
              <a:t>.</a:t>
            </a:r>
          </a:p>
          <a:p>
            <a:r>
              <a:rPr lang="ru-RU" dirty="0" smtClean="0"/>
              <a:t>Код товара по ТН ВЭД 2207, 2208</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Согласно ст.265 ч.2 ТК ТС помещение товаров под таможенную процедуру переработки для внутреннего потребления допускается при условии: </a:t>
            </a:r>
            <a:endParaRPr lang="ru-RU" sz="2000" dirty="0"/>
          </a:p>
        </p:txBody>
      </p:sp>
      <p:sp>
        <p:nvSpPr>
          <p:cNvPr id="3" name="Содержимое 2"/>
          <p:cNvSpPr>
            <a:spLocks noGrp="1"/>
          </p:cNvSpPr>
          <p:nvPr>
            <p:ph idx="1"/>
          </p:nvPr>
        </p:nvSpPr>
        <p:spPr/>
        <p:txBody>
          <a:bodyPr>
            <a:normAutofit fontScale="62500" lnSpcReduction="20000"/>
          </a:bodyPr>
          <a:lstStyle/>
          <a:p>
            <a:r>
              <a:rPr lang="ru-RU" dirty="0" smtClean="0"/>
              <a:t>1) предоставления документа об условиях переработки товаров для внутреннего потребления, выданного уполномоченным органом государства – члена  Таможенного союза и содержащего сведения, определенные статьей 269 настоящего Кодекса;</a:t>
            </a:r>
          </a:p>
          <a:p>
            <a:r>
              <a:rPr lang="ru-RU" dirty="0" smtClean="0"/>
              <a:t>2) возможности идентификации иностранных товаров в продуктах их переработки таможенными органами;</a:t>
            </a:r>
          </a:p>
          <a:p>
            <a:r>
              <a:rPr lang="ru-RU" dirty="0" smtClean="0"/>
              <a:t>3) если суммы ввозных таможенных пошлин, подлежащих уплате в отношении продуктов переработки меньше тех, которые подлежали бы уплате на день помещения иностранных товаров под таможенную процедуру переработки для внутреннего потребления, если бы они были помещены под таможенную процедуру выпуска для внутреннего потребления;</a:t>
            </a:r>
          </a:p>
          <a:p>
            <a:r>
              <a:rPr lang="ru-RU" dirty="0" smtClean="0"/>
              <a:t>4) продукты переработки не могут быть восстановлены в первоначальном состоянии экономически выгодным способом.</a:t>
            </a:r>
          </a:p>
          <a:p>
            <a:pPr>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solidFill>
                  <a:schemeClr val="accent1"/>
                </a:solidFill>
              </a:rPr>
              <a:t>Документ об условиях переработки должен содержать сведения о (об)</a:t>
            </a:r>
            <a:endParaRPr lang="ru-RU" sz="3600" dirty="0">
              <a:solidFill>
                <a:schemeClr val="accent1"/>
              </a:solidFill>
            </a:endParaRPr>
          </a:p>
        </p:txBody>
      </p:sp>
      <p:sp>
        <p:nvSpPr>
          <p:cNvPr id="3" name="Содержимое 2"/>
          <p:cNvSpPr>
            <a:spLocks noGrp="1"/>
          </p:cNvSpPr>
          <p:nvPr>
            <p:ph idx="1"/>
          </p:nvPr>
        </p:nvSpPr>
        <p:spPr/>
        <p:txBody>
          <a:bodyPr>
            <a:normAutofit fontScale="47500" lnSpcReduction="20000"/>
          </a:bodyPr>
          <a:lstStyle/>
          <a:p>
            <a:r>
              <a:rPr lang="ru-RU" dirty="0" smtClean="0"/>
              <a:t>1) лице, которому выдан документ;</a:t>
            </a:r>
          </a:p>
          <a:p>
            <a:r>
              <a:rPr lang="ru-RU" dirty="0" smtClean="0"/>
              <a:t>2) лице (лицах), которое (которые) будет (будут) непосредственно осуществлять операции по переработке;</a:t>
            </a:r>
          </a:p>
          <a:p>
            <a:r>
              <a:rPr lang="ru-RU" dirty="0" smtClean="0"/>
              <a:t>3) наименовании, классификации иностранных товаров и продуктов их переработки в соответствии с Товарной номенклатурой внешнеэкономической деятельности, их количестве и стоимости;</a:t>
            </a:r>
          </a:p>
          <a:p>
            <a:r>
              <a:rPr lang="ru-RU" dirty="0" smtClean="0"/>
              <a:t>4) документах, подтверждающих совершение внешнеэкономической сделки, либо иных документах, подтверждающих право владения, пользования и (или) распоряжения товарами не в рамках внешнеэкономической сделки;</a:t>
            </a:r>
          </a:p>
          <a:p>
            <a:r>
              <a:rPr lang="ru-RU" dirty="0" smtClean="0"/>
              <a:t>5) нормах выхода продуктов переработки;</a:t>
            </a:r>
          </a:p>
          <a:p>
            <a:r>
              <a:rPr lang="ru-RU" dirty="0" smtClean="0"/>
              <a:t>6) операциях по переработке товаров, способах их совершения;</a:t>
            </a:r>
          </a:p>
          <a:p>
            <a:r>
              <a:rPr lang="ru-RU" dirty="0" smtClean="0"/>
              <a:t>7) способах идентификации товаров;</a:t>
            </a:r>
          </a:p>
          <a:p>
            <a:r>
              <a:rPr lang="ru-RU" dirty="0" smtClean="0"/>
              <a:t>8) наименовании, классификации остатков и отходов в соответствии с Товарной номенклатурой внешнеэкономической деятельности, их количестве и стоимости;</a:t>
            </a:r>
          </a:p>
          <a:p>
            <a:r>
              <a:rPr lang="ru-RU" dirty="0" smtClean="0"/>
              <a:t>9) сроке переработки товаров для внутреннего потребления;</a:t>
            </a:r>
          </a:p>
          <a:p>
            <a:r>
              <a:rPr lang="ru-RU" dirty="0" smtClean="0"/>
              <a:t>10) возможности дальнейшего коммерческого использования отходов;</a:t>
            </a:r>
          </a:p>
          <a:p>
            <a:r>
              <a:rPr lang="ru-RU" dirty="0" smtClean="0"/>
              <a:t>11) таможенном органе (таможенных органах), в котором (которых) предполагается помещение товаров под таможенную процедуру переработки для внутреннего потребления и завершение этой таможенной процедуры</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600" dirty="0" smtClean="0">
                <a:solidFill>
                  <a:schemeClr val="accent1"/>
                </a:solidFill>
              </a:rPr>
              <a:t>Согласно п. 3 постановления Совета Министров Республики Беларусь от 13 октября 2011 г. № 1373 «О некоторых вопросах помещения товаров под таможенные процедуры переработки на таможенной территории, переработки для внутреннего потребления, переработки вне таможенной территории и признании утратившими силу некоторых постановлений и структурных элементов постановлений Совета Министров Республики Беларусь</a:t>
            </a:r>
            <a:endParaRPr lang="ru-RU" sz="1600" dirty="0">
              <a:solidFill>
                <a:schemeClr val="accent1"/>
              </a:solidFill>
            </a:endParaRPr>
          </a:p>
        </p:txBody>
      </p:sp>
      <p:sp>
        <p:nvSpPr>
          <p:cNvPr id="3" name="Содержимое 2"/>
          <p:cNvSpPr>
            <a:spLocks noGrp="1"/>
          </p:cNvSpPr>
          <p:nvPr>
            <p:ph idx="1"/>
          </p:nvPr>
        </p:nvSpPr>
        <p:spPr/>
        <p:txBody>
          <a:bodyPr>
            <a:normAutofit fontScale="70000" lnSpcReduction="20000"/>
          </a:bodyPr>
          <a:lstStyle/>
          <a:p>
            <a:r>
              <a:rPr lang="ru-RU" dirty="0" smtClean="0"/>
              <a:t>Для получения документов об условиях переработки товаров лица (может получить любое лицо государства лицо государства – члена  Таможенного союза, на территории которого выдается этот документ) представляют в таможню (одну из таможен), в регионе деятельности которой (которых) предполагается помещение товаров под таможенную процедуру переработки для внутреннего потребления:</a:t>
            </a:r>
          </a:p>
          <a:p>
            <a:r>
              <a:rPr lang="ru-RU" dirty="0" smtClean="0"/>
              <a:t> два экземпляра заявления по форме согласно приложению 1 к настоящему Положению;</a:t>
            </a:r>
          </a:p>
          <a:p>
            <a:r>
              <a:rPr lang="ru-RU" dirty="0" smtClean="0"/>
              <a:t> два экземпляра условий переработки по форме согласно приложению 2 к настоящему Положению</a:t>
            </a:r>
          </a:p>
          <a:p>
            <a:r>
              <a:rPr lang="ru-RU" dirty="0" smtClean="0"/>
              <a:t>Указанные заявление и условия переработки представляются также в электронном виде в формате RTF.</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solidFill>
                  <a:schemeClr val="accent1"/>
                </a:solidFill>
              </a:rPr>
              <a:t>В заявлении об условиях переработки указываются сведения о (об)</a:t>
            </a:r>
            <a:endParaRPr lang="ru-RU" sz="3200" dirty="0">
              <a:solidFill>
                <a:schemeClr val="accent1"/>
              </a:solidFill>
            </a:endParaRPr>
          </a:p>
        </p:txBody>
      </p:sp>
      <p:sp>
        <p:nvSpPr>
          <p:cNvPr id="3" name="Содержимое 2"/>
          <p:cNvSpPr>
            <a:spLocks noGrp="1"/>
          </p:cNvSpPr>
          <p:nvPr>
            <p:ph idx="1"/>
          </p:nvPr>
        </p:nvSpPr>
        <p:spPr/>
        <p:txBody>
          <a:bodyPr>
            <a:normAutofit fontScale="25000" lnSpcReduction="20000"/>
          </a:bodyPr>
          <a:lstStyle/>
          <a:p>
            <a:r>
              <a:rPr lang="ru-RU" sz="3600" dirty="0" smtClean="0"/>
              <a:t>1. лице, заинтересованном в переработке товаров;</a:t>
            </a:r>
          </a:p>
          <a:p>
            <a:r>
              <a:rPr lang="ru-RU" sz="3600" dirty="0" smtClean="0"/>
              <a:t>2. лице (лицах), которое (которые) будет (будут) непосредственно совершать операции по переработке, и месте (местах) нахождения производственных мощностей, с использованием которых совершаются данные операции (при помещении под таможенную процедуру переработки вне таможенной территории достаточно указать страну осуществления операций переработки);</a:t>
            </a:r>
          </a:p>
          <a:p>
            <a:r>
              <a:rPr lang="ru-RU" sz="3600" dirty="0" smtClean="0"/>
              <a:t>3. наименовании, классификации товаров для переработки и продуктов их переработки в соответствии с ТН ВЭД ТС (на уровне не менее первых четырех знаков классификационного кода), их количестве и стоимости (при отсутствии сведений о точной стоимости товаров для переработки и продуктов их переработки указываются соответствующие стоимостные диапазоны);</a:t>
            </a:r>
          </a:p>
          <a:p>
            <a:r>
              <a:rPr lang="ru-RU" sz="3600" dirty="0" smtClean="0"/>
              <a:t>4. документах, подтверждающих совершение внешнеэкономической сделки, либо иных документах, подтверждающих право владения, пользования и (или) распоряжения товарами не в рамках внешнеэкономической сделки;</a:t>
            </a:r>
          </a:p>
          <a:p>
            <a:r>
              <a:rPr lang="ru-RU" sz="3600" dirty="0" smtClean="0"/>
              <a:t>5. нормах выхода продуктов переработки, а также по усмотрению лица, заинтересованного в переработке, нормах расхода товаров для переработки на единицу продукта переработки (за исключением случая, указанного в подпункте 36.5</a:t>
            </a:r>
            <a:r>
              <a:rPr lang="ru-RU" sz="3600" baseline="30000" dirty="0" smtClean="0"/>
              <a:t>1</a:t>
            </a:r>
            <a:r>
              <a:rPr lang="ru-RU" sz="3600" dirty="0" smtClean="0"/>
              <a:t> настоящего пункта). Также указываются наименование и количество производственных потерь, если таковые будут образовываться при изготовлении продуктов переработки;</a:t>
            </a:r>
          </a:p>
          <a:p>
            <a:r>
              <a:rPr lang="ru-RU" sz="3600" dirty="0" smtClean="0"/>
              <a:t>5</a:t>
            </a:r>
            <a:r>
              <a:rPr lang="ru-RU" sz="3600" baseline="30000" dirty="0" smtClean="0"/>
              <a:t>1</a:t>
            </a:r>
            <a:r>
              <a:rPr lang="ru-RU" sz="3600" dirty="0" smtClean="0"/>
              <a:t>. нормах выхода продуктов переработки и нормах расхода товаров для переработки на единицу продукта переработки (решение о согласовании условий переработки которых принимается Белорусским государственным концерном по производству и реализации товаров легкой промышленности). Также указываются наименование и количество производственных потерь, если таковые будут образовываться при изготовлении продуктов переработки;</a:t>
            </a:r>
          </a:p>
          <a:p>
            <a:r>
              <a:rPr lang="ru-RU" sz="3600" dirty="0" smtClean="0"/>
              <a:t>6. операциях по переработке товаров, способах их совершения;</a:t>
            </a:r>
          </a:p>
          <a:p>
            <a:r>
              <a:rPr lang="ru-RU" sz="3600" dirty="0" smtClean="0"/>
              <a:t>7. способах идентификации товаров;</a:t>
            </a:r>
          </a:p>
          <a:p>
            <a:r>
              <a:rPr lang="ru-RU" sz="3600" dirty="0" smtClean="0"/>
              <a:t>8. наименовании, классификации остатков и отходов в соответствии с ТН ВЭД ТС (на уровне не менее первых четырех знаков классификационного кода), их количестве и стоимости (при отсутствии сведений о точной стоимости остатков и отходов указываются соответствующие стоимостные диапазоны) (указывается при помещении под таможенные процедуры переработки на таможенной территории или переработки для внутреннего потребления);</a:t>
            </a:r>
          </a:p>
          <a:p>
            <a:r>
              <a:rPr lang="ru-RU" sz="3600" dirty="0" smtClean="0"/>
              <a:t>9. качественных характеристиках отходов (указывается при помещении под таможенные процедуры переработки на таможенной территории или переработки для внутреннего потребления);</a:t>
            </a:r>
          </a:p>
          <a:p>
            <a:r>
              <a:rPr lang="ru-RU" sz="3600" dirty="0" smtClean="0"/>
              <a:t>10. наименовании, классификации товаров Таможенного союза в соответствии с ТН ВЭД ТС (на уровне не менее первых четырех знаков классификационного кода), их количестве и стоимости (в случае, если товары Таможенного союза используются для получения продуктов переработки) (указывается при помещении под таможенные процедуры переработки на таможенной территории или переработки для внутреннего потребления);</a:t>
            </a:r>
          </a:p>
          <a:p>
            <a:r>
              <a:rPr lang="ru-RU" sz="3600" dirty="0" smtClean="0"/>
              <a:t>11. сроке переработки товаров и сроке производственного процесса переработки товаров;</a:t>
            </a:r>
          </a:p>
          <a:p>
            <a:r>
              <a:rPr lang="ru-RU" sz="3600" dirty="0" smtClean="0"/>
              <a:t>12. замене иностранных товаров эквивалентными товарами и вывозе продуктов переработки, полученных в результате переработки эквивалентных товаров, до ввоза иностранных товаров (указывается при помещении под таможенную процедуру переработки на таможенной территории);</a:t>
            </a:r>
          </a:p>
          <a:p>
            <a:r>
              <a:rPr lang="ru-RU" sz="3600" dirty="0" smtClean="0"/>
              <a:t>13. замене продуктов переработки иностранными товарами и ввозе иностранных товаров до вывоза товаров Таможенного союза (указывается при помещении под таможенную процедуру переработки вне таможенной территории);</a:t>
            </a:r>
          </a:p>
          <a:p>
            <a:r>
              <a:rPr lang="ru-RU" sz="3600" dirty="0" smtClean="0"/>
              <a:t>14. возможности дальнейшего коммерческого использования отходов (указывается при помещении под таможенные процедуры переработки на таможенной территории или переработки для внутреннего потребления);</a:t>
            </a:r>
          </a:p>
          <a:p>
            <a:r>
              <a:rPr lang="ru-RU" sz="3600" dirty="0" smtClean="0"/>
              <a:t>15. таможенном органе (таможенных органах), в котором (которых) предполагается помещение товаров под соответствующую таможенную процедуру и завершение этой таможенной процедуры.</a:t>
            </a:r>
          </a:p>
          <a:p>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136CF89BB20794CB8162050F86E0FBB" ma:contentTypeVersion="0" ma:contentTypeDescription="Создание документа." ma:contentTypeScope="" ma:versionID="7e4c103b61a28e60d0588a268d02a97a">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7780593-0965-404C-BB9B-CC41F1458BF3}"/>
</file>

<file path=customXml/itemProps2.xml><?xml version="1.0" encoding="utf-8"?>
<ds:datastoreItem xmlns:ds="http://schemas.openxmlformats.org/officeDocument/2006/customXml" ds:itemID="{272FCCC7-D93C-4EED-8B2A-5DC266013C45}"/>
</file>

<file path=customXml/itemProps3.xml><?xml version="1.0" encoding="utf-8"?>
<ds:datastoreItem xmlns:ds="http://schemas.openxmlformats.org/officeDocument/2006/customXml" ds:itemID="{6CB527E8-096F-4E01-9EEA-026CF2689A75}"/>
</file>

<file path=docProps/app.xml><?xml version="1.0" encoding="utf-8"?>
<Properties xmlns="http://schemas.openxmlformats.org/officeDocument/2006/extended-properties" xmlns:vt="http://schemas.openxmlformats.org/officeDocument/2006/docPropsVTypes">
  <Template>Technic</Template>
  <TotalTime>272</TotalTime>
  <Words>1598</Words>
  <Application>Microsoft Office PowerPoint</Application>
  <PresentationFormat>Экран (4:3)</PresentationFormat>
  <Paragraphs>108</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Техническая</vt:lpstr>
      <vt:lpstr>Таможенная процедура переработки для внутреннего потребления </vt:lpstr>
      <vt:lpstr>Процедура переработки для внутреннего потребления это - </vt:lpstr>
      <vt:lpstr>При совершении таможенных операций в отношении товаров, помещаемых (помещенных) под таможенную процедуру переработки для внутреннего потребления, необходимо руководствоваться:</vt:lpstr>
      <vt:lpstr>В соответствии с пунктом 2 постановления Совета Министров Республики Беларусь от 13 октября 2011 г. № 1373 «О некоторых вопросах помещения товаров под таможенные процедуры переработки на таможенной территории, переработки для внутреннего потребления, переработки вне таможенной территории и признании утратившими силу некоторых постановлений и структурных элементов постановлений Совета Министров Республики Беларусь»</vt:lpstr>
      <vt:lpstr>Перечень товаров, запрещенных к помещению под таможенную процедуру переработки на таможенной территории</vt:lpstr>
      <vt:lpstr>Согласно ст.265 ч.2 ТК ТС помещение товаров под таможенную процедуру переработки для внутреннего потребления допускается при условии: </vt:lpstr>
      <vt:lpstr>Документ об условиях переработки должен содержать сведения о (об)</vt:lpstr>
      <vt:lpstr>Согласно п. 3 постановления Совета Министров Республики Беларусь от 13 октября 2011 г. № 1373 «О некоторых вопросах помещения товаров под таможенные процедуры переработки на таможенной территории, переработки для внутреннего потребления, переработки вне таможенной территории и признании утратившими силу некоторых постановлений и структурных элементов постановлений Совета Министров Республики Беларусь</vt:lpstr>
      <vt:lpstr>В заявлении об условиях переработки указываются сведения о (об)</vt:lpstr>
      <vt:lpstr>В зависимости от сведений указанных в заявлении  об условиях переработки необходимо представить документы подтверждающие эти сведения.</vt:lpstr>
      <vt:lpstr>Возможный перечень документов:</vt:lpstr>
      <vt:lpstr>Слайд 12</vt:lpstr>
      <vt:lpstr>Согласно ст. 266 ТК ТС операции по переработке товаров в таможенной процедуре переработки для внутреннего потребления включают:</vt:lpstr>
      <vt:lpstr>Статья 267 ТК ТС определяет способы идентификации иностранных товаров в продуктах переработки</vt:lpstr>
      <vt:lpstr>Срок переработки товаров для внутреннего потребления согласно ст.268 ТК ТС:</vt:lpstr>
      <vt:lpstr>Согласно закону «о таможенном регулировании» срок переработки товаров для внутреннего потребления устанавливается:  </vt:lpstr>
      <vt:lpstr>Для  товаров поставленных под таможенную процедуру переработки для внутреннего потребления устанавливается норма выхода продуктов переработки. Под нормой выхода продуктов переработки понимается количество или процентное содержание продуктов переработки, образовавшихся в результате переработки определенного количества иностранных товаров. Если операции по переработке для внутреннего потребления совершаются в отношении товаров, характеристики которых остаются практически постоянными, обычно осуществляются в соответствии с четко установленными техническими требованиями и приводят к получению продуктов переработки неизменного качества, компетентными органами государств – членов  Таможенного союза могут устанавливаться стандартные нормы выхода продуктов переработки. </vt:lpstr>
      <vt:lpstr>Слайд 18</vt:lpstr>
      <vt:lpstr>Обязательство по уплате таможенных платежей и налогов при помещение товаров под таможенную процедуру переработки для внутреннего пользования</vt:lpstr>
      <vt:lpstr>Сроком уплаты таможенных платежей считается:</vt:lpstr>
      <vt:lpstr>Порядок определения ставки таможенных платежей:</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Таможенная процедура переработки для внутреннего потребления </dc:title>
  <cp:lastModifiedBy>Admin</cp:lastModifiedBy>
  <cp:revision>44</cp:revision>
  <dcterms:modified xsi:type="dcterms:W3CDTF">2015-11-03T08:41:40Z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0x0101004136CF89BB20794CB8162050F86E0FBB</vt:lpwstr>
  </property>
</Properties>
</file>