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61" r:id="rId2"/>
    <p:sldId id="257" r:id="rId3"/>
    <p:sldId id="259" r:id="rId4"/>
    <p:sldId id="260" r:id="rId5"/>
    <p:sldId id="262" r:id="rId6"/>
    <p:sldId id="263" r:id="rId7"/>
    <p:sldId id="264" r:id="rId8"/>
    <p:sldId id="265" r:id="rId9"/>
    <p:sldId id="266" r:id="rId10"/>
    <p:sldId id="267" r:id="rId11"/>
    <p:sldId id="26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81" d="100"/>
          <a:sy n="81" d="100"/>
        </p:scale>
        <p:origin x="-21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22279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0AC162-D462-4532-BF92-5AA79A67E2EB}" type="datetimeFigureOut">
              <a:rPr lang="ru-RU" smtClean="0"/>
              <a:t>31.05.2016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72012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231596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314066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83580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389932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0674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59328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81121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400315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0AC162-D462-4532-BF92-5AA79A67E2EB}" type="datetimeFigureOut">
              <a:rPr lang="ru-RU" smtClean="0"/>
              <a:t>31.05.2016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80065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0AC162-D462-4532-BF92-5AA79A67E2EB}" type="datetimeFigureOut">
              <a:rPr lang="ru-RU" smtClean="0"/>
              <a:t>31.05.2016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298177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0AC162-D462-4532-BF92-5AA79A67E2EB}" type="datetimeFigureOut">
              <a:rPr lang="ru-RU" smtClean="0"/>
              <a:t>31.05.2016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27358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0AC162-D462-4532-BF92-5AA79A67E2EB}" type="datetimeFigureOut">
              <a:rPr lang="ru-RU" smtClean="0"/>
              <a:t>31.05.2016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173970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AC162-D462-4532-BF92-5AA79A67E2EB}" type="datetimeFigureOut">
              <a:rPr lang="ru-RU" smtClean="0"/>
              <a:t>31.05.2016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368013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0AC162-D462-4532-BF92-5AA79A67E2EB}" type="datetimeFigureOut">
              <a:rPr lang="ru-RU" smtClean="0"/>
              <a:t>31.05.2016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335658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0AC162-D462-4532-BF92-5AA79A67E2EB}" type="datetimeFigureOut">
              <a:rPr lang="ru-RU" smtClean="0"/>
              <a:t>31.05.2016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717A14-E664-428C-8EA1-2BEA0FF5B8FD}" type="slidenum">
              <a:rPr lang="ru-RU" smtClean="0"/>
              <a:t>‹#›</a:t>
            </a:fld>
            <a:endParaRPr lang="ru-RU"/>
          </a:p>
        </p:txBody>
      </p:sp>
    </p:spTree>
    <p:extLst>
      <p:ext uri="{BB962C8B-B14F-4D97-AF65-F5344CB8AC3E}">
        <p14:creationId xmlns:p14="http://schemas.microsoft.com/office/powerpoint/2010/main" val="313344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0AC162-D462-4532-BF92-5AA79A67E2EB}" type="datetimeFigureOut">
              <a:rPr lang="ru-RU" smtClean="0"/>
              <a:t>31.05.2016</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717A14-E664-428C-8EA1-2BEA0FF5B8FD}" type="slidenum">
              <a:rPr lang="ru-RU" smtClean="0"/>
              <a:t>‹#›</a:t>
            </a:fld>
            <a:endParaRPr lang="ru-RU"/>
          </a:p>
        </p:txBody>
      </p:sp>
    </p:spTree>
    <p:extLst>
      <p:ext uri="{BB962C8B-B14F-4D97-AF65-F5344CB8AC3E}">
        <p14:creationId xmlns:p14="http://schemas.microsoft.com/office/powerpoint/2010/main" val="4607445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2125" y="228601"/>
            <a:ext cx="10018713" cy="1752599"/>
          </a:xfrm>
        </p:spPr>
        <p:txBody>
          <a:bodyPr>
            <a:normAutofit fontScale="90000"/>
          </a:bodyPr>
          <a:lstStyle/>
          <a:p>
            <a:r>
              <a:rPr lang="ru-RU" sz="4100" dirty="0" smtClean="0">
                <a:latin typeface="Times New Roman" panose="02020603050405020304" pitchFamily="18" charset="0"/>
                <a:cs typeface="Times New Roman" panose="02020603050405020304" pitchFamily="18" charset="0"/>
              </a:rPr>
              <a:t>ПЕРЕРАБОТКА</a:t>
            </a:r>
            <a:br>
              <a:rPr lang="ru-RU" sz="4100" dirty="0" smtClean="0">
                <a:latin typeface="Times New Roman" panose="02020603050405020304" pitchFamily="18" charset="0"/>
                <a:cs typeface="Times New Roman" panose="02020603050405020304" pitchFamily="18" charset="0"/>
              </a:rPr>
            </a:br>
            <a:r>
              <a:rPr lang="ru-RU" sz="4100" dirty="0" smtClean="0">
                <a:latin typeface="Times New Roman" panose="02020603050405020304" pitchFamily="18" charset="0"/>
                <a:cs typeface="Times New Roman" panose="02020603050405020304" pitchFamily="18" charset="0"/>
              </a:rPr>
              <a:t> ДЛЯ ВНУТРЕННЕГО ПОТРЕБЛЕНИЯ</a:t>
            </a:r>
            <a:r>
              <a:rPr lang="ru-RU" sz="5600" dirty="0" smtClean="0">
                <a:latin typeface="Times New Roman" panose="02020603050405020304" pitchFamily="18" charset="0"/>
                <a:cs typeface="Times New Roman" panose="02020603050405020304" pitchFamily="18" charset="0"/>
              </a:rPr>
              <a:t/>
            </a:r>
            <a:br>
              <a:rPr lang="ru-RU" sz="5600" dirty="0" smtClean="0">
                <a:latin typeface="Times New Roman" panose="02020603050405020304" pitchFamily="18" charset="0"/>
                <a:cs typeface="Times New Roman" panose="02020603050405020304" pitchFamily="18" charset="0"/>
              </a:rPr>
            </a:br>
            <a:r>
              <a:rPr lang="ru-RU" sz="4300" dirty="0">
                <a:latin typeface="Times New Roman" panose="02020603050405020304" pitchFamily="18" charset="0"/>
                <a:cs typeface="Times New Roman" panose="02020603050405020304" pitchFamily="18" charset="0"/>
              </a:rPr>
              <a:t>	</a:t>
            </a:r>
            <a:endParaRPr lang="ru-RU" sz="23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053" y="1981200"/>
            <a:ext cx="9461785" cy="4343400"/>
          </a:xfrm>
        </p:spPr>
      </p:pic>
    </p:spTree>
    <p:extLst>
      <p:ext uri="{BB962C8B-B14F-4D97-AF65-F5344CB8AC3E}">
        <p14:creationId xmlns:p14="http://schemas.microsoft.com/office/powerpoint/2010/main" val="3911719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0975" y="1238249"/>
            <a:ext cx="3905249" cy="4352925"/>
          </a:xfrm>
        </p:spPr>
      </p:pic>
      <p:sp>
        <p:nvSpPr>
          <p:cNvPr id="4" name="Текст 3"/>
          <p:cNvSpPr>
            <a:spLocks noGrp="1"/>
          </p:cNvSpPr>
          <p:nvPr>
            <p:ph type="body" sz="half" idx="2"/>
          </p:nvPr>
        </p:nvSpPr>
        <p:spPr>
          <a:xfrm>
            <a:off x="1484311" y="333375"/>
            <a:ext cx="5726113" cy="5457825"/>
          </a:xfrm>
        </p:spPr>
        <p:txBody>
          <a:bodyPr>
            <a:normAutofit/>
          </a:bodyPr>
          <a:lstStyle/>
          <a:p>
            <a:r>
              <a:rPr lang="ru-RU" sz="2200" dirty="0"/>
              <a:t>Особенности определения таможенной стоимости отходов устанавливаются решением Комиссии Таможенного союза.</a:t>
            </a:r>
          </a:p>
          <a:p>
            <a:r>
              <a:rPr lang="ru-RU" sz="2200" dirty="0"/>
              <a:t>Остатки товаров, образовавшиеся в результате совершения операций по переработке для внутреннего потребления в соответствии с нормами выхода, до истечения срока переработки подлежат помещению под иную таможенную процедуру.</a:t>
            </a:r>
          </a:p>
          <a:p>
            <a:endParaRPr lang="ru-RU" sz="2200" dirty="0"/>
          </a:p>
        </p:txBody>
      </p:sp>
    </p:spTree>
    <p:extLst>
      <p:ext uri="{BB962C8B-B14F-4D97-AF65-F5344CB8AC3E}">
        <p14:creationId xmlns:p14="http://schemas.microsoft.com/office/powerpoint/2010/main" val="261960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8825" y="866775"/>
            <a:ext cx="6200775" cy="4943475"/>
          </a:xfrm>
        </p:spPr>
      </p:pic>
      <p:sp>
        <p:nvSpPr>
          <p:cNvPr id="4" name="Текст 3"/>
          <p:cNvSpPr>
            <a:spLocks noGrp="1"/>
          </p:cNvSpPr>
          <p:nvPr>
            <p:ph type="body" sz="half" idx="2"/>
          </p:nvPr>
        </p:nvSpPr>
        <p:spPr>
          <a:xfrm>
            <a:off x="1247776" y="638175"/>
            <a:ext cx="4591050" cy="5619750"/>
          </a:xfrm>
        </p:spPr>
        <p:txBody>
          <a:bodyPr>
            <a:normAutofit/>
          </a:bodyPr>
          <a:lstStyle/>
          <a:p>
            <a:r>
              <a:rPr lang="ru-RU" dirty="0"/>
              <a:t>Действие таможенной процедуры переработки для внутреннего потребления завершается до истечения срока переработки товаров помещением продуктов переработки под таможенную процедуру выпуска для внутреннего потребления в порядке и на условиях, которые предусмотрены настоящим Кодексом.</a:t>
            </a:r>
          </a:p>
          <a:p>
            <a:r>
              <a:rPr lang="ru-RU" dirty="0"/>
              <a:t>При этом в отношении продуктов переработки меры нетарифного регулирования не применяются.</a:t>
            </a:r>
          </a:p>
          <a:p>
            <a:r>
              <a:rPr lang="ru-RU" dirty="0"/>
              <a:t>Обязанность по уплате ввозных таможенных пошлин, налогов в отношении товаров, помещаемых под таможенную процедуру переработки для внутреннего потребления, возникает у декларанта с момента регистрации таможенным органом таможенной декларации.</a:t>
            </a:r>
          </a:p>
          <a:p>
            <a:r>
              <a:rPr lang="ru-RU" dirty="0"/>
              <a:t>Налоги в отношении иностранных товаров подлежат уплате до выпуска товаров в соответствии с таможенной процедурой переработки для внутреннего потребления.</a:t>
            </a:r>
          </a:p>
          <a:p>
            <a:endParaRPr lang="ru-RU" dirty="0"/>
          </a:p>
        </p:txBody>
      </p:sp>
    </p:spTree>
    <p:extLst>
      <p:ext uri="{BB962C8B-B14F-4D97-AF65-F5344CB8AC3E}">
        <p14:creationId xmlns:p14="http://schemas.microsoft.com/office/powerpoint/2010/main" val="189772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sz="half" idx="2"/>
          </p:nvPr>
        </p:nvSpPr>
        <p:spPr>
          <a:xfrm>
            <a:off x="1285874" y="638174"/>
            <a:ext cx="5753101" cy="5800725"/>
          </a:xfrm>
        </p:spPr>
        <p:txBody>
          <a:bodyPr>
            <a:normAutofit/>
          </a:bodyPr>
          <a:lstStyle/>
          <a:p>
            <a:r>
              <a:rPr lang="ru-RU" sz="1800" b="1" dirty="0" smtClean="0"/>
              <a:t>Переработка </a:t>
            </a:r>
            <a:r>
              <a:rPr lang="ru-RU" sz="1800" b="1" dirty="0"/>
              <a:t>для внутреннего потребления</a:t>
            </a:r>
            <a:r>
              <a:rPr lang="ru-RU" sz="1800" dirty="0"/>
              <a:t> – таможенная процедура, при которой иностранные товары используются для совершения операций по переработке на таможенной территории Таможенного союза в установленные сроки без уплаты ввозных таможенных пошлин, с применением запретов и ограничений, а также ограничений в связи с применением специальных защитных, антидемпинговых и компенсационных мер при условии последующего помещения продуктов переработки под таможенную процедуру выпуска для внутреннего потребления с уплатой ввозных таможенных пошлин по ставкам, применяемым к продуктам переработки.</a:t>
            </a:r>
          </a:p>
          <a:p>
            <a:r>
              <a:rPr lang="ru-RU" sz="1800" dirty="0"/>
              <a:t>	Переработка для внутреннего потребления допускается в отношении товаров, перечень которых определяется законодательством государств – членов Таможенного союза.</a:t>
            </a:r>
          </a:p>
          <a:p>
            <a:pPr algn="just"/>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8975" y="1533525"/>
            <a:ext cx="4933949" cy="3476625"/>
          </a:xfrm>
        </p:spPr>
      </p:pic>
    </p:spTree>
    <p:extLst>
      <p:ext uri="{BB962C8B-B14F-4D97-AF65-F5344CB8AC3E}">
        <p14:creationId xmlns:p14="http://schemas.microsoft.com/office/powerpoint/2010/main" val="412398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4650" y="1152525"/>
            <a:ext cx="5372894" cy="4476750"/>
          </a:xfrm>
        </p:spPr>
      </p:pic>
      <p:sp>
        <p:nvSpPr>
          <p:cNvPr id="4" name="Текст 3"/>
          <p:cNvSpPr>
            <a:spLocks noGrp="1"/>
          </p:cNvSpPr>
          <p:nvPr>
            <p:ph type="body" sz="half" idx="2"/>
          </p:nvPr>
        </p:nvSpPr>
        <p:spPr>
          <a:xfrm>
            <a:off x="1484311" y="781049"/>
            <a:ext cx="5240339" cy="5762625"/>
          </a:xfrm>
        </p:spPr>
        <p:txBody>
          <a:bodyPr>
            <a:normAutofit fontScale="55000" lnSpcReduction="20000"/>
          </a:bodyPr>
          <a:lstStyle/>
          <a:p>
            <a:r>
              <a:rPr lang="ru-RU" sz="3200" b="1" dirty="0"/>
              <a:t>Помещение товаров под таможенную процедуру переработки для внутреннего потребления допускается при условии:</a:t>
            </a:r>
            <a:endParaRPr lang="ru-RU" sz="3200" dirty="0"/>
          </a:p>
          <a:p>
            <a:r>
              <a:rPr lang="ru-RU" sz="3200" dirty="0"/>
              <a:t>1) предоставления документа об условиях переработки товаров для внутреннего потребления, выданного уполномоченным органом государства – члена Таможенного союза и содержащего сведения, </a:t>
            </a:r>
            <a:r>
              <a:rPr lang="ru-RU" sz="3200" dirty="0" smtClean="0"/>
              <a:t>определённые Таможенным кодексом Таможенного союза;</a:t>
            </a:r>
            <a:endParaRPr lang="ru-RU" sz="3200" dirty="0"/>
          </a:p>
          <a:p>
            <a:r>
              <a:rPr lang="ru-RU" sz="3200" dirty="0"/>
              <a:t>2) возможности идентификации иностранных товаров в продуктах их переработки таможенными органами;</a:t>
            </a:r>
          </a:p>
          <a:p>
            <a:r>
              <a:rPr lang="ru-RU" sz="3200" dirty="0"/>
              <a:t>3) если суммы ввозных таможенных пошлин, подлежащих уплате в отношении продуктов переработки меньше тех, которые подлежали бы уплате на день помещения иностранных товаров под таможенную процедуру переработки для внутреннего потребления, если бы они были помещены под таможенную процедуру выпуска для внутреннего потребления;</a:t>
            </a:r>
          </a:p>
          <a:p>
            <a:r>
              <a:rPr lang="ru-RU" sz="3200" dirty="0"/>
              <a:t>4) продукты переработки не могут быть восстановлены в первоначальном состоянии экономически выгодным способом.</a:t>
            </a:r>
          </a:p>
          <a:p>
            <a:endParaRPr lang="ru-RU" sz="31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0167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2" y="1600199"/>
            <a:ext cx="3549121" cy="4486275"/>
          </a:xfrm>
        </p:spPr>
        <p:txBody>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6075" y="1157306"/>
            <a:ext cx="5191124" cy="4162388"/>
          </a:xfrm>
        </p:spPr>
      </p:pic>
      <p:sp>
        <p:nvSpPr>
          <p:cNvPr id="4" name="Текст 3"/>
          <p:cNvSpPr>
            <a:spLocks noGrp="1"/>
          </p:cNvSpPr>
          <p:nvPr>
            <p:ph type="body" sz="half" idx="2"/>
          </p:nvPr>
        </p:nvSpPr>
        <p:spPr>
          <a:xfrm>
            <a:off x="1484311" y="533400"/>
            <a:ext cx="5211763" cy="5391150"/>
          </a:xfrm>
        </p:spPr>
        <p:txBody>
          <a:bodyPr>
            <a:normAutofit/>
          </a:bodyPr>
          <a:lstStyle/>
          <a:p>
            <a:r>
              <a:rPr lang="ru-RU" sz="2500" b="1" dirty="0"/>
              <a:t>Операции по переработке товаров в таможенной процедуре переработки для внутреннего потребления включают:</a:t>
            </a:r>
            <a:endParaRPr lang="ru-RU" sz="2500" dirty="0"/>
          </a:p>
          <a:p>
            <a:r>
              <a:rPr lang="ru-RU" sz="2500" dirty="0"/>
              <a:t>1) переработку или обработку товаров, при которой иностранные товары теряют свои индивидуальные характеристики;</a:t>
            </a:r>
          </a:p>
          <a:p>
            <a:r>
              <a:rPr lang="ru-RU" sz="2500" dirty="0"/>
              <a:t>2) изготовление товаров, включая монтаж, сборку, разборку и подгонку.</a:t>
            </a:r>
          </a:p>
          <a:p>
            <a:endParaRPr lang="ru-RU" dirty="0"/>
          </a:p>
        </p:txBody>
      </p:sp>
    </p:spTree>
    <p:extLst>
      <p:ext uri="{BB962C8B-B14F-4D97-AF65-F5344CB8AC3E}">
        <p14:creationId xmlns:p14="http://schemas.microsoft.com/office/powerpoint/2010/main" val="1205979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6087" r="26087"/>
          <a:stretch>
            <a:fillRect/>
          </a:stretch>
        </p:blipFill>
        <p:spPr>
          <a:xfrm>
            <a:off x="7642307" y="552450"/>
            <a:ext cx="4406818" cy="5181600"/>
          </a:xfrm>
        </p:spPr>
      </p:pic>
      <p:sp>
        <p:nvSpPr>
          <p:cNvPr id="4" name="Текст 3"/>
          <p:cNvSpPr>
            <a:spLocks noGrp="1"/>
          </p:cNvSpPr>
          <p:nvPr>
            <p:ph type="body" sz="half" idx="2"/>
          </p:nvPr>
        </p:nvSpPr>
        <p:spPr>
          <a:xfrm>
            <a:off x="1482724" y="257174"/>
            <a:ext cx="5946776" cy="5991225"/>
          </a:xfrm>
        </p:spPr>
        <p:txBody>
          <a:bodyPr>
            <a:normAutofit/>
          </a:bodyPr>
          <a:lstStyle/>
          <a:p>
            <a:r>
              <a:rPr lang="ru-RU" sz="2400" b="1" dirty="0"/>
              <a:t>К операциям по переработке товаров </a:t>
            </a:r>
            <a:endParaRPr lang="ru-RU" sz="2400" b="1" dirty="0" smtClean="0"/>
          </a:p>
          <a:p>
            <a:r>
              <a:rPr lang="ru-RU" sz="2400" b="1" dirty="0" smtClean="0"/>
              <a:t>не </a:t>
            </a:r>
            <a:r>
              <a:rPr lang="ru-RU" sz="2400" b="1" dirty="0"/>
              <a:t>относятся:</a:t>
            </a:r>
            <a:endParaRPr lang="ru-RU" sz="2400" dirty="0"/>
          </a:p>
          <a:p>
            <a:r>
              <a:rPr lang="ru-RU" sz="2400" dirty="0"/>
              <a:t>1) операции по обеспечению сохранности товаров при подготовке их к продаже и транспортировке;</a:t>
            </a:r>
          </a:p>
          <a:p>
            <a:r>
              <a:rPr lang="ru-RU" sz="2400" dirty="0"/>
              <a:t>2) получение приплода, выращивание и откорм животных, птиц, рыб, а также выращивание ракообразных и моллюсков;</a:t>
            </a:r>
          </a:p>
          <a:p>
            <a:r>
              <a:rPr lang="ru-RU" sz="2400" dirty="0"/>
              <a:t>3) выращивание деревьев и растений;</a:t>
            </a:r>
          </a:p>
          <a:p>
            <a:r>
              <a:rPr lang="ru-RU" sz="2400" dirty="0"/>
              <a:t>4) копирование и размножение информации, аудио- и видеозаписей на любые виды носителей информации.</a:t>
            </a:r>
          </a:p>
        </p:txBody>
      </p:sp>
    </p:spTree>
    <p:extLst>
      <p:ext uri="{BB962C8B-B14F-4D97-AF65-F5344CB8AC3E}">
        <p14:creationId xmlns:p14="http://schemas.microsoft.com/office/powerpoint/2010/main" val="7260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209675" y="485775"/>
            <a:ext cx="5181599" cy="5553075"/>
          </a:xfrm>
        </p:spPr>
        <p:txBody>
          <a:bodyPr>
            <a:normAutofit fontScale="62500" lnSpcReduction="20000"/>
          </a:bodyPr>
          <a:lstStyle/>
          <a:p>
            <a:r>
              <a:rPr lang="ru-RU" sz="2400" b="1" dirty="0"/>
              <a:t>В целях идентификации иностранных товаров в продуктах их переработки могут использоваться следующие способы:</a:t>
            </a:r>
            <a:endParaRPr lang="ru-RU" sz="2400" dirty="0"/>
          </a:p>
          <a:p>
            <a:r>
              <a:rPr lang="ru-RU" sz="2400" dirty="0"/>
              <a:t>1) проставление декларантом, лицом, осуществляющим переработку, или должностными лицами таможенных органов печатей, штампов, цифровой и другой маркировки на исходные иностранные товары;</a:t>
            </a:r>
          </a:p>
          <a:p>
            <a:r>
              <a:rPr lang="ru-RU" sz="2400" dirty="0"/>
              <a:t>2) подробное описание, фотографирование, изображение в масштабе иностранных товаров;</a:t>
            </a:r>
          </a:p>
          <a:p>
            <a:r>
              <a:rPr lang="ru-RU" sz="2400" dirty="0"/>
              <a:t>3) сопоставление предварительно отобранных проб, образцов иностранных товаров и продуктов их переработки;</a:t>
            </a:r>
          </a:p>
          <a:p>
            <a:r>
              <a:rPr lang="ru-RU" sz="2400" dirty="0"/>
              <a:t>4) использование имеющейся маркировки товаров, в том числе в виде серийных номеров.</a:t>
            </a:r>
          </a:p>
          <a:p>
            <a:r>
              <a:rPr lang="ru-RU" sz="2400" dirty="0"/>
              <a:t>5) иные способы, которые могут быть применены исходя из характера товаров и осуществляемых операций по переработке товаров, в том числе путем исследования представленных подробных сведений об использовании иностранных товаров в технологическом процессе совершения операции по переработке товаров, а также о технологии производства продуктов переработки или путём осуществления таможенного контроля во время совершения операций по переработке товаров.</a:t>
            </a:r>
          </a:p>
          <a:p>
            <a:endParaRPr lang="ru-RU" sz="2300"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1275" y="619125"/>
            <a:ext cx="5666541" cy="5105400"/>
          </a:xfrm>
        </p:spPr>
      </p:pic>
    </p:spTree>
    <p:extLst>
      <p:ext uri="{BB962C8B-B14F-4D97-AF65-F5344CB8AC3E}">
        <p14:creationId xmlns:p14="http://schemas.microsoft.com/office/powerpoint/2010/main" val="1861500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2625" y="552450"/>
            <a:ext cx="6220619" cy="5400674"/>
          </a:xfrm>
        </p:spPr>
      </p:pic>
      <p:sp>
        <p:nvSpPr>
          <p:cNvPr id="4" name="Текст 3"/>
          <p:cNvSpPr>
            <a:spLocks noGrp="1"/>
          </p:cNvSpPr>
          <p:nvPr>
            <p:ph type="body" sz="half" idx="2"/>
          </p:nvPr>
        </p:nvSpPr>
        <p:spPr>
          <a:xfrm>
            <a:off x="1019175" y="457201"/>
            <a:ext cx="4829175" cy="5495924"/>
          </a:xfrm>
        </p:spPr>
        <p:txBody>
          <a:bodyPr>
            <a:normAutofit lnSpcReduction="10000"/>
          </a:bodyPr>
          <a:lstStyle/>
          <a:p>
            <a:r>
              <a:rPr lang="ru-RU" b="1" dirty="0"/>
              <a:t>Срок переработки товаров для внутреннего потребления не может превышать 1 (один) год.</a:t>
            </a:r>
            <a:endParaRPr lang="ru-RU" dirty="0"/>
          </a:p>
          <a:p>
            <a:r>
              <a:rPr lang="ru-RU" dirty="0"/>
              <a:t>Течение срока переработки товаров начинается со дня их помещения под таможенную процедуру переработки для внутреннего потребления, а при таможенном декларировании товаров отдельными партиями (несколькими партиями) – со дня помещения под эту таможенную процедуру первой партии товаров.</a:t>
            </a:r>
          </a:p>
          <a:p>
            <a:r>
              <a:rPr lang="ru-RU" dirty="0"/>
              <a:t>Решением Комиссии Таможенного союза для отдельных категорий товаров может определяться более продолжительный срок переработки товаров для внутреннего потребления.</a:t>
            </a:r>
          </a:p>
          <a:p>
            <a:r>
              <a:rPr lang="ru-RU" b="1" dirty="0"/>
              <a:t>Срок переработки товаров для внутреннего потребления включает в себя</a:t>
            </a:r>
            <a:r>
              <a:rPr lang="ru-RU" dirty="0"/>
              <a:t>:</a:t>
            </a:r>
          </a:p>
          <a:p>
            <a:r>
              <a:rPr lang="ru-RU" dirty="0"/>
              <a:t>1) продолжительность производственного процесса переработки товаров;</a:t>
            </a:r>
          </a:p>
          <a:p>
            <a:r>
              <a:rPr lang="ru-RU" dirty="0"/>
              <a:t>2) время, необходимое для помещения продуктов переработки под таможенную процедуру выпуска для внутреннего потребления.</a:t>
            </a:r>
          </a:p>
          <a:p>
            <a:endParaRPr lang="ru-RU" dirty="0"/>
          </a:p>
        </p:txBody>
      </p:sp>
    </p:spTree>
    <p:extLst>
      <p:ext uri="{BB962C8B-B14F-4D97-AF65-F5344CB8AC3E}">
        <p14:creationId xmlns:p14="http://schemas.microsoft.com/office/powerpoint/2010/main" val="62141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199" y="695325"/>
            <a:ext cx="4740275" cy="5162550"/>
          </a:xfrm>
        </p:spPr>
      </p:pic>
      <p:sp>
        <p:nvSpPr>
          <p:cNvPr id="4" name="Текст 3"/>
          <p:cNvSpPr>
            <a:spLocks noGrp="1"/>
          </p:cNvSpPr>
          <p:nvPr>
            <p:ph type="body" sz="half" idx="2"/>
          </p:nvPr>
        </p:nvSpPr>
        <p:spPr>
          <a:xfrm>
            <a:off x="1484312" y="161925"/>
            <a:ext cx="5897563" cy="6762750"/>
          </a:xfrm>
        </p:spPr>
        <p:txBody>
          <a:bodyPr>
            <a:normAutofit fontScale="55000" lnSpcReduction="20000"/>
          </a:bodyPr>
          <a:lstStyle/>
          <a:p>
            <a:r>
              <a:rPr lang="ru-RU" sz="2700" b="1" dirty="0"/>
              <a:t> </a:t>
            </a:r>
            <a:endParaRPr lang="ru-RU" sz="2700" dirty="0"/>
          </a:p>
          <a:p>
            <a:r>
              <a:rPr lang="ru-RU" sz="2700" b="1" dirty="0"/>
              <a:t>Согласно ст.269 </a:t>
            </a:r>
            <a:r>
              <a:rPr lang="ru-RU" sz="2700" b="1" dirty="0" smtClean="0"/>
              <a:t>Таможенного кодекса Таможенного союза документ </a:t>
            </a:r>
            <a:r>
              <a:rPr lang="ru-RU" sz="2700" b="1" dirty="0"/>
              <a:t>об условиях переработки товаров для внутреннего потребления должен содержать сведения о (об):</a:t>
            </a:r>
            <a:endParaRPr lang="ru-RU" sz="2700" dirty="0"/>
          </a:p>
          <a:p>
            <a:r>
              <a:rPr lang="ru-RU" sz="2700" dirty="0"/>
              <a:t>1) лице, которому выдан документ;</a:t>
            </a:r>
          </a:p>
          <a:p>
            <a:r>
              <a:rPr lang="ru-RU" sz="2700" dirty="0"/>
              <a:t>2) лице (лицах), которое (которые) будет (будут) непосредственно осуществлять операции по переработке;</a:t>
            </a:r>
          </a:p>
          <a:p>
            <a:r>
              <a:rPr lang="ru-RU" sz="2700" dirty="0"/>
              <a:t>3) наименовании, классификации иностранных товаров и продуктов их переработки в соответствии с Товарной номенклатурой внешнеэкономической деятельности, их количестве и стоимости;</a:t>
            </a:r>
          </a:p>
          <a:p>
            <a:r>
              <a:rPr lang="ru-RU" sz="2700" dirty="0"/>
              <a:t>4) документах, подтверждающих совершение внешнеэкономической сделки, ибо иных документах, подтверждающих право владения, пользования и (или) распоряжения товарами не в рамках внешнеэкономической сделки;</a:t>
            </a:r>
          </a:p>
          <a:p>
            <a:r>
              <a:rPr lang="ru-RU" sz="2700" dirty="0"/>
              <a:t>5) нормах выхода продуктов переработки;</a:t>
            </a:r>
          </a:p>
          <a:p>
            <a:r>
              <a:rPr lang="ru-RU" sz="2700" dirty="0"/>
              <a:t>6) операциях по переработке товаров, способах их совершения;</a:t>
            </a:r>
          </a:p>
          <a:p>
            <a:r>
              <a:rPr lang="ru-RU" sz="2700" dirty="0"/>
              <a:t>7) способах идентификации товаров;</a:t>
            </a:r>
          </a:p>
          <a:p>
            <a:r>
              <a:rPr lang="ru-RU" sz="2700" dirty="0"/>
              <a:t>8) наименовании, классификации остатков и отходов в соответствии с Товарной номенклатурой внешнеэкономической деятельности, их количестве и стоимости;</a:t>
            </a:r>
          </a:p>
          <a:p>
            <a:r>
              <a:rPr lang="ru-RU" sz="2700" dirty="0"/>
              <a:t>9) сроке переработки товаров для внутреннего потребления;</a:t>
            </a:r>
          </a:p>
          <a:p>
            <a:r>
              <a:rPr lang="ru-RU" sz="2700" dirty="0"/>
              <a:t>10) возможности дальнейшего коммерческого использования отходов;</a:t>
            </a:r>
          </a:p>
          <a:p>
            <a:r>
              <a:rPr lang="ru-RU" sz="2700" dirty="0"/>
              <a:t>11) таможенном органе (таможенных органах), в котором (которых) предполагается помещение товаров под таможенную процедуру переработки для внутреннего потребления и завершение этой таможенной процедуры.</a:t>
            </a:r>
          </a:p>
          <a:p>
            <a:endParaRPr lang="ru-RU" dirty="0"/>
          </a:p>
        </p:txBody>
      </p:sp>
    </p:spTree>
    <p:extLst>
      <p:ext uri="{BB962C8B-B14F-4D97-AF65-F5344CB8AC3E}">
        <p14:creationId xmlns:p14="http://schemas.microsoft.com/office/powerpoint/2010/main" val="189552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7950" y="1057274"/>
            <a:ext cx="5562600" cy="4886325"/>
          </a:xfrm>
        </p:spPr>
      </p:pic>
      <p:sp>
        <p:nvSpPr>
          <p:cNvPr id="4" name="Текст 3"/>
          <p:cNvSpPr>
            <a:spLocks noGrp="1"/>
          </p:cNvSpPr>
          <p:nvPr>
            <p:ph type="body" sz="half" idx="2"/>
          </p:nvPr>
        </p:nvSpPr>
        <p:spPr>
          <a:xfrm>
            <a:off x="1219200" y="381001"/>
            <a:ext cx="5238750" cy="6019800"/>
          </a:xfrm>
        </p:spPr>
        <p:txBody>
          <a:bodyPr>
            <a:normAutofit/>
          </a:bodyPr>
          <a:lstStyle/>
          <a:p>
            <a:r>
              <a:rPr lang="ru-RU" dirty="0"/>
              <a:t>Документ об условиях переработки товаров для внутреннего потребления может содержать и иные сведения, если это установлено законодательством государств – членов Таможенного союза.</a:t>
            </a:r>
          </a:p>
          <a:p>
            <a:r>
              <a:rPr lang="ru-RU" dirty="0"/>
              <a:t>Отходы, образовавшиеся в результате переработки иностранных товаров для внутреннего потребления, до истечения срока переработки подлежат помещению под иную таможенную процедуру, за исключением случая, когда указанные отходы переработаны в состояние, не пригодное для их дальнейшего коммерческого использования.</a:t>
            </a:r>
          </a:p>
          <a:p>
            <a:r>
              <a:rPr lang="ru-RU" dirty="0"/>
              <a:t> Для таможенных целей указанные отходы рассматриваются как товары, ввезённые на таможенную территорию Таможенного союза в этом состоянии.</a:t>
            </a:r>
          </a:p>
          <a:p>
            <a:endParaRPr lang="ru-RU" dirty="0"/>
          </a:p>
        </p:txBody>
      </p:sp>
    </p:spTree>
    <p:extLst>
      <p:ext uri="{BB962C8B-B14F-4D97-AF65-F5344CB8AC3E}">
        <p14:creationId xmlns:p14="http://schemas.microsoft.com/office/powerpoint/2010/main" val="2352295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F2B874-06DC-4A12-A256-E21EEE101287}"/>
</file>

<file path=customXml/itemProps2.xml><?xml version="1.0" encoding="utf-8"?>
<ds:datastoreItem xmlns:ds="http://schemas.openxmlformats.org/officeDocument/2006/customXml" ds:itemID="{B45714FA-08AF-405A-9C02-E9D6AAA7E728}"/>
</file>

<file path=customXml/itemProps3.xml><?xml version="1.0" encoding="utf-8"?>
<ds:datastoreItem xmlns:ds="http://schemas.openxmlformats.org/officeDocument/2006/customXml" ds:itemID="{B898482A-3E95-4445-A65F-73990663DC53}"/>
</file>

<file path=docProps/app.xml><?xml version="1.0" encoding="utf-8"?>
<Properties xmlns="http://schemas.openxmlformats.org/officeDocument/2006/extended-properties" xmlns:vt="http://schemas.openxmlformats.org/officeDocument/2006/docPropsVTypes">
  <Template>Параллакс</Template>
  <TotalTime>59</TotalTime>
  <Words>787</Words>
  <Application>Microsoft Office PowerPoint</Application>
  <PresentationFormat>Произвольный</PresentationFormat>
  <Paragraphs>51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Параллакс</vt:lpstr>
      <vt:lpstr>ПЕРЕРАБОТКА  ДЛЯ ВНУТРЕННЕГО ПОТРЕБЛЕНИЯ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ТАМОЖЕННЫЙ ТРАНЗИТ</dc:title>
  <dc:creator>user</dc:creator>
  <cp:lastModifiedBy>V&amp;K</cp:lastModifiedBy>
  <cp:revision>10</cp:revision>
  <dcterms:created xsi:type="dcterms:W3CDTF">2015-11-01T16:35:06Z</dcterms:created>
  <dcterms:modified xsi:type="dcterms:W3CDTF">2016-05-30T21:03:16Z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