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6DA1E-1AFE-42FA-AB33-359B0F0A3E7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9825FA3-0A37-4498-8097-1268B2BADF25}"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EA6DA1E-1AFE-42FA-AB33-359B0F0A3E7E}"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825FA3-0A37-4498-8097-1268B2BADF25}" type="datetimeFigureOut">
              <a:rPr lang="ru-RU" smtClean="0"/>
              <a:pPr/>
              <a:t>22.10.2015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A6DA1E-1AFE-42FA-AB33-359B0F0A3E7E}"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11560" y="1844824"/>
            <a:ext cx="7851648" cy="1828800"/>
          </a:xfrm>
        </p:spPr>
        <p:txBody>
          <a:bodyPr/>
          <a:lstStyle/>
          <a:p>
            <a:pPr algn="l"/>
            <a:r>
              <a:rPr lang="ru-RU" dirty="0" smtClean="0"/>
              <a:t>        Временный вывоз</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00776"/>
          </a:xfrm>
        </p:spPr>
        <p:txBody>
          <a:bodyPr>
            <a:noAutofit/>
          </a:bodyPr>
          <a:lstStyle/>
          <a:p>
            <a:r>
              <a:rPr lang="ru-RU" sz="2400" dirty="0" smtClean="0">
                <a:solidFill>
                  <a:schemeClr val="accent3">
                    <a:lumMod val="60000"/>
                    <a:lumOff val="40000"/>
                  </a:schemeClr>
                </a:solidFill>
              </a:rPr>
              <a:t>Действие таможенной процедуры временного вывоза завершается по истечении предельных сроков временного вывоза товаров, если такие сроки были установлены, либо до истечения сроков временного вывоза товаров при:</a:t>
            </a:r>
            <a:endParaRPr lang="ru-RU" sz="2400" dirty="0">
              <a:solidFill>
                <a:schemeClr val="accent3">
                  <a:lumMod val="60000"/>
                  <a:lumOff val="40000"/>
                </a:schemeClr>
              </a:solidFill>
            </a:endParaRPr>
          </a:p>
        </p:txBody>
      </p:sp>
      <p:sp>
        <p:nvSpPr>
          <p:cNvPr id="3" name="Содержимое 2"/>
          <p:cNvSpPr>
            <a:spLocks noGrp="1"/>
          </p:cNvSpPr>
          <p:nvPr>
            <p:ph idx="1"/>
          </p:nvPr>
        </p:nvSpPr>
        <p:spPr>
          <a:xfrm>
            <a:off x="457200" y="2132856"/>
            <a:ext cx="8229600" cy="4191744"/>
          </a:xfrm>
        </p:spPr>
        <p:txBody>
          <a:bodyPr/>
          <a:lstStyle/>
          <a:p>
            <a:pPr lvl="0"/>
            <a:r>
              <a:rPr lang="ru-RU" dirty="0" smtClean="0">
                <a:solidFill>
                  <a:schemeClr val="accent5">
                    <a:lumMod val="40000"/>
                    <a:lumOff val="60000"/>
                  </a:schemeClr>
                </a:solidFill>
              </a:rPr>
              <a:t>помещении товаров под таможенные процедуры реимпорта, экспорта, переработки</a:t>
            </a:r>
          </a:p>
          <a:p>
            <a:pPr lvl="0"/>
            <a:r>
              <a:rPr lang="ru-RU" dirty="0" smtClean="0">
                <a:solidFill>
                  <a:schemeClr val="accent5">
                    <a:lumMod val="40000"/>
                    <a:lumOff val="60000"/>
                  </a:schemeClr>
                </a:solidFill>
              </a:rPr>
              <a:t>вне таможенной территории или временного вывоза;</a:t>
            </a:r>
          </a:p>
          <a:p>
            <a:pPr lvl="0"/>
            <a:r>
              <a:rPr lang="ru-RU" dirty="0" smtClean="0">
                <a:solidFill>
                  <a:schemeClr val="accent5">
                    <a:lumMod val="40000"/>
                    <a:lumOff val="60000"/>
                  </a:schemeClr>
                </a:solidFill>
              </a:rPr>
              <a:t>признании товаров, помещенных под таможенную процедуру временного вывоза, не находящимися под таможенным контролем в соответствии с пунктом 3 статьи 96 Таможенного кодекса Таможенного союза.</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Desktop\7f9d6bd2dd99.jpg"/>
          <p:cNvPicPr>
            <a:picLocks noChangeAspect="1" noChangeArrowheads="1"/>
          </p:cNvPicPr>
          <p:nvPr/>
        </p:nvPicPr>
        <p:blipFill>
          <a:blip r:embed="rId2" cstate="print"/>
          <a:srcRect/>
          <a:stretch>
            <a:fillRect/>
          </a:stretch>
        </p:blipFill>
        <p:spPr bwMode="auto">
          <a:xfrm>
            <a:off x="683568" y="836712"/>
            <a:ext cx="7620000" cy="571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80728"/>
            <a:ext cx="7848872" cy="3240360"/>
          </a:xfrm>
        </p:spPr>
        <p:txBody>
          <a:bodyPr/>
          <a:lstStyle/>
          <a:p>
            <a:pPr>
              <a:buNone/>
            </a:pPr>
            <a:r>
              <a:rPr lang="ru-RU" dirty="0" smtClean="0">
                <a:solidFill>
                  <a:schemeClr val="accent3"/>
                </a:solidFill>
              </a:rPr>
              <a:t>Временный вывоз </a:t>
            </a:r>
            <a:r>
              <a:rPr lang="ru-RU" sz="2400" dirty="0" smtClean="0">
                <a:solidFill>
                  <a:schemeClr val="accent5">
                    <a:lumMod val="60000"/>
                    <a:lumOff val="40000"/>
                  </a:schemeClr>
                </a:solidFill>
              </a:rPr>
              <a:t>– таможенная процедура, при которой товары Таможенного союза вывозятся и используются в течение установленного срок за пределами таможенной территории Таможенного союза с полным освобождением от уплаты вывозных таможенных пошлин и без применения мер нетарифного регулирования с последующим помещением под таможенную процедуру реимпорта</a:t>
            </a:r>
            <a:endParaRPr lang="ru-RU" sz="2400" dirty="0">
              <a:solidFill>
                <a:schemeClr val="accent5">
                  <a:lumMod val="60000"/>
                  <a:lumOff val="40000"/>
                </a:schemeClr>
              </a:solidFill>
            </a:endParaRPr>
          </a:p>
        </p:txBody>
      </p:sp>
      <p:pic>
        <p:nvPicPr>
          <p:cNvPr id="1026" name="Picture 2" descr="C:\Users\user\Desktop\tamozhnya (1).jpg"/>
          <p:cNvPicPr>
            <a:picLocks noChangeAspect="1" noChangeArrowheads="1"/>
          </p:cNvPicPr>
          <p:nvPr/>
        </p:nvPicPr>
        <p:blipFill>
          <a:blip r:embed="rId2" cstate="print"/>
          <a:srcRect/>
          <a:stretch>
            <a:fillRect/>
          </a:stretch>
        </p:blipFill>
        <p:spPr bwMode="auto">
          <a:xfrm>
            <a:off x="2915816" y="4221088"/>
            <a:ext cx="3096344" cy="25202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400" dirty="0" smtClean="0">
                <a:solidFill>
                  <a:schemeClr val="accent5">
                    <a:lumMod val="40000"/>
                    <a:lumOff val="60000"/>
                  </a:schemeClr>
                </a:solidFill>
                <a:latin typeface="+mn-lt"/>
              </a:rPr>
              <a:t>Льготные условия такого вывоза заключаются в полном освобождении от уплаты вывозных таможенных пошлин и неприменения мер нетарифного регулирования</a:t>
            </a:r>
            <a:endParaRPr lang="ru-RU" sz="2400" dirty="0">
              <a:solidFill>
                <a:schemeClr val="accent5">
                  <a:lumMod val="40000"/>
                  <a:lumOff val="60000"/>
                </a:schemeClr>
              </a:solidFill>
              <a:latin typeface="+mn-lt"/>
            </a:endParaRPr>
          </a:p>
        </p:txBody>
      </p:sp>
      <p:sp>
        <p:nvSpPr>
          <p:cNvPr id="6" name="Содержимое 5"/>
          <p:cNvSpPr>
            <a:spLocks noGrp="1"/>
          </p:cNvSpPr>
          <p:nvPr>
            <p:ph sz="half" idx="2"/>
          </p:nvPr>
        </p:nvSpPr>
        <p:spPr/>
        <p:txBody>
          <a:bodyPr>
            <a:normAutofit/>
          </a:bodyPr>
          <a:lstStyle/>
          <a:p>
            <a:pPr>
              <a:buNone/>
            </a:pPr>
            <a:r>
              <a:rPr lang="ru-RU" sz="2400" dirty="0" smtClean="0">
                <a:solidFill>
                  <a:schemeClr val="accent5">
                    <a:lumMod val="40000"/>
                    <a:lumOff val="60000"/>
                  </a:schemeClr>
                </a:solidFill>
              </a:rPr>
              <a:t>Фактический вывоз с таможенной территории Таможенного союза товаров, помещённых под таможенную процедуру временного вывоза, означает утрату ими статуса товаров Таможенного союза</a:t>
            </a:r>
            <a:endParaRPr lang="ru-RU" sz="2400" dirty="0">
              <a:solidFill>
                <a:schemeClr val="accent5">
                  <a:lumMod val="40000"/>
                  <a:lumOff val="60000"/>
                </a:schemeClr>
              </a:solidFill>
            </a:endParaRPr>
          </a:p>
        </p:txBody>
      </p:sp>
      <p:pic>
        <p:nvPicPr>
          <p:cNvPr id="1026" name="Picture 2" descr="C:\Users\user\Desktop\tamozhenny`j-soyuz1.jpg"/>
          <p:cNvPicPr>
            <a:picLocks noChangeAspect="1" noChangeArrowheads="1"/>
          </p:cNvPicPr>
          <p:nvPr/>
        </p:nvPicPr>
        <p:blipFill>
          <a:blip r:embed="rId2" cstate="print"/>
          <a:srcRect/>
          <a:stretch>
            <a:fillRect/>
          </a:stretch>
        </p:blipFill>
        <p:spPr bwMode="auto">
          <a:xfrm>
            <a:off x="611560" y="2132856"/>
            <a:ext cx="3888432" cy="34563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95536" y="980728"/>
            <a:ext cx="4824536" cy="1343746"/>
          </a:xfrm>
        </p:spPr>
        <p:txBody>
          <a:bodyPr/>
          <a:lstStyle/>
          <a:p>
            <a:r>
              <a:rPr lang="ru-RU" sz="2400" dirty="0" smtClean="0">
                <a:solidFill>
                  <a:schemeClr val="accent3">
                    <a:lumMod val="60000"/>
                    <a:lumOff val="40000"/>
                  </a:schemeClr>
                </a:solidFill>
              </a:rPr>
              <a:t>Перечень товаров, помещение которых под таможенную процедуру временного вывоза не допускается:</a:t>
            </a:r>
            <a:endParaRPr lang="ru-RU" sz="2400" dirty="0">
              <a:solidFill>
                <a:schemeClr val="accent3">
                  <a:lumMod val="60000"/>
                  <a:lumOff val="40000"/>
                </a:schemeClr>
              </a:solidFill>
            </a:endParaRPr>
          </a:p>
        </p:txBody>
      </p:sp>
      <p:sp>
        <p:nvSpPr>
          <p:cNvPr id="7" name="Текст 6"/>
          <p:cNvSpPr>
            <a:spLocks noGrp="1"/>
          </p:cNvSpPr>
          <p:nvPr>
            <p:ph type="body" idx="2"/>
          </p:nvPr>
        </p:nvSpPr>
        <p:spPr>
          <a:xfrm>
            <a:off x="467544" y="2420888"/>
            <a:ext cx="4750296" cy="3899520"/>
          </a:xfrm>
        </p:spPr>
        <p:txBody>
          <a:bodyPr>
            <a:normAutofit fontScale="92500" lnSpcReduction="20000"/>
          </a:bodyPr>
          <a:lstStyle/>
          <a:p>
            <a:pPr lvl="0">
              <a:buFont typeface="Wingdings" pitchFamily="2" charset="2"/>
              <a:buChar char="Ø"/>
            </a:pPr>
            <a:r>
              <a:rPr lang="ru-RU" sz="2200" dirty="0" smtClean="0">
                <a:solidFill>
                  <a:schemeClr val="accent5">
                    <a:lumMod val="40000"/>
                    <a:lumOff val="60000"/>
                  </a:schemeClr>
                </a:solidFill>
              </a:rPr>
              <a:t>пищевых продуктов, напитков, включая алкогольные, табака и табачных изделий, сырья и полуфабрикатов, расходуемых материалов и образцов, за исключением случаев их вывоза в единичных экземплярах в рекламных и (или) демонстрационных целях или в качестве выставочных экспонатов либо промышленных образцов;</a:t>
            </a:r>
          </a:p>
          <a:p>
            <a:pPr lvl="0">
              <a:buFont typeface="Wingdings" pitchFamily="2" charset="2"/>
              <a:buChar char="Ø"/>
            </a:pPr>
            <a:r>
              <a:rPr lang="ru-RU" sz="2200" dirty="0" smtClean="0">
                <a:solidFill>
                  <a:schemeClr val="accent5">
                    <a:lumMod val="40000"/>
                    <a:lumOff val="60000"/>
                  </a:schemeClr>
                </a:solidFill>
              </a:rPr>
              <a:t>отходов, в том числе промышленных</a:t>
            </a:r>
            <a:r>
              <a:rPr lang="ru-RU" sz="2200" dirty="0" smtClean="0">
                <a:solidFill>
                  <a:schemeClr val="accent5">
                    <a:lumMod val="40000"/>
                    <a:lumOff val="60000"/>
                  </a:schemeClr>
                </a:solidFill>
              </a:rPr>
              <a:t>;</a:t>
            </a:r>
          </a:p>
          <a:p>
            <a:pPr lvl="0">
              <a:buFont typeface="Wingdings" pitchFamily="2" charset="2"/>
              <a:buChar char="Ø"/>
            </a:pPr>
            <a:r>
              <a:rPr lang="ru-RU" sz="2200" dirty="0" smtClean="0">
                <a:solidFill>
                  <a:schemeClr val="accent5">
                    <a:lumMod val="40000"/>
                    <a:lumOff val="60000"/>
                  </a:schemeClr>
                </a:solidFill>
              </a:rPr>
              <a:t>товаров, запрещенных к вывозу за пределы таможенной территории Таможенного союза</a:t>
            </a:r>
          </a:p>
          <a:p>
            <a:pPr>
              <a:buFont typeface="Courier New" pitchFamily="49" charset="0"/>
              <a:buChar char="o"/>
            </a:pPr>
            <a:endParaRPr lang="ru-RU" dirty="0"/>
          </a:p>
        </p:txBody>
      </p:sp>
      <p:pic>
        <p:nvPicPr>
          <p:cNvPr id="2050" name="Picture 2" descr="C:\Users\user\Desktop\images.jpg"/>
          <p:cNvPicPr>
            <a:picLocks noChangeAspect="1" noChangeArrowheads="1"/>
          </p:cNvPicPr>
          <p:nvPr/>
        </p:nvPicPr>
        <p:blipFill>
          <a:blip r:embed="rId2" cstate="print"/>
          <a:srcRect/>
          <a:stretch>
            <a:fillRect/>
          </a:stretch>
        </p:blipFill>
        <p:spPr bwMode="auto">
          <a:xfrm>
            <a:off x="5292080" y="1340768"/>
            <a:ext cx="3672408" cy="47525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sz="2800" dirty="0" smtClean="0">
                <a:solidFill>
                  <a:schemeClr val="accent3">
                    <a:lumMod val="60000"/>
                    <a:lumOff val="40000"/>
                  </a:schemeClr>
                </a:solidFill>
                <a:latin typeface="+mn-lt"/>
              </a:rPr>
              <a:t>Таможенный кодекс не предусматривает предельного срока временного вывоза товаров.</a:t>
            </a:r>
            <a:endParaRPr lang="ru-RU" sz="2800" dirty="0">
              <a:solidFill>
                <a:schemeClr val="accent3">
                  <a:lumMod val="60000"/>
                  <a:lumOff val="40000"/>
                </a:schemeClr>
              </a:solidFill>
              <a:latin typeface="+mn-lt"/>
            </a:endParaRPr>
          </a:p>
        </p:txBody>
      </p:sp>
      <p:sp>
        <p:nvSpPr>
          <p:cNvPr id="6" name="Текст 5"/>
          <p:cNvSpPr>
            <a:spLocks noGrp="1"/>
          </p:cNvSpPr>
          <p:nvPr>
            <p:ph type="body" idx="1"/>
          </p:nvPr>
        </p:nvSpPr>
        <p:spPr>
          <a:xfrm>
            <a:off x="467544" y="2924944"/>
            <a:ext cx="7772400" cy="2592288"/>
          </a:xfrm>
        </p:spPr>
        <p:txBody>
          <a:bodyPr>
            <a:normAutofit/>
          </a:bodyPr>
          <a:lstStyle/>
          <a:p>
            <a:r>
              <a:rPr lang="ru-RU" dirty="0" smtClean="0">
                <a:solidFill>
                  <a:schemeClr val="accent5">
                    <a:lumMod val="40000"/>
                    <a:lumOff val="60000"/>
                  </a:schemeClr>
                </a:solidFill>
              </a:rPr>
              <a:t>Такой срок может быть установлен законодательством государств-членов Таможенного союза для отдельных категорий товаров в зависимости от целей их вывоза за пределы таможенной территории Таможенного союза, а также для отдельных видов товаров, обратный ввоз которых является обязательным в соответствии с законодательством государств-членов Таможенного союза</a:t>
            </a:r>
            <a:endParaRPr lang="ru-RU" dirty="0">
              <a:solidFill>
                <a:schemeClr val="accent5">
                  <a:lumMod val="40000"/>
                  <a:lumOff val="6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2771800" y="1124744"/>
            <a:ext cx="5987008" cy="4389120"/>
          </a:xfrm>
        </p:spPr>
        <p:txBody>
          <a:bodyPr/>
          <a:lstStyle/>
          <a:p>
            <a:pPr>
              <a:buNone/>
            </a:pPr>
            <a:r>
              <a:rPr lang="ru-RU" dirty="0" smtClean="0">
                <a:solidFill>
                  <a:schemeClr val="accent5">
                    <a:lumMod val="40000"/>
                    <a:lumOff val="60000"/>
                  </a:schemeClr>
                </a:solidFill>
              </a:rPr>
              <a:t>В случае передачи иностранному лицу права собственности на временно вывезенные товары, в отношении которых законодательством государства- членов Таможенного союза не установлена обязательность их возврата на территорию этого государства, срок временного вывоза этих товаров не подлежит продлению</a:t>
            </a:r>
            <a:endParaRPr lang="ru-RU" dirty="0">
              <a:solidFill>
                <a:schemeClr val="accent5">
                  <a:lumMod val="40000"/>
                  <a:lumOff val="60000"/>
                </a:schemeClr>
              </a:solidFill>
            </a:endParaRPr>
          </a:p>
        </p:txBody>
      </p:sp>
      <p:pic>
        <p:nvPicPr>
          <p:cNvPr id="3074" name="Picture 2" descr="C:\Users\user\Desktop\vnimanie.jpg"/>
          <p:cNvPicPr>
            <a:picLocks noChangeAspect="1" noChangeArrowheads="1"/>
          </p:cNvPicPr>
          <p:nvPr/>
        </p:nvPicPr>
        <p:blipFill>
          <a:blip r:embed="rId2" cstate="print"/>
          <a:srcRect/>
          <a:stretch>
            <a:fillRect/>
          </a:stretch>
        </p:blipFill>
        <p:spPr bwMode="auto">
          <a:xfrm>
            <a:off x="179512" y="1412776"/>
            <a:ext cx="2448272" cy="3600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052736"/>
            <a:ext cx="8229600" cy="4389120"/>
          </a:xfrm>
        </p:spPr>
        <p:txBody>
          <a:bodyPr>
            <a:noAutofit/>
          </a:bodyPr>
          <a:lstStyle/>
          <a:p>
            <a:pPr>
              <a:buNone/>
            </a:pPr>
            <a:r>
              <a:rPr lang="ru-RU" sz="2800" dirty="0" smtClean="0">
                <a:solidFill>
                  <a:schemeClr val="accent5">
                    <a:lumMod val="40000"/>
                    <a:lumOff val="60000"/>
                  </a:schemeClr>
                </a:solidFill>
              </a:rPr>
              <a:t>Обязанность по уплате по уплате вывозных таможенных пошлин возникает у декларанта с момента регистрации таможенным органом таможенной декларации.</a:t>
            </a:r>
          </a:p>
          <a:p>
            <a:pPr>
              <a:buNone/>
            </a:pPr>
            <a:r>
              <a:rPr lang="ru-RU" sz="2800" dirty="0" smtClean="0">
                <a:solidFill>
                  <a:schemeClr val="accent5">
                    <a:lumMod val="40000"/>
                    <a:lumOff val="60000"/>
                  </a:schemeClr>
                </a:solidFill>
              </a:rPr>
              <a:t>Прекращение обязанности по уплате вывозных таможенных пошлин происходит при завершении действия таможенной процедуры временного вывоза помещением временно вывезенных товаров под таможенную процедуру реимпорта, экспорта, переработки вне таможенной территории или временного вывоза без фактического их предъявления таможенному органу</a:t>
            </a:r>
            <a:endParaRPr lang="ru-RU" sz="2800" dirty="0" smtClean="0">
              <a:solidFill>
                <a:schemeClr val="accent5">
                  <a:lumMod val="40000"/>
                  <a:lumOff val="6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908720"/>
            <a:ext cx="5184576" cy="5616624"/>
          </a:xfrm>
        </p:spPr>
        <p:txBody>
          <a:bodyPr>
            <a:normAutofit fontScale="92500" lnSpcReduction="10000"/>
          </a:bodyPr>
          <a:lstStyle/>
          <a:p>
            <a:pPr>
              <a:buNone/>
            </a:pPr>
            <a:endParaRPr lang="ru-RU" dirty="0" smtClean="0">
              <a:solidFill>
                <a:schemeClr val="accent5">
                  <a:lumMod val="40000"/>
                  <a:lumOff val="60000"/>
                </a:schemeClr>
              </a:solidFill>
            </a:endParaRPr>
          </a:p>
          <a:p>
            <a:pPr>
              <a:buNone/>
            </a:pPr>
            <a:r>
              <a:rPr lang="ru-RU" dirty="0" smtClean="0">
                <a:solidFill>
                  <a:schemeClr val="accent5">
                    <a:lumMod val="40000"/>
                    <a:lumOff val="60000"/>
                  </a:schemeClr>
                </a:solidFill>
              </a:rPr>
              <a:t>Вывозные </a:t>
            </a:r>
            <a:r>
              <a:rPr lang="ru-RU" dirty="0" smtClean="0">
                <a:solidFill>
                  <a:schemeClr val="accent5">
                    <a:lumMod val="40000"/>
                    <a:lumOff val="60000"/>
                  </a:schemeClr>
                </a:solidFill>
              </a:rPr>
              <a:t>таможенные пошлины подлежат уплате в размерах, соответствующих суммам вывозных таможенных пошлин, которые подлежали бы уплате при помещении товаров под таможенную процедуру экспорта. Указанная сумма исчисляется на день регистрации таможенным органом таможенной декларации, поданной для помещения товаров под таможенную процедуру временного вывоза</a:t>
            </a:r>
            <a:endParaRPr lang="ru-RU" dirty="0">
              <a:solidFill>
                <a:schemeClr val="accent5">
                  <a:lumMod val="40000"/>
                  <a:lumOff val="60000"/>
                </a:schemeClr>
              </a:solidFill>
            </a:endParaRPr>
          </a:p>
        </p:txBody>
      </p:sp>
      <p:pic>
        <p:nvPicPr>
          <p:cNvPr id="4098" name="Picture 2" descr="C:\Users\user\Desktop\111.jpg"/>
          <p:cNvPicPr>
            <a:picLocks noChangeAspect="1" noChangeArrowheads="1"/>
          </p:cNvPicPr>
          <p:nvPr/>
        </p:nvPicPr>
        <p:blipFill>
          <a:blip r:embed="rId2" cstate="print"/>
          <a:srcRect/>
          <a:stretch>
            <a:fillRect/>
          </a:stretch>
        </p:blipFill>
        <p:spPr bwMode="auto">
          <a:xfrm>
            <a:off x="5292080" y="1628800"/>
            <a:ext cx="3665192" cy="410445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24744"/>
            <a:ext cx="8229600" cy="3384376"/>
          </a:xfrm>
        </p:spPr>
        <p:txBody>
          <a:bodyPr>
            <a:noAutofit/>
          </a:bodyPr>
          <a:lstStyle/>
          <a:p>
            <a:r>
              <a:rPr lang="ru-RU" sz="2400" dirty="0" smtClean="0">
                <a:solidFill>
                  <a:schemeClr val="accent5">
                    <a:lumMod val="40000"/>
                    <a:lumOff val="60000"/>
                  </a:schemeClr>
                </a:solidFill>
              </a:rPr>
              <a:t>С</a:t>
            </a:r>
            <a:r>
              <a:rPr lang="ru-RU" sz="1400" dirty="0" smtClean="0">
                <a:solidFill>
                  <a:schemeClr val="accent5">
                    <a:lumMod val="40000"/>
                    <a:lumOff val="60000"/>
                  </a:schemeClr>
                </a:solidFill>
              </a:rPr>
              <a:t> </a:t>
            </a:r>
            <a:r>
              <a:rPr lang="ru-RU" sz="2400" dirty="0" smtClean="0">
                <a:solidFill>
                  <a:schemeClr val="accent5">
                    <a:lumMod val="40000"/>
                    <a:lumOff val="60000"/>
                  </a:schemeClr>
                </a:solidFill>
              </a:rPr>
              <a:t>сумм вывозных таможенных пошлин, уплаченных при помещении товаров под таможенную процедуру экспорта, уплачиваются проценты, как если бы в отношении этих сумм была предоставлена отсрочка их уплаты со дня регистрации таможенным органом таможенной декларации, поданной для помещения товаров под таможенную процедуру временного вывоза, исчисленные в порядке, установленном законодательством государств – членов Таможенного союза.</a:t>
            </a:r>
            <a:r>
              <a:rPr lang="ru-RU" sz="1400" dirty="0" smtClean="0"/>
              <a:t/>
            </a:r>
            <a:br>
              <a:rPr lang="ru-RU" sz="1400" dirty="0" smtClean="0"/>
            </a:br>
            <a:endParaRPr lang="ru-RU" sz="1400" dirty="0"/>
          </a:p>
        </p:txBody>
      </p:sp>
      <p:pic>
        <p:nvPicPr>
          <p:cNvPr id="5122" name="Picture 2" descr="C:\Users\user\Desktop\587bbaecd14c47b0419e166214ab26165c081e52.jpg"/>
          <p:cNvPicPr>
            <a:picLocks noChangeAspect="1" noChangeArrowheads="1"/>
          </p:cNvPicPr>
          <p:nvPr/>
        </p:nvPicPr>
        <p:blipFill>
          <a:blip r:embed="rId2" cstate="print"/>
          <a:srcRect/>
          <a:stretch>
            <a:fillRect/>
          </a:stretch>
        </p:blipFill>
        <p:spPr bwMode="auto">
          <a:xfrm>
            <a:off x="1187624" y="4437112"/>
            <a:ext cx="6000751" cy="2420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6D23CC-15AC-4A01-901D-4AEC6FC53519}"/>
</file>

<file path=customXml/itemProps2.xml><?xml version="1.0" encoding="utf-8"?>
<ds:datastoreItem xmlns:ds="http://schemas.openxmlformats.org/officeDocument/2006/customXml" ds:itemID="{36CA2620-A25C-48F5-8840-A78EA354F748}"/>
</file>

<file path=customXml/itemProps3.xml><?xml version="1.0" encoding="utf-8"?>
<ds:datastoreItem xmlns:ds="http://schemas.openxmlformats.org/officeDocument/2006/customXml" ds:itemID="{1E43A45F-392B-45EA-AA6B-F59FABC93E29}"/>
</file>

<file path=docProps/app.xml><?xml version="1.0" encoding="utf-8"?>
<Properties xmlns="http://schemas.openxmlformats.org/officeDocument/2006/extended-properties" xmlns:vt="http://schemas.openxmlformats.org/officeDocument/2006/docPropsVTypes">
  <Template/>
  <TotalTime>91</TotalTime>
  <Words>497</Words>
  <Application>Microsoft Office PowerPoint</Application>
  <PresentationFormat>Экран (4:3)</PresentationFormat>
  <Paragraphs>20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        Временный вывоз</vt:lpstr>
      <vt:lpstr>Слайд 2</vt:lpstr>
      <vt:lpstr>Льготные условия такого вывоза заключаются в полном освобождении от уплаты вывозных таможенных пошлин и неприменения мер нетарифного регулирования</vt:lpstr>
      <vt:lpstr>Перечень товаров, помещение которых под таможенную процедуру временного вывоза не допускается:</vt:lpstr>
      <vt:lpstr>Таможенный кодекс не предусматривает предельного срока временного вывоза товаров.</vt:lpstr>
      <vt:lpstr>Слайд 6</vt:lpstr>
      <vt:lpstr>Слайд 7</vt:lpstr>
      <vt:lpstr>Слайд 8</vt:lpstr>
      <vt:lpstr>С сумм вывозных таможенных пошлин, уплаченных при помещении товаров под таможенную процедуру экспорта, уплачиваются проценты, как если бы в отношении этих сумм была предоставлена отсрочка их уплаты со дня регистрации таможенным органом таможенной декларации, поданной для помещения товаров под таможенную процедуру временного вывоза, исчисленные в порядке, установленном законодательством государств – членов Таможенного союза. </vt:lpstr>
      <vt:lpstr>Действие таможенной процедуры временного вывоза завершается по истечении предельных сроков временного вывоза товаров, если такие сроки были установлены, либо до истечения сроков временного вывоза товаров при:</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Временный вывоз</dc:title>
  <dc:creator>user</dc:creator>
  <cp:lastModifiedBy>user</cp:lastModifiedBy>
  <cp:revision>10</cp:revision>
  <dcterms:created xsi:type="dcterms:W3CDTF">2015-10-21T22:16:35Z</dcterms:created>
  <dcterms:modified xsi:type="dcterms:W3CDTF">2015-10-22T08:50:32Z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