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9F16"/>
    <a:srgbClr val="CC6600"/>
    <a:srgbClr val="1984CC"/>
    <a:srgbClr val="03136A"/>
    <a:srgbClr val="35759D"/>
    <a:srgbClr val="35B19D"/>
    <a:srgbClr val="000000"/>
    <a:srgbClr val="FFFF00"/>
    <a:srgbClr val="282828"/>
    <a:srgbClr val="080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70" autoAdjust="0"/>
    <p:restoredTop sz="95596" autoAdjust="0"/>
  </p:normalViewPr>
  <p:slideViewPr>
    <p:cSldViewPr>
      <p:cViewPr>
        <p:scale>
          <a:sx n="73" d="100"/>
          <a:sy n="73" d="100"/>
        </p:scale>
        <p:origin x="-82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87ED1B-793C-49AC-9985-6F893EDFD6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B171A5-BE16-465C-A2EF-4EB523A3FDAE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D8C70E-2604-4BC4-8CF9-6B25F6E0CFD2}" type="slidenum">
              <a:rPr lang="en-US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D8C70E-2604-4BC4-8CF9-6B25F6E0CFD2}" type="slidenum">
              <a:rPr lang="en-US"/>
              <a:pPr/>
              <a:t>11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D8C70E-2604-4BC4-8CF9-6B25F6E0CFD2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D8C70E-2604-4BC4-8CF9-6B25F6E0CFD2}" type="slidenum">
              <a:rPr lang="en-US"/>
              <a:pPr/>
              <a:t>13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D8C70E-2604-4BC4-8CF9-6B25F6E0CFD2}" type="slidenum">
              <a:rPr lang="en-US"/>
              <a:pPr/>
              <a:t>14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B6C73B-2E8A-4CA0-B8B2-D32B6C335DB7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D8C70E-2604-4BC4-8CF9-6B25F6E0CFD2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D8C70E-2604-4BC4-8CF9-6B25F6E0CFD2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D8C70E-2604-4BC4-8CF9-6B25F6E0CFD2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D8C70E-2604-4BC4-8CF9-6B25F6E0CFD2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D8C70E-2604-4BC4-8CF9-6B25F6E0CFD2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D8C70E-2604-4BC4-8CF9-6B25F6E0CFD2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D8C70E-2604-4BC4-8CF9-6B25F6E0CFD2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295275"/>
            <a:ext cx="8382000" cy="70485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1057275"/>
            <a:ext cx="8382000" cy="4572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22238"/>
            <a:ext cx="2152650" cy="56530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" y="122238"/>
            <a:ext cx="6305550" cy="56530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05000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22238"/>
            <a:ext cx="8610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05000"/>
            <a:ext cx="73152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536" y="548680"/>
            <a:ext cx="8382000" cy="704850"/>
          </a:xfrm>
        </p:spPr>
        <p:txBody>
          <a:bodyPr/>
          <a:lstStyle/>
          <a:p>
            <a:r>
              <a:rPr lang="ru-RU" sz="45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ведения делопроизводства нотариусами</a:t>
            </a:r>
            <a:endParaRPr lang="ru-RU" sz="45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u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348880"/>
            <a:ext cx="4509120" cy="4509120"/>
          </a:xfrm>
          <a:prstGeom prst="rect">
            <a:avLst/>
          </a:prstGeom>
        </p:spPr>
      </p:pic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0"/>
            <a:ext cx="7006208" cy="4267200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РЕГИСТРАЦИЯ ДОКУМЕНТОВ</a:t>
            </a:r>
            <a:r>
              <a:rPr lang="ru-RU" sz="18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запись учетных данных о документе в регистрационной форме, фиксирующая факт его создания, получения или отправки из нотариальной конторы, нотариального бюро, от нотариуса, путем проставления на нем </a:t>
            </a:r>
            <a:r>
              <a:rPr lang="ru-RU" sz="1800" i="1" u="sng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регистрационного индекса </a:t>
            </a:r>
            <a:r>
              <a:rPr lang="ru-RU" sz="18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одновременной записью необходимых сведений о документе в соответствующих журналах, книгах, реестрах. </a:t>
            </a:r>
          </a:p>
          <a:p>
            <a:pPr>
              <a:buNone/>
            </a:pPr>
            <a:r>
              <a:rPr lang="ru-RU" sz="1800" u="sng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Регистрации подлежат </a:t>
            </a:r>
            <a:r>
              <a:rPr lang="ru-RU" sz="18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документы</a:t>
            </a:r>
            <a:r>
              <a:rPr lang="ru-RU" sz="18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поступившие либо созданные в ходе осуществления деятельности в нотариальной конторе либо в нотариальном бюро, независимо от способа их создания, передачи или доставки.</a:t>
            </a:r>
          </a:p>
          <a:p>
            <a:pPr>
              <a:buNone/>
            </a:pPr>
            <a:r>
              <a:rPr lang="ru-RU" sz="1800" u="sng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подлежат регистрации </a:t>
            </a:r>
            <a:r>
              <a:rPr lang="ru-RU" sz="18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личная переписка,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поздравительные открытки,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пригласительные билеты и др. </a:t>
            </a:r>
          </a:p>
          <a:p>
            <a:pPr>
              <a:buNone/>
            </a:pPr>
            <a:endParaRPr lang="ru-RU" sz="1800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Документы, поступившие в нотариальную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контору, нотариальное бюро,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проходят </a:t>
            </a:r>
            <a:r>
              <a:rPr lang="ru-RU" sz="18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первичную обработку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регистрациются</a:t>
            </a:r>
            <a:endParaRPr lang="ru-RU" sz="1800" b="1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u="sng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день поступления</a:t>
            </a:r>
            <a:r>
              <a:rPr lang="ru-RU" sz="1800" u="sng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u="sng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d9c48ac4829eda8d0ff9833d300560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2204864"/>
            <a:ext cx="1311666" cy="1311666"/>
          </a:xfrm>
          <a:prstGeom prst="rect">
            <a:avLst/>
          </a:prstGeom>
        </p:spPr>
      </p:pic>
      <p:pic>
        <p:nvPicPr>
          <p:cNvPr id="10" name="Рисунок 9" descr="ok_logo_sign_whit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96552" y="2420888"/>
            <a:ext cx="1605558" cy="1605558"/>
          </a:xfrm>
          <a:prstGeom prst="rect">
            <a:avLst/>
          </a:prstGeom>
        </p:spPr>
      </p:pic>
      <p:pic>
        <p:nvPicPr>
          <p:cNvPr id="11" name="Рисунок 10" descr="vkontakte_0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24544" y="3645024"/>
            <a:ext cx="1887730" cy="1415798"/>
          </a:xfrm>
          <a:prstGeom prst="rect">
            <a:avLst/>
          </a:prstGeom>
        </p:spPr>
      </p:pic>
      <p:pic>
        <p:nvPicPr>
          <p:cNvPr id="12" name="Рисунок 11" descr="w256h25613802141510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7584" y="3356992"/>
            <a:ext cx="1291208" cy="1291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ZyQz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053828"/>
            <a:ext cx="3894683" cy="2804172"/>
          </a:xfrm>
          <a:prstGeom prst="rect">
            <a:avLst/>
          </a:prstGeom>
        </p:spPr>
      </p:pic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260648"/>
            <a:ext cx="7992888" cy="42672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журнале регистрации входящих документов регистрируются:</a:t>
            </a:r>
          </a:p>
          <a:p>
            <a:pPr>
              <a:spcBef>
                <a:spcPts val="0"/>
              </a:spcBef>
              <a:buNone/>
            </a:pPr>
            <a:endParaRPr lang="ru-RU" sz="1800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письменные обращения (запросы); 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организационно-распорядительные документы, поступающие в нотариальную контору, нотариальное бюро; 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заявления с просьбой: …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заявления завещателя о предоставлении ему завещания для уничтожения, распоряжение завещателя об уничтожении завещания нотариусом; 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заявления об отмене нотариально удостоверенной доверенности; 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заявления о вынесении нотариусом постановления об отказе в совершении нотариального действия; 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заявления заинтересованных лиц, желающих обратиться в суд для оспаривания права или факта, об удостоверении которых просит другое заинтересованное лицо, об отложении совершения нотариального действия;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иные входящие документы, регистрация которых в журнале регистрации входящих документов предусмотрена Правилами, иными нормативными правовыми актами.</a:t>
            </a:r>
          </a:p>
          <a:p>
            <a:pPr>
              <a:spcBef>
                <a:spcPts val="0"/>
              </a:spcBef>
            </a:pPr>
            <a:endParaRPr lang="ru-RU" sz="1800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8000">
              <a:spcBef>
                <a:spcPts val="0"/>
              </a:spcBef>
              <a:buNone/>
            </a:pPr>
            <a:endParaRPr lang="ru-RU" sz="180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907162288d90255601aa389ccaa779ad5214cb0d7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876480" cy="3024336"/>
          </a:xfrm>
          <a:prstGeom prst="rect">
            <a:avLst/>
          </a:prstGeom>
        </p:spPr>
      </p:pic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1312" y="188640"/>
            <a:ext cx="6192688" cy="4267200"/>
          </a:xfrm>
        </p:spPr>
        <p:txBody>
          <a:bodyPr/>
          <a:lstStyle/>
          <a:p>
            <a:pPr marL="10800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регистрации </a:t>
            </a:r>
            <a:r>
              <a:rPr lang="ru-RU" sz="18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документы передаются лицом, ответственным за ведение делопроизводства, заведующему нотариальной конторой, который проставляет резолюции и передает их на исполнение.</a:t>
            </a:r>
          </a:p>
          <a:p>
            <a:pPr algn="ctr">
              <a:buNone/>
            </a:pPr>
            <a:endParaRPr lang="ru-RU" sz="1800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Документы, поступившие в нотариальную контору и связанные с документированием деятельности нотариуса данной нотариальной конторы, передаются этому нотариусу. 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Документы, поступившие нотариусу нотариального бюро, рассматриваются самим нотариусом.</a:t>
            </a:r>
          </a:p>
          <a:p>
            <a:pPr algn="ctr">
              <a:buNone/>
            </a:pPr>
            <a:endParaRPr lang="ru-RU" sz="1800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Документ, относящийся к </a:t>
            </a:r>
            <a:r>
              <a:rPr lang="ru-RU" sz="1800" i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компетенции другого нотариуса</a:t>
            </a:r>
            <a:r>
              <a:rPr lang="ru-RU" sz="18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позднее 2 рабочих дней </a:t>
            </a:r>
            <a:r>
              <a:rPr lang="ru-RU" sz="18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 дня поступления направляется этому нотариусу с сопроводительным письмом. </a:t>
            </a:r>
          </a:p>
          <a:p>
            <a:pPr algn="ctr">
              <a:buNone/>
            </a:pPr>
            <a:r>
              <a:rPr lang="ru-RU" sz="14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неизвестно, к компетенции какого нотариуса, нотариальной конторы относится разрешение поставленных в полученном документе вопросов, документ направляется в соответствующую территориальную нотариальную палату для дальнейшей передачи по принадлежности. </a:t>
            </a:r>
          </a:p>
          <a:p>
            <a:pPr marL="108000" algn="ctr">
              <a:spcBef>
                <a:spcPts val="0"/>
              </a:spcBef>
              <a:buNone/>
            </a:pPr>
            <a:endParaRPr lang="ru-RU" sz="180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88846122880e2b564a6135070c20094e7ed6262c13_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17032"/>
            <a:ext cx="3140968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качанные файлы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case.pn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3779913" y="1121837"/>
            <a:ext cx="5195616" cy="5736163"/>
          </a:xfrm>
          <a:prstGeom prst="rect">
            <a:avLst/>
          </a:prstGeom>
        </p:spPr>
      </p:pic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60648"/>
            <a:ext cx="8100392" cy="4267200"/>
          </a:xfr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ru-RU" sz="18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и оформление документов </a:t>
            </a:r>
            <a:r>
              <a:rPr lang="ru-RU" sz="18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производится в зависимости от их </a:t>
            </a:r>
            <a:r>
              <a:rPr lang="ru-RU" sz="18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вида</a:t>
            </a:r>
            <a:endParaRPr lang="ru-RU" sz="1800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endParaRPr lang="ru-RU" sz="1800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r>
              <a:rPr lang="ru-RU" sz="18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Республике Беларусь имеют место </a:t>
            </a:r>
            <a:r>
              <a:rPr lang="ru-RU" sz="18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реестры</a:t>
            </a:r>
            <a:r>
              <a:rPr lang="ru-RU" sz="18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регистрации нотариальных действий, реестры для регистрации запрещений отчуждения недвижимого имущества и арестов. </a:t>
            </a:r>
          </a:p>
          <a:p>
            <a:pPr marL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Каждый реестр для регистрации нотариальных действий закрепляется заведующим нотариальной конторой за конкретным нотариусом. Такому реестру присваивается самостоятельный номер. </a:t>
            </a:r>
          </a:p>
          <a:p>
            <a:pPr marL="0">
              <a:spcBef>
                <a:spcPts val="0"/>
              </a:spcBef>
            </a:pPr>
            <a:endParaRPr lang="ru-RU" sz="1800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Ведение нотариусом одновременно </a:t>
            </a:r>
          </a:p>
          <a:p>
            <a:pPr marL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нескольких реестров для регистрации </a:t>
            </a:r>
          </a:p>
          <a:p>
            <a:pPr marL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нотариальных действий </a:t>
            </a:r>
            <a:r>
              <a:rPr lang="ru-RU" sz="18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допускается.</a:t>
            </a:r>
          </a:p>
          <a:p>
            <a:pPr marL="0">
              <a:spcBef>
                <a:spcPts val="0"/>
              </a:spcBef>
              <a:buNone/>
            </a:pPr>
            <a:endParaRPr lang="ru-RU" sz="1800" b="1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Дела нотариальной конторы, нотариусов нотариальной конторы, нотариуса нотариального бюро подлежат оформлению при их заведении в делопроизводстве и по завершении года. </a:t>
            </a:r>
          </a:p>
          <a:p>
            <a:pPr marL="0">
              <a:spcBef>
                <a:spcPts val="0"/>
              </a:spcBef>
              <a:buNone/>
            </a:pPr>
            <a:endParaRPr lang="ru-RU" sz="1800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дел </a:t>
            </a:r>
            <a:r>
              <a:rPr lang="ru-RU" sz="18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нотариальной конторы осуществляется лицом, ответственным за ведение делопроизводства нотариальной конторы, а оформление дел нотариуса – лицом, ответственным за ведение делопроизводства нотариуса.</a:t>
            </a:r>
          </a:p>
          <a:p>
            <a:pPr marL="0">
              <a:spcBef>
                <a:spcPts val="0"/>
              </a:spcBef>
              <a:buNone/>
            </a:pPr>
            <a:endParaRPr lang="ru-RU" sz="180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88640"/>
            <a:ext cx="6624736" cy="4267200"/>
          </a:xfrm>
        </p:spPr>
        <p:txBody>
          <a:bodyPr/>
          <a:lstStyle/>
          <a:p>
            <a:pPr marL="10800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момента оформления (удостоверения, выдачи, составления) и до передачи в нотариальный архив документы </a:t>
            </a:r>
            <a:r>
              <a:rPr lang="ru-RU" sz="18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хранятся </a:t>
            </a:r>
            <a:r>
              <a:rPr lang="ru-RU" sz="18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помещении нотариальной конторы, в нотариальном бюро.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зависимости от сроков хранения осуществляется:</a:t>
            </a:r>
          </a:p>
          <a:p>
            <a:r>
              <a:rPr lang="ru-RU" sz="18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частичное оформление дел. </a:t>
            </a:r>
            <a:r>
              <a:rPr lang="ru-RU" sz="18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Частичному оформлению подлежат все дела при их заведении в делопроизводстве. Частичное оформление дела при заведении в делопроизводстве предусматривает оформление реквизитов обложки дела в соответствии с номенклатурой дел;</a:t>
            </a:r>
          </a:p>
          <a:p>
            <a:r>
              <a:rPr lang="ru-RU" sz="18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полное оформление дел. </a:t>
            </a:r>
            <a:r>
              <a:rPr lang="ru-RU" sz="18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Полному оформлению подлежат дела постоянного и временного (свыше 10 лет) хранения. </a:t>
            </a:r>
          </a:p>
          <a:p>
            <a:pPr marL="108000">
              <a:spcBef>
                <a:spcPts val="0"/>
              </a:spcBef>
              <a:buNone/>
            </a:pPr>
            <a:endParaRPr lang="ru-RU" sz="180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lide4.png"/>
          <p:cNvPicPr>
            <a:picLocks noChangeAspect="1"/>
          </p:cNvPicPr>
          <p:nvPr/>
        </p:nvPicPr>
        <p:blipFill>
          <a:blip r:embed="rId4" cstate="print"/>
          <a:srcRect l="27950" b="-924"/>
          <a:stretch>
            <a:fillRect/>
          </a:stretch>
        </p:blipFill>
        <p:spPr>
          <a:xfrm>
            <a:off x="3275856" y="3465474"/>
            <a:ext cx="6264696" cy="3392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2693" y="1916832"/>
            <a:ext cx="40271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_0060_business_woman-61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375624"/>
            <a:ext cx="2818631" cy="5799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1112" y="1340768"/>
            <a:ext cx="7992888" cy="2976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 Республики Беларусь «О нотариате и нотариальной деятельности» от 18 </a:t>
            </a:r>
            <a:r>
              <a:rPr lang="ru-RU" sz="20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июля 2004 г. № </a:t>
            </a: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305-З</a:t>
            </a:r>
          </a:p>
          <a:p>
            <a:pPr>
              <a:lnSpc>
                <a:spcPct val="80000"/>
              </a:lnSpc>
            </a:pPr>
            <a:endParaRPr lang="ru-RU" sz="2000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Министерства юстиции от 14.01.2015 № 4 </a:t>
            </a: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которое утвердило Правила </a:t>
            </a:r>
            <a:r>
              <a:rPr lang="ru-RU" sz="2000" dirty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нотариального </a:t>
            </a: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делопроизводства в новой редакции. </a:t>
            </a:r>
          </a:p>
          <a:p>
            <a:pPr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chemeClr val="bg1"/>
                </a:solidFill>
                <a:latin typeface="Arial Narrow" pitchFamily="34" charset="0"/>
              </a:rPr>
              <a:t>Правила определяют </a:t>
            </a:r>
            <a:r>
              <a:rPr lang="ru-RU" sz="1800" i="1" dirty="0">
                <a:solidFill>
                  <a:schemeClr val="bg1"/>
                </a:solidFill>
                <a:latin typeface="Arial Narrow" pitchFamily="34" charset="0"/>
              </a:rPr>
              <a:t>порядок </a:t>
            </a:r>
            <a:r>
              <a:rPr lang="ru-RU" sz="1800" i="1" u="sng" dirty="0">
                <a:solidFill>
                  <a:schemeClr val="bg1"/>
                </a:solidFill>
                <a:latin typeface="Arial Narrow" pitchFamily="34" charset="0"/>
              </a:rPr>
              <a:t>документирования</a:t>
            </a:r>
            <a:r>
              <a:rPr lang="ru-RU" sz="1800" i="1" dirty="0">
                <a:solidFill>
                  <a:schemeClr val="bg1"/>
                </a:solidFill>
                <a:latin typeface="Arial Narrow" pitchFamily="34" charset="0"/>
              </a:rPr>
              <a:t> нотариальной деятельности и </a:t>
            </a:r>
            <a:r>
              <a:rPr lang="ru-RU" sz="1800" i="1" u="sng" dirty="0">
                <a:solidFill>
                  <a:schemeClr val="bg1"/>
                </a:solidFill>
                <a:latin typeface="Arial Narrow" pitchFamily="34" charset="0"/>
              </a:rPr>
              <a:t>порядок организации работы</a:t>
            </a:r>
            <a:r>
              <a:rPr lang="ru-RU" sz="1800" i="1" dirty="0">
                <a:solidFill>
                  <a:schemeClr val="bg1"/>
                </a:solidFill>
                <a:latin typeface="Arial Narrow" pitchFamily="34" charset="0"/>
              </a:rPr>
              <a:t> нотариусов, осуществляющих нотариальную деятельность в нотариальной конторе, нотариусов, осуществляющих нотариальную деятельность в нотариальном бюро.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Они распространяются </a:t>
            </a:r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на всех должностных лиц, наделенных правом осуществлять нотариальную деятельность.</a:t>
            </a:r>
            <a:r>
              <a:rPr lang="ru-RU" sz="1800" i="1" dirty="0">
                <a:solidFill>
                  <a:schemeClr val="bg1"/>
                </a:solidFill>
                <a:latin typeface="Arial Narrow" pitchFamily="34" charset="0"/>
              </a:rPr>
              <a:t> Дипломатические агенты дипломатических представительств и консульские должностные лица консульских учреждений Республики Беларусь, уполномоченные должностные лица местных исполнительных и распорядительных органов также руководствуются ими при совершении нотариальных действий, если законодательство, регулирующее делопроизводство в этих учреждениях и органах, не предусматривает иное.</a:t>
            </a:r>
          </a:p>
          <a:p>
            <a:pPr>
              <a:lnSpc>
                <a:spcPct val="80000"/>
              </a:lnSpc>
              <a:buNone/>
            </a:pPr>
            <a:endParaRPr lang="en-US" sz="1600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899592" y="476672"/>
            <a:ext cx="8610600" cy="71596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Ведение делопроизводства нотариусами осуществляется в соотв. со следующими актами: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vtodoki_uriki_dokumenti.jpg"/>
          <p:cNvPicPr>
            <a:picLocks noChangeAspect="1"/>
          </p:cNvPicPr>
          <p:nvPr/>
        </p:nvPicPr>
        <p:blipFill>
          <a:blip r:embed="rId4" cstate="print"/>
          <a:srcRect l="14351" r="19892"/>
          <a:stretch>
            <a:fillRect/>
          </a:stretch>
        </p:blipFill>
        <p:spPr>
          <a:xfrm>
            <a:off x="7164288" y="3066504"/>
            <a:ext cx="1979712" cy="3791496"/>
          </a:xfrm>
          <a:prstGeom prst="rect">
            <a:avLst/>
          </a:prstGeom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60648"/>
            <a:ext cx="6934200" cy="715963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Нотариальное делопроизводство (далее – НД) включает: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1484784"/>
            <a:ext cx="6934200" cy="4267200"/>
          </a:xfrm>
        </p:spPr>
        <p:txBody>
          <a:bodyPr/>
          <a:lstStyle/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подготовку, оформление, регистрацию, учет, выдачу, хранение и использование нотариальных документов и документов, на основании которых совершены нотариальные действия; 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ведение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реестров, книг, журналов регистрации (учета), в которых регистрируются (учитываются) нотариальные документы и документы, на основании которых совершаются нотариальные действия; 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регистрацию и учет документов по истребованию и предоставлению нотариусами сведений и (или) документов, необходимых для совершения нотариального действия; 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передачу, регистрацию, учет и хранение нотариусами сведений (документов) о совершении нотариальных действий; </a:t>
            </a:r>
          </a:p>
        </p:txBody>
      </p:sp>
      <p:pic>
        <p:nvPicPr>
          <p:cNvPr id="4" name="Рисунок 3" descr="dokumenty-dlya-registracii-oo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791939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934200" cy="715963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 также: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5936" y="476672"/>
            <a:ext cx="4680520" cy="4267200"/>
          </a:xfrm>
        </p:spPr>
        <p:txBody>
          <a:bodyPr/>
          <a:lstStyle/>
          <a:p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прием, учет, подготовку, оформление, размножение (тиражирование), контроль исполнения, хранение и использование организационно-распорядительных документов, образующихся в деятельности нотариальной конторы, нотариального бюро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делопроизводство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обращениям граждан, в том числе индивидуальных предпринимателей, и юридических лиц; </a:t>
            </a:r>
          </a:p>
          <a:p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подготовку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оформление, исполнение нотариусами документов (просьб) об оказании правовой помощи;</a:t>
            </a:r>
          </a:p>
          <a:p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оперативное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хранение документов нотариуса, нотариальной конторы, а также их подготовку к передаче в нотариальный архив;</a:t>
            </a:r>
          </a:p>
          <a:p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подготовку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оформление, регистрацию, учет, предоставление сведений (документов) по совершенным нотариальным действиям.</a:t>
            </a:r>
          </a:p>
          <a:p>
            <a:endParaRPr lang="ru-RU" sz="18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amt-image.jpg"/>
          <p:cNvPicPr>
            <a:picLocks noChangeAspect="1"/>
          </p:cNvPicPr>
          <p:nvPr/>
        </p:nvPicPr>
        <p:blipFill>
          <a:blip r:embed="rId4" cstate="print"/>
          <a:srcRect l="3904" t="4463" r="18579"/>
          <a:stretch>
            <a:fillRect/>
          </a:stretch>
        </p:blipFill>
        <p:spPr>
          <a:xfrm>
            <a:off x="0" y="692696"/>
            <a:ext cx="3563888" cy="6165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0"/>
            <a:ext cx="6934200" cy="715963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НД состоит из: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764704"/>
            <a:ext cx="6934200" cy="4267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делопроизводства нотариуса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нотариуса, осуществляющего деятельность в нотариальной конторе, по обеспечению документирования его нотариальной деятельности, формированию документов, 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исключением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ведения книг, журналов регистрации и учета, заведенных в одном экземпляре на нотариальную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контору,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также деятельность нотариуса, осуществляющего деятельность в нотариальном бюро по обеспечению документирования его нотариальной деятельности и деятельности нотариального бюро, оперативному хранению документов нотариуса; </a:t>
            </a:r>
            <a:endParaRPr lang="ru-RU" sz="18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делопроизводства 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нотариальной 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конторы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нотариусов, работников нотариальной конторы по обеспечению документирования деятельности нотариальной конторы, формированию документов, а также оперативному хранению документов нотариальной конторы.</a:t>
            </a:r>
          </a:p>
          <a:p>
            <a:pPr>
              <a:spcBef>
                <a:spcPts val="0"/>
              </a:spcBef>
            </a:pPr>
            <a:endParaRPr lang="ru-RU" sz="18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6e19f3588ba6e157caf7cd6a076a5b5.jpg"/>
          <p:cNvPicPr>
            <a:picLocks noChangeAspect="1"/>
          </p:cNvPicPr>
          <p:nvPr/>
        </p:nvPicPr>
        <p:blipFill>
          <a:blip r:embed="rId4" cstate="print"/>
          <a:srcRect l="2770" t="4063" r="3752" b="8208"/>
          <a:stretch>
            <a:fillRect/>
          </a:stretch>
        </p:blipFill>
        <p:spPr>
          <a:xfrm>
            <a:off x="3995936" y="4827566"/>
            <a:ext cx="5148064" cy="203043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g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844897"/>
            <a:ext cx="4499992" cy="2824463"/>
          </a:xfrm>
          <a:prstGeom prst="rect">
            <a:avLst/>
          </a:prstGeom>
        </p:spPr>
      </p:pic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88640"/>
            <a:ext cx="6934200" cy="4267200"/>
          </a:xfrm>
        </p:spPr>
        <p:txBody>
          <a:bodyPr/>
          <a:lstStyle/>
          <a:p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НД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ведется на одном из 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государственных языков Республики Беларусь. </a:t>
            </a:r>
            <a:endParaRPr lang="ru-RU" sz="18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случае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если гражданин, обратившийся за совершением нотариального действия, 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владеет языком,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котором ведется нотариальное делопроизводство, тексты оформляемых документов </a:t>
            </a:r>
            <a:r>
              <a:rPr lang="ru-RU" sz="1800" u="sng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должны быть переведены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ему нотариусом, если нотариус владеет соответствующим языком, либо переводчиком, известным нотариусу или уполномоченному должностному лицу, совершающим нотариальное действие. Заведомо неправильный перевод влечет ответственность в соответствии с законодательными актами Республики Беларусь.</a:t>
            </a:r>
          </a:p>
          <a:p>
            <a:endParaRPr lang="ru-RU" sz="18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документов </a:t>
            </a:r>
            <a:endParaRPr lang="ru-RU" sz="18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(документирование) 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НД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осуществляется </a:t>
            </a:r>
            <a:endParaRPr lang="ru-RU" sz="18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бумажных носителях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18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также в 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электронном виде.</a:t>
            </a:r>
            <a:endParaRPr lang="ru-RU" sz="18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8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layer-boxed-slide-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68560" y="476672"/>
            <a:ext cx="2720575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user_bos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40568" y="2204864"/>
            <a:ext cx="4253257" cy="4653136"/>
          </a:xfrm>
          <a:prstGeom prst="rect">
            <a:avLst/>
          </a:prstGeom>
        </p:spPr>
      </p:pic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760" y="404664"/>
            <a:ext cx="6574160" cy="4267200"/>
          </a:xfrm>
        </p:spPr>
        <p:txBody>
          <a:bodyPr/>
          <a:lstStyle/>
          <a:p>
            <a:pPr marL="0">
              <a:spcBef>
                <a:spcPts val="0"/>
              </a:spcBef>
            </a:pPr>
            <a:r>
              <a:rPr lang="ru-RU" sz="1600" u="sng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Заведующий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нотариальной конторой вправе определить </a:t>
            </a:r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лицо (лиц), ответственное за ведение делопроизводства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нотариальной конторы, о чем издается соответствующее </a:t>
            </a:r>
            <a:r>
              <a:rPr lang="ru-RU" sz="1600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распоряжение.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Нотариус 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односоставной нотариальной конторы, а также нотариус нотариального бюро являются лицами, ответственными за организацию и ведение делопроизводства. </a:t>
            </a:r>
          </a:p>
          <a:p>
            <a:pPr marL="0">
              <a:spcBef>
                <a:spcPts val="0"/>
              </a:spcBef>
              <a:buNone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>
              <a:spcBef>
                <a:spcPts val="0"/>
              </a:spcBef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случае </a:t>
            </a:r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приостановления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прекращения полномочий нотариуса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документы, образовавшиеся в результате его деятельности, подлежат передаче другому нотариусу (в нотариальный архив) в срок не позднее 1 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месяца (по 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 приема-передачи 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документов с </a:t>
            </a:r>
            <a:r>
              <a:rPr lang="ru-RU" sz="16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приложением </a:t>
            </a:r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описи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передаваемых дел, реестров, книг, 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журналов, которые 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составляются в </a:t>
            </a:r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экземплярах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по одному для каждого участника комиссии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60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Лицо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прекратившее осуществление 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нотариальной деятельности, обязано сдать документы, образовавшиеся в результате этой деятельности, а также печать с изображением Государственного герба Республики Беларусь и штампы удостоверительных надписей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</a:pPr>
            <a:endParaRPr lang="ru-RU" sz="16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r">
              <a:spcBef>
                <a:spcPts val="0"/>
              </a:spcBef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случае </a:t>
            </a:r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утраты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документов лицо, 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ответственное 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организацию 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и(или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ведение 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делопроизводства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незамедлительно </a:t>
            </a:r>
            <a:endParaRPr lang="ru-RU" sz="16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r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информирует 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соответствующую 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территориальную</a:t>
            </a:r>
          </a:p>
          <a:p>
            <a:pPr marL="0" algn="r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нотариальную палату для принятия </a:t>
            </a:r>
            <a:endParaRPr lang="ru-RU" sz="16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r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необходимых 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 по розыску документов.</a:t>
            </a:r>
          </a:p>
          <a:p>
            <a:pPr marL="0">
              <a:spcBef>
                <a:spcPts val="0"/>
              </a:spcBef>
              <a:buNone/>
            </a:pPr>
            <a:endParaRPr lang="ru-RU" sz="16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ru-RU" sz="16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ru-RU" sz="16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0"/>
            <a:ext cx="7006208" cy="4267200"/>
          </a:xfrm>
        </p:spPr>
        <p:txBody>
          <a:bodyPr/>
          <a:lstStyle/>
          <a:p>
            <a:pPr marL="10800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регистрации (учета)</a:t>
            </a:r>
            <a:r>
              <a:rPr lang="ru-RU" sz="16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нотариальных документов и иных документов заводятся: </a:t>
            </a:r>
          </a:p>
          <a:p>
            <a:pPr marL="108000" lvl="0"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1) в нотариальной конторе, нотариусом нотариального бюро: </a:t>
            </a:r>
            <a:endParaRPr lang="ru-RU" sz="1600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800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книга учета наследственных дел ; </a:t>
            </a:r>
          </a:p>
          <a:p>
            <a:pPr marL="10800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алфавитная книга учета наследственных дел, завещаний;</a:t>
            </a:r>
          </a:p>
          <a:p>
            <a:pPr marL="10800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алфавитная книга запрещений отчуждения недвижимого имущества и арестов; </a:t>
            </a:r>
          </a:p>
          <a:p>
            <a:pPr marL="10800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алфавитная книга регистрации заинтересованных лиц об истребовании сведений и (или) документов, необходимых для совершения нотариального действия; </a:t>
            </a:r>
          </a:p>
          <a:p>
            <a:pPr marL="10800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журнал регистрации входящих документов; </a:t>
            </a:r>
          </a:p>
          <a:p>
            <a:pPr marL="10800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журнал регистрации исходящих документов ; </a:t>
            </a:r>
          </a:p>
          <a:p>
            <a:pPr marL="10800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иные книги, журналы, связанные с организацией и обеспечением деятельности нотариальной конторы, нотариального бюро. </a:t>
            </a:r>
          </a:p>
          <a:p>
            <a:pPr marL="10800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2</a:t>
            </a:r>
            <a:r>
              <a:rPr lang="ru-RU" sz="1600" i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нотариусом нотариальной конторы, нотариального бюро: </a:t>
            </a:r>
            <a:endParaRPr lang="ru-RU" sz="1600" dirty="0" smtClean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800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книга учета наследственных дел ; </a:t>
            </a:r>
          </a:p>
          <a:p>
            <a:pPr marL="10800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книга учета заявлений о принятии мер по охране наследства и (или) управлению им;</a:t>
            </a:r>
          </a:p>
          <a:p>
            <a:pPr marL="10800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книга учета ценностей при принятии мер по охране наследства;</a:t>
            </a:r>
          </a:p>
          <a:p>
            <a:pPr marL="10800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приходная книга учета депозитных операций и расходная книга учета депозитных операций;</a:t>
            </a:r>
          </a:p>
          <a:p>
            <a:pPr marL="10800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книга регистрации заинтересованных лиц об истребовании сведений и (или) документов, необходимых для совершения нотариального действия;</a:t>
            </a:r>
          </a:p>
          <a:p>
            <a:pPr marL="10800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журнал учета специальных формуляров регистрации финансовых операций, подлежащих особому контролю;</a:t>
            </a:r>
          </a:p>
          <a:p>
            <a:pPr marL="10800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книга учета выездов нотариуса для совершения нотариальных действий; </a:t>
            </a:r>
          </a:p>
          <a:p>
            <a:pPr marL="10800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алфавитные книги, предусмотренные пунктом 1.</a:t>
            </a:r>
          </a:p>
          <a:p>
            <a:pPr marL="108000">
              <a:spcBef>
                <a:spcPts val="0"/>
              </a:spcBef>
              <a:buNone/>
            </a:pPr>
            <a:endParaRPr lang="ru-RU" sz="160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7e8c469268c842468dcaec0b54ca09c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1787691" cy="134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umbersmall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3442638"/>
            <a:ext cx="6804248" cy="3415362"/>
          </a:xfrm>
          <a:prstGeom prst="rect">
            <a:avLst/>
          </a:prstGeom>
        </p:spPr>
      </p:pic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0"/>
            <a:ext cx="7006208" cy="4267200"/>
          </a:xfrm>
        </p:spPr>
        <p:txBody>
          <a:bodyPr/>
          <a:lstStyle/>
          <a:p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Реестры, книги, журналы должны быть </a:t>
            </a:r>
            <a:r>
              <a:rPr lang="ru-RU" sz="20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прошиты</a:t>
            </a: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листы их – </a:t>
            </a:r>
            <a:r>
              <a:rPr lang="ru-RU" sz="20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пронумерованы</a:t>
            </a:r>
          </a:p>
          <a:p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Текст нотариального документа должен быть написан </a:t>
            </a:r>
            <a:r>
              <a:rPr lang="ru-RU" sz="20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ясно </a:t>
            </a: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четко</a:t>
            </a: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числа и сроки должны быть обозначены хотя бы </a:t>
            </a:r>
            <a:r>
              <a:rPr lang="en-US" sz="20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 словами.</a:t>
            </a:r>
          </a:p>
          <a:p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документе излагается </a:t>
            </a:r>
            <a:r>
              <a:rPr lang="ru-RU" sz="20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удостоверительная надпись.</a:t>
            </a:r>
          </a:p>
          <a:p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осуществления нотариальной деятельности в нотариусу выдаются </a:t>
            </a:r>
            <a:r>
              <a:rPr lang="ru-RU" sz="20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печать с </a:t>
            </a: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изображением Государственного герба Республики Беларусь, наименованием государственной нотариальной конторы, указанием порядкового номера печати, а </a:t>
            </a:r>
            <a:r>
              <a:rPr lang="ru-RU" sz="20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также штампы удостоверительных надписей</a:t>
            </a: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smtClean="0">
                <a:solidFill>
                  <a:schemeClr val="tx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бланки нотариальной конторы.</a:t>
            </a:r>
          </a:p>
          <a:p>
            <a:pPr marL="108000">
              <a:spcBef>
                <a:spcPts val="0"/>
              </a:spcBef>
              <a:buNone/>
            </a:pPr>
            <a:endParaRPr lang="ru-RU" sz="2000" dirty="0">
              <a:solidFill>
                <a:schemeClr val="tx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tam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68560" y="0"/>
            <a:ext cx="2841104" cy="2841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3">
      <a:dk1>
        <a:srgbClr val="EAEAEA"/>
      </a:dk1>
      <a:lt1>
        <a:srgbClr val="FFFFFF"/>
      </a:lt1>
      <a:dk2>
        <a:srgbClr val="4D4D4D"/>
      </a:dk2>
      <a:lt2>
        <a:srgbClr val="363636"/>
      </a:lt2>
      <a:accent1>
        <a:srgbClr val="696969"/>
      </a:accent1>
      <a:accent2>
        <a:srgbClr val="828282"/>
      </a:accent2>
      <a:accent3>
        <a:srgbClr val="FFFFFF"/>
      </a:accent3>
      <a:accent4>
        <a:srgbClr val="C8C8C8"/>
      </a:accent4>
      <a:accent5>
        <a:srgbClr val="B9B9B9"/>
      </a:accent5>
      <a:accent6>
        <a:srgbClr val="757575"/>
      </a:accent6>
      <a:hlink>
        <a:srgbClr val="A75629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EAEAEA"/>
        </a:dk1>
        <a:lt1>
          <a:srgbClr val="FFFFFF"/>
        </a:lt1>
        <a:dk2>
          <a:srgbClr val="4D4D4D"/>
        </a:dk2>
        <a:lt2>
          <a:srgbClr val="000000"/>
        </a:lt2>
        <a:accent1>
          <a:srgbClr val="171525"/>
        </a:accent1>
        <a:accent2>
          <a:srgbClr val="313040"/>
        </a:accent2>
        <a:accent3>
          <a:srgbClr val="FFFFFF"/>
        </a:accent3>
        <a:accent4>
          <a:srgbClr val="C8C8C8"/>
        </a:accent4>
        <a:accent5>
          <a:srgbClr val="ABAAAC"/>
        </a:accent5>
        <a:accent6>
          <a:srgbClr val="2B2A39"/>
        </a:accent6>
        <a:hlink>
          <a:srgbClr val="3E3E5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EAEAEA"/>
        </a:dk1>
        <a:lt1>
          <a:srgbClr val="FFFFFF"/>
        </a:lt1>
        <a:dk2>
          <a:srgbClr val="4D4D4D"/>
        </a:dk2>
        <a:lt2>
          <a:srgbClr val="000000"/>
        </a:lt2>
        <a:accent1>
          <a:srgbClr val="262626"/>
        </a:accent1>
        <a:accent2>
          <a:srgbClr val="383838"/>
        </a:accent2>
        <a:accent3>
          <a:srgbClr val="FFFFFF"/>
        </a:accent3>
        <a:accent4>
          <a:srgbClr val="C8C8C8"/>
        </a:accent4>
        <a:accent5>
          <a:srgbClr val="ACACAC"/>
        </a:accent5>
        <a:accent6>
          <a:srgbClr val="323232"/>
        </a:accent6>
        <a:hlink>
          <a:srgbClr val="474747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EAEAEA"/>
        </a:dk1>
        <a:lt1>
          <a:srgbClr val="FFFFFF"/>
        </a:lt1>
        <a:dk2>
          <a:srgbClr val="4D4D4D"/>
        </a:dk2>
        <a:lt2>
          <a:srgbClr val="363636"/>
        </a:lt2>
        <a:accent1>
          <a:srgbClr val="696969"/>
        </a:accent1>
        <a:accent2>
          <a:srgbClr val="828282"/>
        </a:accent2>
        <a:accent3>
          <a:srgbClr val="FFFFFF"/>
        </a:accent3>
        <a:accent4>
          <a:srgbClr val="C8C8C8"/>
        </a:accent4>
        <a:accent5>
          <a:srgbClr val="B9B9B9"/>
        </a:accent5>
        <a:accent6>
          <a:srgbClr val="757575"/>
        </a:accent6>
        <a:hlink>
          <a:srgbClr val="80808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EAEAEA"/>
        </a:dk1>
        <a:lt1>
          <a:srgbClr val="FFFFFF"/>
        </a:lt1>
        <a:dk2>
          <a:srgbClr val="4D4D4D"/>
        </a:dk2>
        <a:lt2>
          <a:srgbClr val="363636"/>
        </a:lt2>
        <a:accent1>
          <a:srgbClr val="696969"/>
        </a:accent1>
        <a:accent2>
          <a:srgbClr val="828282"/>
        </a:accent2>
        <a:accent3>
          <a:srgbClr val="FFFFFF"/>
        </a:accent3>
        <a:accent4>
          <a:srgbClr val="C8C8C8"/>
        </a:accent4>
        <a:accent5>
          <a:srgbClr val="B9B9B9"/>
        </a:accent5>
        <a:accent6>
          <a:srgbClr val="757575"/>
        </a:accent6>
        <a:hlink>
          <a:srgbClr val="AEAEAE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EAEAEA"/>
        </a:dk1>
        <a:lt1>
          <a:srgbClr val="FFFFFF"/>
        </a:lt1>
        <a:dk2>
          <a:srgbClr val="4D4D4D"/>
        </a:dk2>
        <a:lt2>
          <a:srgbClr val="363636"/>
        </a:lt2>
        <a:accent1>
          <a:srgbClr val="696969"/>
        </a:accent1>
        <a:accent2>
          <a:srgbClr val="828282"/>
        </a:accent2>
        <a:accent3>
          <a:srgbClr val="FFFFFF"/>
        </a:accent3>
        <a:accent4>
          <a:srgbClr val="C8C8C8"/>
        </a:accent4>
        <a:accent5>
          <a:srgbClr val="B9B9B9"/>
        </a:accent5>
        <a:accent6>
          <a:srgbClr val="757575"/>
        </a:accent6>
        <a:hlink>
          <a:srgbClr val="CD6D25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EAEAEA"/>
        </a:dk1>
        <a:lt1>
          <a:srgbClr val="FFFFFF"/>
        </a:lt1>
        <a:dk2>
          <a:srgbClr val="4D4D4D"/>
        </a:dk2>
        <a:lt2>
          <a:srgbClr val="363636"/>
        </a:lt2>
        <a:accent1>
          <a:srgbClr val="696969"/>
        </a:accent1>
        <a:accent2>
          <a:srgbClr val="828282"/>
        </a:accent2>
        <a:accent3>
          <a:srgbClr val="FFFFFF"/>
        </a:accent3>
        <a:accent4>
          <a:srgbClr val="C8C8C8"/>
        </a:accent4>
        <a:accent5>
          <a:srgbClr val="B9B9B9"/>
        </a:accent5>
        <a:accent6>
          <a:srgbClr val="757575"/>
        </a:accent6>
        <a:hlink>
          <a:srgbClr val="A75629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36CF89BB20794CB8162050F86E0FBB" ma:contentTypeVersion="0" ma:contentTypeDescription="Создание документа." ma:contentTypeScope="" ma:versionID="7e4c103b61a28e60d0588a268d02a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3D832E5-9364-4FB8-9940-2E3D3CE11A82}"/>
</file>

<file path=customXml/itemProps2.xml><?xml version="1.0" encoding="utf-8"?>
<ds:datastoreItem xmlns:ds="http://schemas.openxmlformats.org/officeDocument/2006/customXml" ds:itemID="{F2AA6A09-B2FA-4304-8022-30F59EE2A332}"/>
</file>

<file path=customXml/itemProps3.xml><?xml version="1.0" encoding="utf-8"?>
<ds:datastoreItem xmlns:ds="http://schemas.openxmlformats.org/officeDocument/2006/customXml" ds:itemID="{1880F925-2917-4F66-956E-A46E9DF66874}"/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151</TotalTime>
  <Words>1407</Words>
  <Application>Microsoft Office PowerPoint</Application>
  <PresentationFormat>Экран (4:3)</PresentationFormat>
  <Paragraphs>125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powerpoint-template</vt:lpstr>
      <vt:lpstr>Порядок ведения делопроизводства нотариусами</vt:lpstr>
      <vt:lpstr>Ведение делопроизводства нотариусами осуществляется в соотв. со следующими актами: </vt:lpstr>
      <vt:lpstr>Нотариальное делопроизводство (далее – НД) включает:</vt:lpstr>
      <vt:lpstr>А также:</vt:lpstr>
      <vt:lpstr>НД состоит из: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ведения делопроизводства нотариусами</dc:title>
  <dc:creator>Microsoft Office</dc:creator>
  <cp:lastModifiedBy>Microsoft Office</cp:lastModifiedBy>
  <cp:revision>16</cp:revision>
  <dcterms:created xsi:type="dcterms:W3CDTF">2015-04-12T11:47:11Z</dcterms:created>
  <dcterms:modified xsi:type="dcterms:W3CDTF">2015-04-13T12:53:29Z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0x0101004136CF89BB20794CB8162050F86E0FBB</vt:lpwstr>
  </property>
</Properties>
</file>