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71" r:id="rId7"/>
    <p:sldId id="270" r:id="rId8"/>
    <p:sldId id="276" r:id="rId9"/>
    <p:sldId id="277" r:id="rId10"/>
    <p:sldId id="278" r:id="rId11"/>
    <p:sldId id="279" r:id="rId12"/>
    <p:sldId id="273" r:id="rId13"/>
    <p:sldId id="274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5355-C860-475D-8A2F-79CB910FC53C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8D345-9433-4AFB-BB83-6FE59718B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5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8D345-9433-4AFB-BB83-6FE59718B3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73315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58744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2213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0505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6424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47186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38199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30010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95121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30801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93059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2CA9-8CA4-4B01-ACFF-E601DB991535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E027-AC20-456D-9FF6-1274E852E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1156"/>
            <a:ext cx="6096000" cy="406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268" y="404664"/>
            <a:ext cx="83276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Оформление нотариусом </a:t>
            </a:r>
          </a:p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отариальных документов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716468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Documents and Settings\Admin\Рабочий стол\Новая папка\knig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9862">
            <a:off x="3713947" y="2684090"/>
            <a:ext cx="5580112" cy="418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8429684" cy="635798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     В государственных  нотариальных  конторах,  с разрешения управления юстиции местного исполнительного  и распорядительного органа, могут  вестись  несколько реестров. В указанном случае каждому реестру  присваивается  самостоятельный  индекс.  Номера  на документах обозначаются таким образом:  № 1-1,  № 1-2, № 2-1 и т.д., где первая цифра означает номер индекса, а вторая - порядковый номер записи. </a:t>
            </a:r>
          </a:p>
          <a:p>
            <a:pPr algn="just"/>
            <a:endParaRPr lang="ru-RU" b="1" i="1" dirty="0" smtClean="0">
              <a:solidFill>
                <a:schemeClr val="tx1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     Если самостоятельные реестры введены для записи определенных видов нотариальных действий, к индексу каждого реестра прибавляется буква, соответствующая  наименованию  нотариального действия; № 1-К, № 2-К, № 3-И, № 4-Н, что означает:  1 и 2 - реестры  для записи свидетельствования верности копий документов,  3 – для записи исполнительных надписей, 4 - для записи выданных свидетельств о праве на наследство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Documents and Settings\Admin\Рабочий стол\Новая папк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857628"/>
            <a:ext cx="3420425" cy="300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01122" cy="642942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      </a:t>
            </a:r>
            <a:r>
              <a:rPr lang="ru-RU" sz="3400" b="1" i="1" dirty="0" smtClean="0">
                <a:solidFill>
                  <a:schemeClr val="tx1"/>
                </a:solidFill>
              </a:rPr>
              <a:t>Документы, на основании которых совершены нотариальные действия, приобщаются к оставляемому в нотариальной конторе экземпляру сделки, свидетельства о праве на наследство и т.п.</a:t>
            </a:r>
          </a:p>
          <a:p>
            <a:pPr algn="just">
              <a:lnSpc>
                <a:spcPct val="110000"/>
              </a:lnSpc>
            </a:pPr>
            <a:r>
              <a:rPr lang="ru-RU" sz="3400" b="1" i="1" dirty="0" smtClean="0">
                <a:solidFill>
                  <a:schemeClr val="tx1"/>
                </a:solidFill>
              </a:rPr>
              <a:t>     Подлинные документы (свидетельства о рождении, браке, смерти) </a:t>
            </a:r>
            <a:r>
              <a:rPr lang="ru-RU" sz="3400" b="1" i="1" u="sng" dirty="0" smtClean="0">
                <a:solidFill>
                  <a:schemeClr val="tx1"/>
                </a:solidFill>
              </a:rPr>
              <a:t>возвращаются</a:t>
            </a:r>
            <a:r>
              <a:rPr lang="ru-RU" sz="3400" b="1" i="1" dirty="0" smtClean="0">
                <a:solidFill>
                  <a:schemeClr val="tx1"/>
                </a:solidFill>
              </a:rPr>
              <a:t> лицам, их представившим, </a:t>
            </a:r>
            <a:r>
              <a:rPr lang="ru-RU" sz="3400" b="1" i="1" u="sng" dirty="0" smtClean="0">
                <a:solidFill>
                  <a:schemeClr val="tx1"/>
                </a:solidFill>
              </a:rPr>
              <a:t>с оставлением  </a:t>
            </a:r>
            <a:r>
              <a:rPr lang="ru-RU" sz="3400" b="1" i="1" dirty="0" smtClean="0">
                <a:solidFill>
                  <a:schemeClr val="tx1"/>
                </a:solidFill>
              </a:rPr>
              <a:t>в государственной нотариальной конторе </a:t>
            </a:r>
            <a:r>
              <a:rPr lang="ru-RU" sz="3400" b="1" i="1" u="sng" dirty="0" smtClean="0">
                <a:solidFill>
                  <a:schemeClr val="tx1"/>
                </a:solidFill>
              </a:rPr>
              <a:t>их копий. </a:t>
            </a:r>
          </a:p>
          <a:p>
            <a:pPr algn="just">
              <a:lnSpc>
                <a:spcPct val="110000"/>
              </a:lnSpc>
            </a:pPr>
            <a:r>
              <a:rPr lang="ru-RU" sz="3400" b="1" i="1" dirty="0" smtClean="0">
                <a:solidFill>
                  <a:schemeClr val="tx1"/>
                </a:solidFill>
              </a:rPr>
              <a:t>     Документы, удостоверяющие личность обратившихся за  совершением нотариальных действий граждан,  их представителей или представителей государственных учреждений, предприятий и организаций, </a:t>
            </a:r>
            <a:r>
              <a:rPr lang="ru-RU" sz="3400" b="1" i="1" u="sng" dirty="0" smtClean="0">
                <a:solidFill>
                  <a:schemeClr val="tx1"/>
                </a:solidFill>
              </a:rPr>
              <a:t>возвращаются</a:t>
            </a:r>
            <a:r>
              <a:rPr lang="ru-RU" sz="3400" b="1" i="1" dirty="0" smtClean="0">
                <a:solidFill>
                  <a:schemeClr val="tx1"/>
                </a:solidFill>
              </a:rPr>
              <a:t> представившим их  лицам  </a:t>
            </a:r>
            <a:r>
              <a:rPr lang="ru-RU" sz="3400" b="1" i="1" u="sng" dirty="0" smtClean="0">
                <a:solidFill>
                  <a:schemeClr val="tx1"/>
                </a:solidFill>
              </a:rPr>
              <a:t>без  оставления   копий</a:t>
            </a:r>
            <a:r>
              <a:rPr lang="ru-RU" sz="3400" b="1" i="1" dirty="0" smtClean="0">
                <a:solidFill>
                  <a:schemeClr val="tx1"/>
                </a:solidFill>
              </a:rPr>
              <a:t>. При этом, в реестре записываются наименование   документа, его номер, дата выдачи, наименование учреждения,  выдавшего   документ,   год   рождения   в подтверждение проверки  дееспособности  участников сделки,  фамилия, инициалы владельца документа.</a:t>
            </a:r>
            <a:endParaRPr lang="ru-RU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572296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10000"/>
              </a:lnSpc>
              <a:buNone/>
            </a:pPr>
            <a:r>
              <a:rPr lang="ru-RU" sz="10000" b="1" i="1" dirty="0" smtClean="0">
                <a:solidFill>
                  <a:srgbClr val="FF0000"/>
                </a:solidFill>
              </a:rPr>
              <a:t>     </a:t>
            </a:r>
            <a:r>
              <a:rPr lang="ru-RU" sz="10000" b="1" i="1" u="sng" dirty="0" smtClean="0">
                <a:solidFill>
                  <a:srgbClr val="FF0000"/>
                </a:solidFill>
              </a:rPr>
              <a:t>Не оставляются в государственной нотариальной конторе следующие документы или их копии: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10000" b="1" i="1" dirty="0" smtClean="0"/>
              <a:t>а) уставы юридических  лиц и положения о них,  а также документы о полномочиях их представителей (кроме  доверенностей,  выдаваемых  на заключение конкретных  договоров)  -  при  удостоверении договоров и доверенностей от имени и на имя юридических лиц;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10000" b="1" i="1" dirty="0" smtClean="0"/>
              <a:t>б) документы, устанавливающие  право собственности граждан на жилой дом (часть  дома)  либо  квартиру  в  многоквартирном  доме жилищно-строительного коллектива индивидуальных застройщиков: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ru-RU" sz="10000" b="1" i="1" dirty="0" smtClean="0"/>
              <a:t>- при удостоверении сделок об их отчуждении в случае, когда собственник не полностью отчуждает   принадлежащий  ему  жилой  дом  (часть  дома), квартиру, а также в случае,  когда  собственники  имеют  один  общий документ на  дом  (часть  дома),  квартиру  и  один из них отчуждает принадлежащую ему  долю  (или  долю  от  доли);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6429420"/>
          </a:xfrm>
        </p:spPr>
        <p:txBody>
          <a:bodyPr>
            <a:normAutofit fontScale="32500" lnSpcReduction="20000"/>
          </a:bodyPr>
          <a:lstStyle/>
          <a:p>
            <a:pPr indent="0" algn="just">
              <a:buNone/>
            </a:pPr>
            <a:r>
              <a:rPr lang="ru-RU" sz="7200" b="1" i="1" dirty="0" smtClean="0"/>
              <a:t>- при   удостоверении соглашений   об установлении или  изменении   размера   долей   жилого   дома;  </a:t>
            </a:r>
          </a:p>
          <a:p>
            <a:pPr indent="0" algn="just">
              <a:buNone/>
            </a:pPr>
            <a:r>
              <a:rPr lang="ru-RU" sz="7200" b="1" i="1" dirty="0" smtClean="0"/>
              <a:t>- при удостоверении договоров   пользования   жилым   домом;   </a:t>
            </a:r>
          </a:p>
          <a:p>
            <a:pPr indent="0" algn="just">
              <a:buNone/>
            </a:pPr>
            <a:r>
              <a:rPr lang="ru-RU" sz="7200" b="1" i="1" dirty="0" smtClean="0"/>
              <a:t>- при  выдачи свидетельств о  праве  собственности  на  долю  в  общем  имуществе, нажитом во время брака, по совместному заявлению супругов;</a:t>
            </a:r>
          </a:p>
          <a:p>
            <a:pPr indent="0" algn="just">
              <a:buNone/>
            </a:pPr>
            <a:r>
              <a:rPr lang="ru-RU" sz="7200" b="1" i="1" dirty="0" smtClean="0"/>
              <a:t>в) договоры о предоставлении земельного участка для  строительства жилого дома   в   делах   государственной  нотариальной  конторы  не оставляются и тогда, когда собственник полностью отчуждает жилой дом (часть дома),  квартиру,  а также при выдаче свидетельств о праве на наследство. В  этих  случаях  договор  о предоставлении   земельного участка с отметкой об отчуждении (выдаче свидетельства о праве на  наследство)  вручается  приобретателю  (наследнику) жилого дома (части), квартиры;</a:t>
            </a:r>
          </a:p>
          <a:p>
            <a:pPr indent="0" algn="just">
              <a:buNone/>
            </a:pPr>
            <a:r>
              <a:rPr lang="ru-RU" sz="7200" b="1" i="1" dirty="0" smtClean="0"/>
              <a:t>г) технические паспорта   на   автомототранспортные   средства   и квитанции об уплате взимаемого сбора - при  удостоверении  договоров об их отчуждении, выдаче свидетельств о праве на наследство  и праве собственности.</a:t>
            </a:r>
          </a:p>
          <a:p>
            <a:endParaRPr lang="ru-RU" sz="3600" b="1" i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494" y="2564904"/>
            <a:ext cx="48846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Спасибо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за внимание!</a:t>
            </a:r>
            <a:endParaRPr lang="ru-RU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10000" cy="57150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8562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317">
            <a:off x="4814069" y="3830043"/>
            <a:ext cx="3998311" cy="33843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7606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500" b="1" i="1" dirty="0" smtClean="0"/>
              <a:t>       </a:t>
            </a:r>
            <a:r>
              <a:rPr lang="ru-RU" sz="2500" b="1" i="1" u="sng" dirty="0" smtClean="0">
                <a:solidFill>
                  <a:srgbClr val="FF0000"/>
                </a:solidFill>
              </a:rPr>
              <a:t>Нотариальные документы</a:t>
            </a:r>
            <a:r>
              <a:rPr lang="ru-RU" sz="2500" b="1" i="1" dirty="0" smtClean="0">
                <a:solidFill>
                  <a:srgbClr val="FF0000"/>
                </a:solidFill>
              </a:rPr>
              <a:t> </a:t>
            </a:r>
            <a:r>
              <a:rPr lang="ru-RU" sz="2500" b="1" i="1" dirty="0" smtClean="0"/>
              <a:t>– документы, образующиеся в результате совершения нотариальных действий нотариусами.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500" b="1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b="1" i="1" dirty="0" smtClean="0"/>
              <a:t>        Общий </a:t>
            </a:r>
            <a:r>
              <a:rPr lang="ru-RU" sz="2500" b="1" i="1" dirty="0"/>
              <a:t>порядок оформления нотариальных документов устанавливается </a:t>
            </a:r>
            <a:r>
              <a:rPr lang="ru-RU" sz="2500" b="1" i="1" u="sng" dirty="0" smtClean="0">
                <a:solidFill>
                  <a:srgbClr val="FF0000"/>
                </a:solidFill>
              </a:rPr>
              <a:t>Законом Республики  Беларусь от 18 июля 2004 г. «О нотариате и нотариальной деятельности»</a:t>
            </a:r>
            <a:r>
              <a:rPr lang="ru-RU" sz="2500" b="1" i="1" dirty="0" smtClean="0"/>
              <a:t>, его </a:t>
            </a:r>
            <a:r>
              <a:rPr lang="ru-RU" sz="2500" b="1" i="1" dirty="0"/>
              <a:t>дальнейшая </a:t>
            </a:r>
            <a:r>
              <a:rPr lang="ru-RU" sz="2500" b="1" i="1" dirty="0" smtClean="0"/>
              <a:t>конкретизация – в </a:t>
            </a:r>
            <a:r>
              <a:rPr lang="ru-RU" sz="2500" b="1" i="1" dirty="0" smtClean="0">
                <a:solidFill>
                  <a:srgbClr val="FF0000"/>
                </a:solidFill>
              </a:rPr>
              <a:t>Постановлении Министерства юстиции Республики Беларусь от 26.10.2006 № 64 </a:t>
            </a:r>
            <a:r>
              <a:rPr lang="ru-RU" sz="2500" b="1" i="1" u="sng" dirty="0" smtClean="0">
                <a:solidFill>
                  <a:srgbClr val="FF0000"/>
                </a:solidFill>
              </a:rPr>
              <a:t>«Об утверждении Правил нотариального делопроизводства»</a:t>
            </a:r>
            <a:r>
              <a:rPr lang="ru-RU" sz="2500" b="1" i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b="1" i="1" dirty="0" smtClean="0"/>
              <a:t>         </a:t>
            </a:r>
            <a:endParaRPr lang="ru-RU" sz="2500" b="1" i="1" dirty="0"/>
          </a:p>
        </p:txBody>
      </p:sp>
    </p:spTree>
    <p:extLst>
      <p:ext uri="{BB962C8B-B14F-4D97-AF65-F5344CB8AC3E}">
        <p14:creationId xmlns:p14="http://schemas.microsoft.com/office/powerpoint/2010/main" val="149146029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44" y="4796990"/>
            <a:ext cx="4950381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19" y="4809566"/>
            <a:ext cx="4950381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48" y="188640"/>
            <a:ext cx="8958839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1" dirty="0" smtClean="0">
                <a:solidFill>
                  <a:srgbClr val="FF0000"/>
                </a:solidFill>
              </a:rPr>
              <a:t>        </a:t>
            </a:r>
            <a:r>
              <a:rPr lang="ru-RU" sz="2500" b="1" i="1" u="sng" dirty="0" smtClean="0">
                <a:solidFill>
                  <a:srgbClr val="FF0000"/>
                </a:solidFill>
              </a:rPr>
              <a:t> Удостоверительная надпись</a:t>
            </a:r>
            <a:r>
              <a:rPr lang="ru-RU" sz="2500" b="1" i="1" dirty="0" smtClean="0"/>
              <a:t> – краткое изложение сути документа самим нотариусом. Совершается под текстом нотариально оформленного документа. </a:t>
            </a:r>
          </a:p>
          <a:p>
            <a:pPr algn="just"/>
            <a:endParaRPr lang="ru-RU" sz="2500" b="1" i="1" dirty="0" smtClean="0"/>
          </a:p>
          <a:p>
            <a:pPr algn="just"/>
            <a:r>
              <a:rPr lang="ru-RU" sz="2500" b="1" i="1" dirty="0" smtClean="0"/>
              <a:t>         В соответствии  с </a:t>
            </a:r>
            <a:r>
              <a:rPr lang="ru-RU" sz="2500" b="1" i="1" u="sng" dirty="0" smtClean="0">
                <a:solidFill>
                  <a:srgbClr val="FF0000"/>
                </a:solidFill>
              </a:rPr>
              <a:t>Инструкцией о порядке совершения нотариальных действий, утвержденной Постановлением Министерства юстиции Республики Беларусь от 23.10.2006 № 63</a:t>
            </a:r>
            <a:r>
              <a:rPr lang="ru-RU" sz="2500" b="1" i="1" dirty="0" smtClean="0">
                <a:solidFill>
                  <a:srgbClr val="FF0000"/>
                </a:solidFill>
              </a:rPr>
              <a:t>  </a:t>
            </a:r>
            <a:r>
              <a:rPr lang="ru-RU" sz="2500" b="1" i="1" dirty="0" smtClean="0"/>
              <a:t>нотариусами производится:</a:t>
            </a:r>
          </a:p>
          <a:p>
            <a:pPr algn="just"/>
            <a:r>
              <a:rPr lang="ru-RU" sz="2500" b="1" i="1" dirty="0" smtClean="0"/>
              <a:t>- </a:t>
            </a:r>
            <a:r>
              <a:rPr lang="ru-RU" sz="2200" b="1" i="1" dirty="0" smtClean="0"/>
              <a:t>удостоверение договоров отчуждения земельных участков, находящихся в частной собственности</a:t>
            </a:r>
          </a:p>
          <a:p>
            <a:pPr algn="just"/>
            <a:r>
              <a:rPr lang="ru-RU" sz="2200" b="1" i="1" dirty="0" smtClean="0"/>
              <a:t> - удостоверение договоров купли-продажи приватизируемых жилых помещений;</a:t>
            </a:r>
          </a:p>
          <a:p>
            <a:pPr algn="just"/>
            <a:r>
              <a:rPr lang="ru-RU" sz="2200" b="1" i="1" dirty="0" smtClean="0"/>
              <a:t>- удостоверение договоров ренты;</a:t>
            </a:r>
          </a:p>
          <a:p>
            <a:pPr marL="342900" indent="-342900" algn="just">
              <a:buFontTx/>
              <a:buChar char="-"/>
            </a:pPr>
            <a:r>
              <a:rPr lang="ru-RU" sz="2200" b="1" i="1" dirty="0" smtClean="0"/>
              <a:t>удостоверение договоров о залоге;</a:t>
            </a:r>
          </a:p>
          <a:p>
            <a:pPr algn="just"/>
            <a:r>
              <a:rPr lang="ru-RU" sz="2200" b="1" i="1" dirty="0" smtClean="0"/>
              <a:t>-    удостоверение договоров суррогатного материнства;</a:t>
            </a:r>
          </a:p>
          <a:p>
            <a:pPr algn="just"/>
            <a:r>
              <a:rPr lang="ru-RU" sz="2200" b="1" i="1" dirty="0" smtClean="0"/>
              <a:t>- удостоверение и отмена завещаний;</a:t>
            </a:r>
          </a:p>
          <a:p>
            <a:pPr algn="just"/>
            <a:r>
              <a:rPr lang="ru-RU" sz="2200" b="1" i="1" dirty="0" smtClean="0"/>
              <a:t>- удостоверение и отмена доверенностей;</a:t>
            </a:r>
          </a:p>
          <a:p>
            <a:pPr algn="just"/>
            <a:r>
              <a:rPr lang="ru-RU" sz="2200" b="1" i="1" dirty="0" smtClean="0"/>
              <a:t>- удостоверение согласий и </a:t>
            </a:r>
            <a:r>
              <a:rPr lang="ru-RU" sz="2200" b="1" i="1" dirty="0" err="1" smtClean="0"/>
              <a:t>др</a:t>
            </a:r>
            <a:endParaRPr lang="ru-RU" sz="2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194627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35" y="260648"/>
            <a:ext cx="5220072" cy="28022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1764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b="1" i="1" dirty="0" smtClean="0"/>
              <a:t>      Выполнение нотариального документа допускается с использованием краски </a:t>
            </a:r>
            <a:r>
              <a:rPr lang="ru-RU" sz="2700" b="1" i="1" u="sng" dirty="0" smtClean="0">
                <a:solidFill>
                  <a:srgbClr val="FF0000"/>
                </a:solidFill>
              </a:rPr>
              <a:t>синего, голубого или фиолетового цвета.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b="1" i="1" dirty="0" smtClean="0"/>
              <a:t>     Для </a:t>
            </a:r>
            <a:r>
              <a:rPr lang="ru-RU" sz="2700" b="1" i="1" dirty="0"/>
              <a:t>совершения  удостоверительных  надписей  могут  применяться штампы с текстом соответствующей надписи.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b="1" i="1" dirty="0" smtClean="0"/>
              <a:t>    Для изложения удостоверительной надписи или ее продолжения </a:t>
            </a:r>
            <a:r>
              <a:rPr lang="ru-RU" sz="2700" b="1" i="1" u="sng" dirty="0" smtClean="0">
                <a:solidFill>
                  <a:srgbClr val="FF0000"/>
                </a:solidFill>
              </a:rPr>
              <a:t>допускается также подклейка листа бумаги с приложением гербовой печати, часть оттиска которой должна находиться на подклеенном листе.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700" b="1" i="1" u="sng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700" b="1" i="1" dirty="0" smtClean="0"/>
          </a:p>
          <a:p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169168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4287656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1" u="sng" dirty="0" smtClean="0">
                <a:solidFill>
                  <a:srgbClr val="FF0000"/>
                </a:solidFill>
              </a:rPr>
              <a:t>Прикрепление и подклейка </a:t>
            </a:r>
            <a:r>
              <a:rPr lang="ru-RU" sz="2500" b="1" i="1" dirty="0" smtClean="0"/>
              <a:t>листов бумаги </a:t>
            </a:r>
            <a:r>
              <a:rPr lang="ru-RU" sz="2500" b="1" i="1" u="sng" dirty="0" smtClean="0">
                <a:solidFill>
                  <a:srgbClr val="FF0000"/>
                </a:solidFill>
              </a:rPr>
              <a:t>для надписи о свидетельствовании верности копии документа</a:t>
            </a:r>
            <a:r>
              <a:rPr lang="ru-RU" sz="2500" b="1" i="1" dirty="0" smtClean="0"/>
              <a:t>, а также надписи на дубликате документа </a:t>
            </a:r>
            <a:r>
              <a:rPr lang="ru-RU" sz="2500" b="1" i="1" u="sng" dirty="0" smtClean="0">
                <a:solidFill>
                  <a:srgbClr val="FF0000"/>
                </a:solidFill>
              </a:rPr>
              <a:t>не допускается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752567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</a:t>
            </a:r>
            <a:r>
              <a:rPr lang="ru-RU" sz="3300" b="1" i="1" u="sng" dirty="0" smtClean="0">
                <a:solidFill>
                  <a:srgbClr val="FF0000"/>
                </a:solidFill>
              </a:rPr>
              <a:t>Исполнительна надпись</a:t>
            </a:r>
            <a:r>
              <a:rPr lang="ru-RU" sz="3300" b="1" i="1" dirty="0" smtClean="0">
                <a:solidFill>
                  <a:srgbClr val="FF0000"/>
                </a:solidFill>
              </a:rPr>
              <a:t> </a:t>
            </a:r>
            <a:r>
              <a:rPr lang="ru-RU" sz="3300" b="1" i="1" dirty="0" smtClean="0"/>
              <a:t>– распоряжение нотариального органа о принудительном взыскании с должника в пользу кредитора определенной суммы денег или имущества. Совершается при наличии документов, подтверждающих бесспорность задолженности. </a:t>
            </a:r>
          </a:p>
          <a:p>
            <a:pPr marL="0" indent="0" algn="just">
              <a:buNone/>
            </a:pPr>
            <a:endParaRPr lang="ru-RU" sz="3300" b="1" i="1" dirty="0" smtClean="0"/>
          </a:p>
          <a:p>
            <a:pPr marL="0" indent="0" algn="just">
              <a:buNone/>
            </a:pPr>
            <a:r>
              <a:rPr lang="ru-RU" sz="3300" b="1" i="1" dirty="0"/>
              <a:t> </a:t>
            </a:r>
            <a:r>
              <a:rPr lang="ru-RU" sz="3300" b="1" i="1" dirty="0" smtClean="0"/>
              <a:t>     Совершается по заявлению взыскателя о ее совершении, которое должно содержать:</a:t>
            </a:r>
          </a:p>
          <a:p>
            <a:pPr marL="0" indent="0" algn="just">
              <a:buNone/>
            </a:pPr>
            <a:r>
              <a:rPr lang="ru-RU" sz="3300" b="1" i="1" dirty="0" smtClean="0"/>
              <a:t>• </a:t>
            </a:r>
            <a:r>
              <a:rPr lang="ru-RU" sz="3300" b="1" i="1" u="sng" dirty="0" smtClean="0">
                <a:solidFill>
                  <a:srgbClr val="FF0000"/>
                </a:solidFill>
              </a:rPr>
              <a:t>фамилию, собственное имя, отчество</a:t>
            </a:r>
            <a:r>
              <a:rPr lang="ru-RU" sz="3300" b="1" i="1" u="sng" dirty="0" smtClean="0"/>
              <a:t> </a:t>
            </a:r>
            <a:r>
              <a:rPr lang="ru-RU" sz="3300" b="1" i="1" dirty="0" smtClean="0"/>
              <a:t>(если таковое имеется), наименование взыскателя и должника;</a:t>
            </a:r>
          </a:p>
          <a:p>
            <a:pPr marL="0" indent="0" algn="just">
              <a:buNone/>
            </a:pPr>
            <a:r>
              <a:rPr lang="ru-RU" sz="3300" b="1" i="1" dirty="0" smtClean="0"/>
              <a:t>• </a:t>
            </a:r>
            <a:r>
              <a:rPr lang="ru-RU" sz="3300" b="1" i="1" u="sng" dirty="0" smtClean="0">
                <a:solidFill>
                  <a:srgbClr val="FF0000"/>
                </a:solidFill>
              </a:rPr>
              <a:t>их место жительства </a:t>
            </a:r>
            <a:r>
              <a:rPr lang="ru-RU" sz="3300" b="1" i="1" dirty="0" smtClean="0"/>
              <a:t>(место пребывания) или </a:t>
            </a:r>
            <a:r>
              <a:rPr lang="ru-RU" sz="3300" b="1" i="1" u="sng" dirty="0" smtClean="0">
                <a:solidFill>
                  <a:srgbClr val="FF0000"/>
                </a:solidFill>
              </a:rPr>
              <a:t>место нахождения</a:t>
            </a:r>
            <a:r>
              <a:rPr lang="ru-RU" sz="3300" b="1" i="1" dirty="0" smtClean="0"/>
              <a:t>;</a:t>
            </a:r>
          </a:p>
          <a:p>
            <a:pPr marL="0" indent="0" algn="just">
              <a:buNone/>
            </a:pPr>
            <a:r>
              <a:rPr lang="ru-RU" sz="3300" b="1" i="1" dirty="0" smtClean="0"/>
              <a:t>• </a:t>
            </a:r>
            <a:r>
              <a:rPr lang="ru-RU" sz="3300" b="1" i="1" u="sng" dirty="0" smtClean="0">
                <a:solidFill>
                  <a:srgbClr val="FF0000"/>
                </a:solidFill>
              </a:rPr>
              <a:t>иные сведени</a:t>
            </a:r>
            <a:r>
              <a:rPr lang="ru-RU" sz="3300" b="1" i="1" dirty="0" smtClean="0"/>
              <a:t>я, предусмотренные </a:t>
            </a:r>
          </a:p>
          <a:p>
            <a:pPr marL="0" indent="0" algn="just">
              <a:buNone/>
            </a:pPr>
            <a:r>
              <a:rPr lang="ru-RU" sz="3300" b="1" i="1" dirty="0" smtClean="0"/>
              <a:t>законодательством </a:t>
            </a:r>
          </a:p>
          <a:p>
            <a:pPr marL="0" indent="0" algn="just">
              <a:buNone/>
            </a:pPr>
            <a:r>
              <a:rPr lang="ru-RU" sz="3300" b="1" i="1" dirty="0" smtClean="0"/>
              <a:t>Республики Беларусь </a:t>
            </a:r>
          </a:p>
          <a:p>
            <a:pPr marL="0" indent="0" algn="just">
              <a:buNone/>
            </a:pPr>
            <a:r>
              <a:rPr lang="ru-RU" sz="3300" b="1" i="1" dirty="0" smtClean="0"/>
              <a:t>(п.4 ст.94 Закона </a:t>
            </a:r>
          </a:p>
          <a:p>
            <a:pPr marL="0" indent="0" algn="just">
              <a:buNone/>
            </a:pPr>
            <a:r>
              <a:rPr lang="ru-RU" sz="3300" b="1" i="1" dirty="0" smtClean="0"/>
              <a:t>часть вторая п.255 Инструкции № 63)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3240360" cy="295799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5688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18" y="3429000"/>
            <a:ext cx="45783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6940"/>
            <a:ext cx="8229600" cy="34563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dirty="0" smtClean="0"/>
              <a:t>        Инструкцией устанавливается </a:t>
            </a:r>
            <a:r>
              <a:rPr lang="ru-RU" b="1" i="1" u="sng" dirty="0" smtClean="0">
                <a:solidFill>
                  <a:srgbClr val="FF0000"/>
                </a:solidFill>
              </a:rPr>
              <a:t>примерный перечень прав, для подтверждения которых может быть выдано нотариальное свидетельство</a:t>
            </a:r>
            <a:r>
              <a:rPr lang="ru-RU" b="1" i="1" dirty="0" smtClean="0"/>
              <a:t>:</a:t>
            </a:r>
          </a:p>
          <a:p>
            <a:pPr marL="0" indent="0" algn="just">
              <a:buNone/>
            </a:pPr>
            <a:r>
              <a:rPr lang="ru-RU" b="1" i="1" dirty="0" smtClean="0"/>
              <a:t>- подтверждение </a:t>
            </a:r>
            <a:r>
              <a:rPr lang="ru-RU" b="1" i="1" u="sng" dirty="0" smtClean="0">
                <a:solidFill>
                  <a:srgbClr val="0070C0"/>
                </a:solidFill>
              </a:rPr>
              <a:t>права на наследство</a:t>
            </a:r>
            <a:r>
              <a:rPr lang="ru-RU" b="1" i="1" dirty="0" smtClean="0"/>
              <a:t>;</a:t>
            </a:r>
          </a:p>
          <a:p>
            <a:pPr marL="0" indent="0" algn="just">
              <a:buNone/>
            </a:pPr>
            <a:r>
              <a:rPr lang="ru-RU" b="1" i="1" dirty="0" smtClean="0"/>
              <a:t>- удостоверение </a:t>
            </a:r>
            <a:r>
              <a:rPr lang="ru-RU" b="1" i="1" u="sng" dirty="0" smtClean="0">
                <a:solidFill>
                  <a:srgbClr val="0070C0"/>
                </a:solidFill>
              </a:rPr>
              <a:t>факта нахождения гражданина в живых</a:t>
            </a:r>
            <a:r>
              <a:rPr lang="ru-RU" b="1" i="1" dirty="0" smtClean="0"/>
              <a:t>;</a:t>
            </a:r>
          </a:p>
          <a:p>
            <a:pPr marL="0" indent="0" algn="just">
              <a:buNone/>
            </a:pPr>
            <a:r>
              <a:rPr lang="ru-RU" b="1" i="1" dirty="0" smtClean="0"/>
              <a:t>- удостоверение </a:t>
            </a:r>
            <a:r>
              <a:rPr lang="ru-RU" b="1" i="1" u="sng" dirty="0" smtClean="0">
                <a:solidFill>
                  <a:srgbClr val="0070C0"/>
                </a:solidFill>
              </a:rPr>
              <a:t>факта нахождения гражданина в определенном месте</a:t>
            </a:r>
            <a:r>
              <a:rPr lang="ru-RU" b="1" i="1" dirty="0" smtClean="0"/>
              <a:t>;</a:t>
            </a:r>
          </a:p>
          <a:p>
            <a:pPr marL="0" indent="0" algn="just">
              <a:buNone/>
            </a:pPr>
            <a:r>
              <a:rPr lang="ru-RU" b="1" i="1" dirty="0" smtClean="0"/>
              <a:t>- удостоверение </a:t>
            </a:r>
            <a:r>
              <a:rPr lang="ru-RU" b="1" i="1" u="sng" dirty="0" smtClean="0">
                <a:solidFill>
                  <a:srgbClr val="0070C0"/>
                </a:solidFill>
              </a:rPr>
              <a:t>тождественности гражданина с лицом, изображенным на фотографии</a:t>
            </a:r>
            <a:r>
              <a:rPr lang="ru-RU" b="1" i="1" dirty="0" smtClean="0"/>
              <a:t>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186" y="3553416"/>
            <a:ext cx="479058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1" dirty="0" smtClean="0"/>
              <a:t>- </a:t>
            </a:r>
            <a:r>
              <a:rPr lang="ru-RU" sz="2300" b="1" i="1" dirty="0" smtClean="0"/>
              <a:t>удостоверение </a:t>
            </a:r>
            <a:r>
              <a:rPr lang="ru-RU" sz="2300" b="1" i="1" u="sng" dirty="0" smtClean="0">
                <a:solidFill>
                  <a:srgbClr val="0070C0"/>
                </a:solidFill>
              </a:rPr>
              <a:t>времени предъявления документов</a:t>
            </a:r>
            <a:r>
              <a:rPr lang="ru-RU" sz="2300" b="1" i="1" dirty="0" smtClean="0"/>
              <a:t>;</a:t>
            </a:r>
          </a:p>
          <a:p>
            <a:pPr algn="just"/>
            <a:r>
              <a:rPr lang="ru-RU" sz="2300" b="1" i="1" dirty="0" smtClean="0"/>
              <a:t>- удостоверение </a:t>
            </a:r>
            <a:r>
              <a:rPr lang="ru-RU" sz="2300" b="1" i="1" u="sng" dirty="0" smtClean="0">
                <a:solidFill>
                  <a:srgbClr val="0070C0"/>
                </a:solidFill>
              </a:rPr>
              <a:t>факта достоверности документа, принятого при создании хозяйственного общества</a:t>
            </a:r>
            <a:r>
              <a:rPr lang="ru-RU" sz="2300" b="1" i="1" dirty="0" smtClean="0"/>
              <a:t>, документа органа управления хозяйственного общества;</a:t>
            </a:r>
          </a:p>
          <a:p>
            <a:pPr algn="just"/>
            <a:r>
              <a:rPr lang="ru-RU" sz="2300" b="1" i="1" dirty="0" smtClean="0"/>
              <a:t>и др.</a:t>
            </a:r>
            <a:endParaRPr lang="ru-RU" sz="2300" b="1" i="1" dirty="0"/>
          </a:p>
        </p:txBody>
      </p:sp>
    </p:spTree>
    <p:extLst>
      <p:ext uri="{BB962C8B-B14F-4D97-AF65-F5344CB8AC3E}">
        <p14:creationId xmlns:p14="http://schemas.microsoft.com/office/powerpoint/2010/main" val="230023945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513">
            <a:off x="5169484" y="4677877"/>
            <a:ext cx="3066705" cy="1729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700" b="1" i="1" dirty="0" smtClean="0">
                <a:solidFill>
                  <a:srgbClr val="FF0000"/>
                </a:solidFill>
              </a:rPr>
              <a:t>            </a:t>
            </a:r>
            <a:r>
              <a:rPr lang="ru-RU" sz="2700" b="1" i="1" u="sng" dirty="0" smtClean="0">
                <a:solidFill>
                  <a:srgbClr val="FF0000"/>
                </a:solidFill>
              </a:rPr>
              <a:t>Если</a:t>
            </a:r>
            <a:r>
              <a:rPr lang="ru-RU" sz="2700" b="1" i="1" dirty="0" smtClean="0"/>
              <a:t> в удостоверенном (выданном, засвидетельствованном) документе </a:t>
            </a:r>
            <a:r>
              <a:rPr lang="ru-RU" sz="2700" b="1" i="1" u="sng" dirty="0" smtClean="0">
                <a:solidFill>
                  <a:srgbClr val="FF0000"/>
                </a:solidFill>
              </a:rPr>
              <a:t>имеются описки, опечатки, явные арифметические ошибки, не меняющие существа документа</a:t>
            </a:r>
            <a:r>
              <a:rPr lang="ru-RU" sz="2700" b="1" i="1" dirty="0" smtClean="0"/>
              <a:t>, в него </a:t>
            </a:r>
            <a:r>
              <a:rPr lang="ru-RU" sz="2700" b="1" i="1" u="sng" dirty="0" smtClean="0">
                <a:solidFill>
                  <a:srgbClr val="7030A0"/>
                </a:solidFill>
              </a:rPr>
              <a:t>могут быть внесены исправления</a:t>
            </a:r>
            <a:r>
              <a:rPr lang="ru-RU" sz="2700" b="1" i="1" dirty="0" smtClean="0"/>
              <a:t>.</a:t>
            </a:r>
          </a:p>
          <a:p>
            <a:pPr marL="0" indent="0" algn="just">
              <a:buNone/>
            </a:pPr>
            <a:endParaRPr lang="ru-RU" sz="2700" b="1" i="1" dirty="0" smtClean="0"/>
          </a:p>
          <a:p>
            <a:pPr marL="0" indent="0" algn="just">
              <a:buNone/>
            </a:pPr>
            <a:r>
              <a:rPr lang="ru-RU" sz="2700" b="1" i="1" dirty="0" smtClean="0"/>
              <a:t>           </a:t>
            </a:r>
            <a:r>
              <a:rPr lang="ru-RU" sz="2700" b="1" i="1" u="sng" dirty="0" smtClean="0"/>
              <a:t>Приписки и исправления</a:t>
            </a:r>
            <a:r>
              <a:rPr lang="ru-RU" sz="2700" b="1" i="1" dirty="0" smtClean="0"/>
              <a:t>, </a:t>
            </a:r>
            <a:r>
              <a:rPr lang="ru-RU" sz="2700" b="1" i="1" dirty="0" smtClean="0">
                <a:solidFill>
                  <a:srgbClr val="FF0000"/>
                </a:solidFill>
              </a:rPr>
              <a:t>сделанные в тексте документа после удостоверительной надписи</a:t>
            </a:r>
            <a:r>
              <a:rPr lang="ru-RU" sz="2700" b="1" i="1" dirty="0" smtClean="0"/>
              <a:t>, </a:t>
            </a:r>
            <a:r>
              <a:rPr lang="ru-RU" sz="2700" b="1" i="1" u="sng" dirty="0" smtClean="0"/>
              <a:t>оговариваются и подписываются нотариусом с указанием статуса «нотариус» и скрепляются его гербовой печатью</a:t>
            </a:r>
            <a:r>
              <a:rPr lang="ru-RU" sz="2700" b="1" i="1" dirty="0" smtClean="0"/>
              <a:t>. При этом исправления должны быть сделаны так, чтобы все ошибочно написанное, а затем зачеркнутое можно </a:t>
            </a:r>
          </a:p>
          <a:p>
            <a:pPr marL="0" indent="0" algn="just">
              <a:buNone/>
            </a:pPr>
            <a:r>
              <a:rPr lang="ru-RU" sz="2700" b="1" i="1" dirty="0" smtClean="0"/>
              <a:t>было прочесть в первоначальном</a:t>
            </a:r>
          </a:p>
          <a:p>
            <a:pPr marL="0" indent="0" algn="just">
              <a:buNone/>
            </a:pPr>
            <a:r>
              <a:rPr lang="ru-RU" sz="2700" b="1" i="1" dirty="0" smtClean="0"/>
              <a:t> тексте.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5056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Admin\Рабочий стол\Новая папка\Uy_rEWHqY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8612">
            <a:off x="4705014" y="3861048"/>
            <a:ext cx="4267643" cy="316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7166"/>
            <a:ext cx="8143932" cy="607223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    </a:t>
            </a:r>
            <a:r>
              <a:rPr lang="ru-RU" sz="2500" b="1" i="1" dirty="0" smtClean="0">
                <a:solidFill>
                  <a:schemeClr val="tx1"/>
                </a:solidFill>
              </a:rPr>
              <a:t>Все нотариальные  действия,  совершаемые</a:t>
            </a:r>
            <a:r>
              <a:rPr lang="en-US" sz="2500" b="1" i="1" dirty="0" smtClean="0">
                <a:solidFill>
                  <a:schemeClr val="tx1"/>
                </a:solidFill>
              </a:rPr>
              <a:t> </a:t>
            </a:r>
            <a:r>
              <a:rPr lang="ru-RU" sz="2500" b="1" i="1" dirty="0" smtClean="0">
                <a:solidFill>
                  <a:schemeClr val="tx1"/>
                </a:solidFill>
              </a:rPr>
              <a:t>нотариусами, регистрируются  в  </a:t>
            </a:r>
            <a:r>
              <a:rPr lang="ru-RU" sz="2500" b="1" i="1" u="sng" dirty="0" smtClean="0">
                <a:solidFill>
                  <a:srgbClr val="FF0000"/>
                </a:solidFill>
              </a:rPr>
              <a:t>реестре для регистрации нотариальных действий</a:t>
            </a:r>
            <a:r>
              <a:rPr lang="ru-RU" sz="2500" b="1" i="1" dirty="0" smtClean="0">
                <a:solidFill>
                  <a:srgbClr val="FF0000"/>
                </a:solidFill>
              </a:rPr>
              <a:t>. </a:t>
            </a:r>
            <a:r>
              <a:rPr lang="ru-RU" sz="2500" b="1" i="1" dirty="0" smtClean="0">
                <a:solidFill>
                  <a:schemeClr val="tx1"/>
                </a:solidFill>
              </a:rPr>
              <a:t>Формы реестров для регистрации нотариальных действий, утверждаются Министерством юстиции Республики Беларусь.</a:t>
            </a:r>
            <a:r>
              <a:rPr lang="ru-RU" sz="25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ru-RU" sz="2500" b="1" i="1" dirty="0" smtClean="0">
                <a:solidFill>
                  <a:schemeClr val="tx1"/>
                </a:solidFill>
              </a:rPr>
              <a:t>     Запись в реестре является доказательством совершения нотариального действия.</a:t>
            </a:r>
          </a:p>
          <a:p>
            <a:pPr algn="just">
              <a:lnSpc>
                <a:spcPct val="90000"/>
              </a:lnSpc>
            </a:pPr>
            <a:r>
              <a:rPr lang="ru-RU" sz="2500" b="1" i="1" dirty="0" smtClean="0">
                <a:solidFill>
                  <a:schemeClr val="tx1"/>
                </a:solidFill>
              </a:rPr>
              <a:t>     Каждый реестр для регистрации нотариальных действий закрепляется заведующим нотариальной конторой </a:t>
            </a:r>
            <a:r>
              <a:rPr lang="ru-RU" sz="2500" b="1" i="1" u="sng" dirty="0" smtClean="0">
                <a:solidFill>
                  <a:schemeClr val="tx1"/>
                </a:solidFill>
              </a:rPr>
              <a:t>за конкретным нотариусом</a:t>
            </a:r>
            <a:r>
              <a:rPr lang="ru-RU" sz="2500" b="1" i="1" dirty="0" smtClean="0">
                <a:solidFill>
                  <a:schemeClr val="tx1"/>
                </a:solidFill>
              </a:rPr>
              <a:t>. Такому реестру присваивается </a:t>
            </a:r>
            <a:r>
              <a:rPr lang="ru-RU" sz="2500" b="1" i="1" u="sng" dirty="0" smtClean="0">
                <a:solidFill>
                  <a:schemeClr val="tx1"/>
                </a:solidFill>
              </a:rPr>
              <a:t>самостоятельный номер</a:t>
            </a:r>
            <a:r>
              <a:rPr lang="ru-RU" sz="2500" b="1" i="1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sz="2500" b="1" i="1" dirty="0" smtClean="0">
                <a:solidFill>
                  <a:schemeClr val="tx1"/>
                </a:solidFill>
              </a:rPr>
              <a:t>     Ведение нотариусом одновременно нескольких реестров для регистрации нотариальных действий </a:t>
            </a:r>
            <a:r>
              <a:rPr lang="ru-RU" sz="2500" b="1" i="1" u="sng" dirty="0" smtClean="0">
                <a:solidFill>
                  <a:srgbClr val="FF0000"/>
                </a:solidFill>
              </a:rPr>
              <a:t>не допускается.</a:t>
            </a:r>
            <a:endParaRPr lang="ru-RU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Documents and Settings\Admin\Рабочий стол\Новая папка\8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14620"/>
            <a:ext cx="3357586" cy="398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8572560" cy="635798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     Реестры должны быть  прошнурованы, листы их пронумерованы. Количество листов должно быть </a:t>
            </a:r>
            <a:r>
              <a:rPr lang="ru-RU" b="1" i="1" u="sng" dirty="0" smtClean="0">
                <a:solidFill>
                  <a:schemeClr val="tx1"/>
                </a:solidFill>
              </a:rPr>
              <a:t>заверено подписью</a:t>
            </a:r>
            <a:r>
              <a:rPr lang="ru-RU" b="1" i="1" dirty="0" smtClean="0">
                <a:solidFill>
                  <a:schemeClr val="tx1"/>
                </a:solidFill>
              </a:rPr>
              <a:t> начальника управления юстиции местного исполнительного и распорядительного органа или его заместителя и </a:t>
            </a:r>
            <a:r>
              <a:rPr lang="ru-RU" b="1" i="1" u="sng" dirty="0" smtClean="0">
                <a:solidFill>
                  <a:schemeClr val="tx1"/>
                </a:solidFill>
              </a:rPr>
              <a:t>скреплено печатью</a:t>
            </a:r>
            <a:r>
              <a:rPr lang="ru-RU" b="1" i="1" dirty="0" smtClean="0">
                <a:solidFill>
                  <a:schemeClr val="tx1"/>
                </a:solidFill>
              </a:rPr>
              <a:t> отдела юстиции.</a:t>
            </a:r>
          </a:p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     Каждому  нотариальному  действию  присваивается  </a:t>
            </a:r>
            <a:r>
              <a:rPr lang="ru-RU" b="1" i="1" u="sng" dirty="0" smtClean="0">
                <a:solidFill>
                  <a:srgbClr val="FF0000"/>
                </a:solidFill>
              </a:rPr>
              <a:t>отдельный порядковый номер</a:t>
            </a:r>
            <a:r>
              <a:rPr lang="ru-RU" b="1" i="1" dirty="0" smtClean="0">
                <a:solidFill>
                  <a:schemeClr val="tx1"/>
                </a:solidFill>
              </a:rPr>
              <a:t>. Номер, под которым нотариальное действие зарегистрировано в реестре, указывается в выдаваемых государственным нотариусом документах и в удостоверительных надписях.</a:t>
            </a:r>
          </a:p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     Запись нотариального действия в реестре производится нотариусом  или иным работником нотариальной конторы только после того, как удостоверительная  надпись или выдаваемый нотариальной конторой документ подписан государственным нотариусом. Запись в реестре карандашом </a:t>
            </a:r>
            <a:r>
              <a:rPr lang="ru-RU" b="1" i="1" u="sng" dirty="0" smtClean="0">
                <a:solidFill>
                  <a:schemeClr val="tx1"/>
                </a:solidFill>
              </a:rPr>
              <a:t>не допускается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1A0C69-A57E-4EBD-8128-C2C25AA56657}"/>
</file>

<file path=customXml/itemProps2.xml><?xml version="1.0" encoding="utf-8"?>
<ds:datastoreItem xmlns:ds="http://schemas.openxmlformats.org/officeDocument/2006/customXml" ds:itemID="{88AACE34-7332-47D2-B2E2-DCCB2B3C3149}"/>
</file>

<file path=customXml/itemProps3.xml><?xml version="1.0" encoding="utf-8"?>
<ds:datastoreItem xmlns:ds="http://schemas.openxmlformats.org/officeDocument/2006/customXml" ds:itemID="{DDCA92ED-A75F-4171-B580-2CDF67ADDF47}"/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1205</Words>
  <Application>Microsoft Office PowerPoint</Application>
  <PresentationFormat>Экран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KaMo.by Admin</dc:creator>
  <cp:lastModifiedBy>KaMo.by Admin</cp:lastModifiedBy>
  <cp:revision>22</cp:revision>
  <dcterms:created xsi:type="dcterms:W3CDTF">2015-04-12T19:22:29Z</dcterms:created>
  <dcterms:modified xsi:type="dcterms:W3CDTF">2015-04-13T18:20:40Z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