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8.xml" ContentType="application/vnd.openxmlformats-officedocument.drawingml.diagramData+xml"/>
  <Override PartName="/ppt/diagrams/data17.xml" ContentType="application/vnd.openxmlformats-officedocument.drawingml.diagramData+xml"/>
  <Override PartName="/ppt/diagrams/data16.xml" ContentType="application/vnd.openxmlformats-officedocument.drawingml.diagramData+xml"/>
  <Override PartName="/ppt/diagrams/data15.xml" ContentType="application/vnd.openxmlformats-officedocument.drawingml.diagramData+xml"/>
  <Override PartName="/ppt/diagrams/data13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14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6.xml" ContentType="application/vnd.ms-office.drawingml.diagramDrawing+xml"/>
  <Override PartName="/ppt/diagrams/quickStyle6.xml" ContentType="application/vnd.openxmlformats-officedocument.drawingml.diagramStyle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6.xml" ContentType="application/vnd.openxmlformats-officedocument.drawingml.diagramColors+xml"/>
  <Override PartName="/ppt/diagrams/layout6.xml" ContentType="application/vnd.openxmlformats-officedocument.drawingml.diagramLayout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colors8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drawing4.xml" ContentType="application/vnd.ms-office.drawingml.diagramDrawing+xml"/>
  <Override PartName="/ppt/diagrams/quickStyle10.xml" ContentType="application/vnd.openxmlformats-officedocument.drawingml.diagramStyle+xml"/>
  <Override PartName="/ppt/diagrams/drawing10.xml" ContentType="application/vnd.ms-office.drawingml.diagramDrawing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colors9.xml" ContentType="application/vnd.openxmlformats-officedocument.drawingml.diagramColors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quickStyle9.xml" ContentType="application/vnd.openxmlformats-officedocument.drawingml.diagramStyle+xml"/>
  <Override PartName="/ppt/diagrams/layout15.xml" ContentType="application/vnd.openxmlformats-officedocument.drawingml.diagramLayout+xml"/>
  <Override PartName="/ppt/diagrams/quickStyle13.xml" ContentType="application/vnd.openxmlformats-officedocument.drawingml.diagramStyle+xml"/>
  <Override PartName="/ppt/diagrams/layout13.xml" ContentType="application/vnd.openxmlformats-officedocument.drawingml.diagramLayout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rawing8.xml" ContentType="application/vnd.ms-office.drawingml.diagramDrawing+xml"/>
  <Override PartName="/ppt/diagrams/quickStyle15.xml" ContentType="application/vnd.openxmlformats-officedocument.drawingml.diagramStyle+xml"/>
  <Override PartName="/ppt/diagrams/drawing15.xml" ContentType="application/vnd.ms-office.drawingml.diagramDrawing+xml"/>
  <Override PartName="/ppt/diagrams/colors15.xml" ContentType="application/vnd.openxmlformats-officedocument.drawingml.diagramColors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1.xml" ContentType="application/vnd.openxmlformats-officedocument.theme+xml"/>
  <Override PartName="/ppt/diagrams/drawing17.xml" ContentType="application/vnd.ms-office.drawingml.diagramDrawing+xml"/>
  <Override PartName="/ppt/diagrams/quickStyle17.xml" ContentType="application/vnd.openxmlformats-officedocument.drawingml.diagramStyle+xml"/>
  <Override PartName="/ppt/diagrams/layout9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16.xml" ContentType="application/vnd.openxmlformats-officedocument.drawingml.diagramStyle+xml"/>
  <Override PartName="/ppt/diagrams/layout16.xml" ContentType="application/vnd.openxmlformats-officedocument.drawingml.diagramLayout+xml"/>
  <Override PartName="/ppt/diagrams/drawing16.xml" ContentType="application/vnd.ms-office.drawingml.diagramDrawing+xml"/>
  <Override PartName="/ppt/diagrams/layout17.xml" ContentType="application/vnd.openxmlformats-officedocument.drawingml.diagramLayout+xml"/>
  <Override PartName="/ppt/diagrams/colors16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6A2FE-9A94-4184-B15E-8E84B53103B5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82ACC0-9031-4570-B56B-E1530A23E75B}">
      <dgm:prSet/>
      <dgm:spPr/>
      <dgm:t>
        <a:bodyPr/>
        <a:lstStyle/>
        <a:p>
          <a:pPr rtl="0"/>
          <a:r>
            <a:rPr lang="ru-RU" b="0" i="0" dirty="0" smtClean="0"/>
            <a:t>коммерческая организация, уставный фонд которой разделен на доли (акции) ее участников</a:t>
          </a:r>
          <a:br>
            <a:rPr lang="ru-RU" b="0" i="0" dirty="0" smtClean="0"/>
          </a:br>
          <a:endParaRPr lang="ru-RU" dirty="0"/>
        </a:p>
      </dgm:t>
    </dgm:pt>
    <dgm:pt modelId="{F7493C56-C13C-4650-9433-883DC54651B1}" type="parTrans" cxnId="{D7D75FCB-AD0B-46D0-AE54-F4269CAFA61E}">
      <dgm:prSet/>
      <dgm:spPr/>
      <dgm:t>
        <a:bodyPr/>
        <a:lstStyle/>
        <a:p>
          <a:endParaRPr lang="ru-RU"/>
        </a:p>
      </dgm:t>
    </dgm:pt>
    <dgm:pt modelId="{659276CC-B5CE-41BF-93D7-FE224117DCAA}" type="sibTrans" cxnId="{D7D75FCB-AD0B-46D0-AE54-F4269CAFA61E}">
      <dgm:prSet/>
      <dgm:spPr/>
      <dgm:t>
        <a:bodyPr/>
        <a:lstStyle/>
        <a:p>
          <a:endParaRPr lang="ru-RU"/>
        </a:p>
      </dgm:t>
    </dgm:pt>
    <dgm:pt modelId="{BC5D45AC-B0E9-4D9C-B994-D9ED22346F0B}" type="pres">
      <dgm:prSet presAssocID="{C976A2FE-9A94-4184-B15E-8E84B53103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5E5DE2C-35E2-4DD0-86E5-C0E098B8A294}" type="pres">
      <dgm:prSet presAssocID="{5B82ACC0-9031-4570-B56B-E1530A23E75B}" presName="thickLine" presStyleLbl="alignNode1" presStyleIdx="0" presStyleCnt="1"/>
      <dgm:spPr/>
    </dgm:pt>
    <dgm:pt modelId="{4174F992-76FC-4637-BC60-264FF30BD2E0}" type="pres">
      <dgm:prSet presAssocID="{5B82ACC0-9031-4570-B56B-E1530A23E75B}" presName="horz1" presStyleCnt="0"/>
      <dgm:spPr/>
    </dgm:pt>
    <dgm:pt modelId="{AD886D54-4005-420E-BE4D-EF6E7ED1D857}" type="pres">
      <dgm:prSet presAssocID="{5B82ACC0-9031-4570-B56B-E1530A23E75B}" presName="tx1" presStyleLbl="revTx" presStyleIdx="0" presStyleCnt="1"/>
      <dgm:spPr/>
      <dgm:t>
        <a:bodyPr/>
        <a:lstStyle/>
        <a:p>
          <a:endParaRPr lang="ru-RU"/>
        </a:p>
      </dgm:t>
    </dgm:pt>
    <dgm:pt modelId="{9BD0A5D0-A150-46E9-92DD-0B88D311A9EC}" type="pres">
      <dgm:prSet presAssocID="{5B82ACC0-9031-4570-B56B-E1530A23E75B}" presName="vert1" presStyleCnt="0"/>
      <dgm:spPr/>
    </dgm:pt>
  </dgm:ptLst>
  <dgm:cxnLst>
    <dgm:cxn modelId="{F29A0D87-5326-4319-8CDB-12B30F55DC53}" type="presOf" srcId="{C976A2FE-9A94-4184-B15E-8E84B53103B5}" destId="{BC5D45AC-B0E9-4D9C-B994-D9ED22346F0B}" srcOrd="0" destOrd="0" presId="urn:microsoft.com/office/officeart/2008/layout/LinedList"/>
    <dgm:cxn modelId="{D7D75FCB-AD0B-46D0-AE54-F4269CAFA61E}" srcId="{C976A2FE-9A94-4184-B15E-8E84B53103B5}" destId="{5B82ACC0-9031-4570-B56B-E1530A23E75B}" srcOrd="0" destOrd="0" parTransId="{F7493C56-C13C-4650-9433-883DC54651B1}" sibTransId="{659276CC-B5CE-41BF-93D7-FE224117DCAA}"/>
    <dgm:cxn modelId="{9DC304C7-B58A-44FD-96A4-45F8D6AE1DB5}" type="presOf" srcId="{5B82ACC0-9031-4570-B56B-E1530A23E75B}" destId="{AD886D54-4005-420E-BE4D-EF6E7ED1D857}" srcOrd="0" destOrd="0" presId="urn:microsoft.com/office/officeart/2008/layout/LinedList"/>
    <dgm:cxn modelId="{0C710067-A969-4473-AA21-A96CB3A56680}" type="presParOf" srcId="{BC5D45AC-B0E9-4D9C-B994-D9ED22346F0B}" destId="{95E5DE2C-35E2-4DD0-86E5-C0E098B8A294}" srcOrd="0" destOrd="0" presId="urn:microsoft.com/office/officeart/2008/layout/LinedList"/>
    <dgm:cxn modelId="{2034D2BB-0A42-4737-8662-DE639404DAE7}" type="presParOf" srcId="{BC5D45AC-B0E9-4D9C-B994-D9ED22346F0B}" destId="{4174F992-76FC-4637-BC60-264FF30BD2E0}" srcOrd="1" destOrd="0" presId="urn:microsoft.com/office/officeart/2008/layout/LinedList"/>
    <dgm:cxn modelId="{1E0BDA31-9DBD-4FEE-845D-EE381A5BB10A}" type="presParOf" srcId="{4174F992-76FC-4637-BC60-264FF30BD2E0}" destId="{AD886D54-4005-420E-BE4D-EF6E7ED1D857}" srcOrd="0" destOrd="0" presId="urn:microsoft.com/office/officeart/2008/layout/LinedList"/>
    <dgm:cxn modelId="{798426E7-2889-4E88-9A7A-4AEBD7D73135}" type="presParOf" srcId="{4174F992-76FC-4637-BC60-264FF30BD2E0}" destId="{9BD0A5D0-A150-46E9-92DD-0B88D311A9E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C1716B-EF41-47DA-96BC-C35BFF7B38B3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7A465C0-687C-445E-8869-F5B8DB1597E9}">
      <dgm:prSet/>
      <dgm:spPr/>
      <dgm:t>
        <a:bodyPr/>
        <a:lstStyle/>
        <a:p>
          <a:pPr rtl="0"/>
          <a:r>
            <a:rPr lang="ru-RU" b="0" i="0" smtClean="0"/>
            <a:t>Заключение договора о создании акционерного общества</a:t>
          </a:r>
          <a:endParaRPr lang="ru-RU"/>
        </a:p>
      </dgm:t>
    </dgm:pt>
    <dgm:pt modelId="{D8107FCB-2ADD-4B42-B5B0-304F52E14E3D}" type="parTrans" cxnId="{993CB7CB-FF87-4AAA-BA6F-D8921B2AD306}">
      <dgm:prSet/>
      <dgm:spPr/>
      <dgm:t>
        <a:bodyPr/>
        <a:lstStyle/>
        <a:p>
          <a:endParaRPr lang="ru-RU"/>
        </a:p>
      </dgm:t>
    </dgm:pt>
    <dgm:pt modelId="{ADC14D15-C2BD-499C-8730-AF57985FCBCD}" type="sibTrans" cxnId="{993CB7CB-FF87-4AAA-BA6F-D8921B2AD306}">
      <dgm:prSet/>
      <dgm:spPr/>
      <dgm:t>
        <a:bodyPr/>
        <a:lstStyle/>
        <a:p>
          <a:endParaRPr lang="ru-RU"/>
        </a:p>
      </dgm:t>
    </dgm:pt>
    <dgm:pt modelId="{4EB8B165-3B23-4CCF-8397-8CC4E56A0C41}">
      <dgm:prSet/>
      <dgm:spPr/>
      <dgm:t>
        <a:bodyPr/>
        <a:lstStyle/>
        <a:p>
          <a:pPr rtl="0"/>
          <a:r>
            <a:rPr lang="ru-RU" b="0" i="0" smtClean="0"/>
            <a:t>Проведение учредительного собрания</a:t>
          </a:r>
          <a:endParaRPr lang="ru-RU"/>
        </a:p>
      </dgm:t>
    </dgm:pt>
    <dgm:pt modelId="{E4247891-308A-45BD-B712-420A4344351E}" type="parTrans" cxnId="{D8E8B9B0-7FD2-4BB9-B6D8-109134B360DE}">
      <dgm:prSet/>
      <dgm:spPr/>
      <dgm:t>
        <a:bodyPr/>
        <a:lstStyle/>
        <a:p>
          <a:endParaRPr lang="ru-RU"/>
        </a:p>
      </dgm:t>
    </dgm:pt>
    <dgm:pt modelId="{7B32EB4A-8A6E-4938-B961-10D875825FE5}" type="sibTrans" cxnId="{D8E8B9B0-7FD2-4BB9-B6D8-109134B360DE}">
      <dgm:prSet/>
      <dgm:spPr/>
      <dgm:t>
        <a:bodyPr/>
        <a:lstStyle/>
        <a:p>
          <a:endParaRPr lang="ru-RU"/>
        </a:p>
      </dgm:t>
    </dgm:pt>
    <dgm:pt modelId="{9518162F-7D79-426D-8A0D-5FDABBA99269}">
      <dgm:prSet/>
      <dgm:spPr/>
      <dgm:t>
        <a:bodyPr/>
        <a:lstStyle/>
        <a:p>
          <a:pPr rtl="0"/>
          <a:r>
            <a:rPr lang="ru-RU" b="0" i="0" smtClean="0"/>
            <a:t>Утверждение Устава</a:t>
          </a:r>
          <a:endParaRPr lang="ru-RU"/>
        </a:p>
      </dgm:t>
    </dgm:pt>
    <dgm:pt modelId="{8F806F01-BE42-4073-BE8A-8C5CD17038C3}" type="parTrans" cxnId="{3CFDDCDD-950A-4218-B4D5-BFCE4143A989}">
      <dgm:prSet/>
      <dgm:spPr/>
      <dgm:t>
        <a:bodyPr/>
        <a:lstStyle/>
        <a:p>
          <a:endParaRPr lang="ru-RU"/>
        </a:p>
      </dgm:t>
    </dgm:pt>
    <dgm:pt modelId="{C0A7BCAF-8CBF-4FB3-B4BA-03E4F2BE9D9A}" type="sibTrans" cxnId="{3CFDDCDD-950A-4218-B4D5-BFCE4143A989}">
      <dgm:prSet/>
      <dgm:spPr/>
      <dgm:t>
        <a:bodyPr/>
        <a:lstStyle/>
        <a:p>
          <a:endParaRPr lang="ru-RU"/>
        </a:p>
      </dgm:t>
    </dgm:pt>
    <dgm:pt modelId="{B618374B-D541-49B8-A4E1-8CE9228E56C3}" type="pres">
      <dgm:prSet presAssocID="{EEC1716B-EF41-47DA-96BC-C35BFF7B38B3}" presName="linear" presStyleCnt="0">
        <dgm:presLayoutVars>
          <dgm:animLvl val="lvl"/>
          <dgm:resizeHandles val="exact"/>
        </dgm:presLayoutVars>
      </dgm:prSet>
      <dgm:spPr/>
    </dgm:pt>
    <dgm:pt modelId="{FAA89A50-C862-4620-A174-A02AC48AF826}" type="pres">
      <dgm:prSet presAssocID="{37A465C0-687C-445E-8869-F5B8DB1597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679CF7-C84A-4F76-BCB9-4D11820B590D}" type="pres">
      <dgm:prSet presAssocID="{ADC14D15-C2BD-499C-8730-AF57985FCBCD}" presName="spacer" presStyleCnt="0"/>
      <dgm:spPr/>
    </dgm:pt>
    <dgm:pt modelId="{A9E51BEF-58A5-4191-8864-A41AEB10BCA7}" type="pres">
      <dgm:prSet presAssocID="{4EB8B165-3B23-4CCF-8397-8CC4E56A0C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F9AC0F7-74A1-46C8-AE0B-9462570C9443}" type="pres">
      <dgm:prSet presAssocID="{7B32EB4A-8A6E-4938-B961-10D875825FE5}" presName="spacer" presStyleCnt="0"/>
      <dgm:spPr/>
    </dgm:pt>
    <dgm:pt modelId="{89A32718-2BDE-4617-A453-D5D07B03ED87}" type="pres">
      <dgm:prSet presAssocID="{9518162F-7D79-426D-8A0D-5FDABBA992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8E8B9B0-7FD2-4BB9-B6D8-109134B360DE}" srcId="{EEC1716B-EF41-47DA-96BC-C35BFF7B38B3}" destId="{4EB8B165-3B23-4CCF-8397-8CC4E56A0C41}" srcOrd="1" destOrd="0" parTransId="{E4247891-308A-45BD-B712-420A4344351E}" sibTransId="{7B32EB4A-8A6E-4938-B961-10D875825FE5}"/>
    <dgm:cxn modelId="{3CFDDCDD-950A-4218-B4D5-BFCE4143A989}" srcId="{EEC1716B-EF41-47DA-96BC-C35BFF7B38B3}" destId="{9518162F-7D79-426D-8A0D-5FDABBA99269}" srcOrd="2" destOrd="0" parTransId="{8F806F01-BE42-4073-BE8A-8C5CD17038C3}" sibTransId="{C0A7BCAF-8CBF-4FB3-B4BA-03E4F2BE9D9A}"/>
    <dgm:cxn modelId="{B93D35B3-8B9F-408B-9389-8C36204A1D10}" type="presOf" srcId="{9518162F-7D79-426D-8A0D-5FDABBA99269}" destId="{89A32718-2BDE-4617-A453-D5D07B03ED87}" srcOrd="0" destOrd="0" presId="urn:microsoft.com/office/officeart/2005/8/layout/vList2"/>
    <dgm:cxn modelId="{4B770C57-3AFA-4847-8921-140FFA126CE6}" type="presOf" srcId="{37A465C0-687C-445E-8869-F5B8DB1597E9}" destId="{FAA89A50-C862-4620-A174-A02AC48AF826}" srcOrd="0" destOrd="0" presId="urn:microsoft.com/office/officeart/2005/8/layout/vList2"/>
    <dgm:cxn modelId="{9164F544-06DE-42B2-B16F-4CBEB09CA979}" type="presOf" srcId="{4EB8B165-3B23-4CCF-8397-8CC4E56A0C41}" destId="{A9E51BEF-58A5-4191-8864-A41AEB10BCA7}" srcOrd="0" destOrd="0" presId="urn:microsoft.com/office/officeart/2005/8/layout/vList2"/>
    <dgm:cxn modelId="{43C49D83-E59C-4181-B68B-CAF36AD3BEC4}" type="presOf" srcId="{EEC1716B-EF41-47DA-96BC-C35BFF7B38B3}" destId="{B618374B-D541-49B8-A4E1-8CE9228E56C3}" srcOrd="0" destOrd="0" presId="urn:microsoft.com/office/officeart/2005/8/layout/vList2"/>
    <dgm:cxn modelId="{993CB7CB-FF87-4AAA-BA6F-D8921B2AD306}" srcId="{EEC1716B-EF41-47DA-96BC-C35BFF7B38B3}" destId="{37A465C0-687C-445E-8869-F5B8DB1597E9}" srcOrd="0" destOrd="0" parTransId="{D8107FCB-2ADD-4B42-B5B0-304F52E14E3D}" sibTransId="{ADC14D15-C2BD-499C-8730-AF57985FCBCD}"/>
    <dgm:cxn modelId="{C80F2358-C82C-4C5C-B489-CECA44FD5D1A}" type="presParOf" srcId="{B618374B-D541-49B8-A4E1-8CE9228E56C3}" destId="{FAA89A50-C862-4620-A174-A02AC48AF826}" srcOrd="0" destOrd="0" presId="urn:microsoft.com/office/officeart/2005/8/layout/vList2"/>
    <dgm:cxn modelId="{CC61F1FE-EB01-47D5-AA88-ACD7694EA401}" type="presParOf" srcId="{B618374B-D541-49B8-A4E1-8CE9228E56C3}" destId="{74679CF7-C84A-4F76-BCB9-4D11820B590D}" srcOrd="1" destOrd="0" presId="urn:microsoft.com/office/officeart/2005/8/layout/vList2"/>
    <dgm:cxn modelId="{FD1BDAC1-EAA5-444B-9F51-EFD1BD3A71F5}" type="presParOf" srcId="{B618374B-D541-49B8-A4E1-8CE9228E56C3}" destId="{A9E51BEF-58A5-4191-8864-A41AEB10BCA7}" srcOrd="2" destOrd="0" presId="urn:microsoft.com/office/officeart/2005/8/layout/vList2"/>
    <dgm:cxn modelId="{DCE06BEF-8718-49A8-A153-DD30C69EFF39}" type="presParOf" srcId="{B618374B-D541-49B8-A4E1-8CE9228E56C3}" destId="{DF9AC0F7-74A1-46C8-AE0B-9462570C9443}" srcOrd="3" destOrd="0" presId="urn:microsoft.com/office/officeart/2005/8/layout/vList2"/>
    <dgm:cxn modelId="{DD54F484-F7D5-4E88-8F8B-EE7012F739AC}" type="presParOf" srcId="{B618374B-D541-49B8-A4E1-8CE9228E56C3}" destId="{89A32718-2BDE-4617-A453-D5D07B03ED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F17C15-CBEC-423A-9FE3-405B8493F6F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1459BF-6ABE-483A-A743-C961CC3AD16F}">
      <dgm:prSet custT="1"/>
      <dgm:spPr/>
      <dgm:t>
        <a:bodyPr/>
        <a:lstStyle/>
        <a:p>
          <a:pPr rtl="0"/>
          <a:r>
            <a:rPr lang="ru-RU" sz="2000" b="0" i="0" dirty="0" smtClean="0"/>
            <a:t>именная эмиссионная ценная бумага, свидетельствующая о вкладе в уставный фонд акционерного общества, эмитируемая на неопределенный срок в бездокументарной форме и удостоверяющая определенный объем прав владельца в зависимости от ее категории и типа </a:t>
          </a:r>
          <a:endParaRPr lang="ru-RU" sz="2000" dirty="0"/>
        </a:p>
      </dgm:t>
    </dgm:pt>
    <dgm:pt modelId="{87518C94-5974-4744-8FAE-6BE34EC64451}" type="parTrans" cxnId="{303D38E3-002E-4491-A1FE-627A9527945A}">
      <dgm:prSet/>
      <dgm:spPr/>
      <dgm:t>
        <a:bodyPr/>
        <a:lstStyle/>
        <a:p>
          <a:endParaRPr lang="ru-RU"/>
        </a:p>
      </dgm:t>
    </dgm:pt>
    <dgm:pt modelId="{1F53ADA7-0ACE-4F65-B4D7-26D123CDF33C}" type="sibTrans" cxnId="{303D38E3-002E-4491-A1FE-627A9527945A}">
      <dgm:prSet/>
      <dgm:spPr/>
      <dgm:t>
        <a:bodyPr/>
        <a:lstStyle/>
        <a:p>
          <a:endParaRPr lang="ru-RU"/>
        </a:p>
      </dgm:t>
    </dgm:pt>
    <dgm:pt modelId="{BB9FF593-4247-44C2-AD85-E8FAEE22A151}">
      <dgm:prSet custT="1"/>
      <dgm:spPr/>
      <dgm:t>
        <a:bodyPr/>
        <a:lstStyle/>
        <a:p>
          <a:pPr rtl="0"/>
          <a:r>
            <a:rPr lang="ru-RU" sz="2000" b="0" i="0" dirty="0" smtClean="0"/>
            <a:t>Простая акция</a:t>
          </a:r>
          <a:endParaRPr lang="ru-RU" sz="2000" dirty="0"/>
        </a:p>
      </dgm:t>
    </dgm:pt>
    <dgm:pt modelId="{F87173FC-9687-4243-8726-96AA17A9502C}" type="parTrans" cxnId="{582BA119-ACF1-4920-BCD2-88187198C251}">
      <dgm:prSet/>
      <dgm:spPr/>
      <dgm:t>
        <a:bodyPr/>
        <a:lstStyle/>
        <a:p>
          <a:endParaRPr lang="ru-RU"/>
        </a:p>
      </dgm:t>
    </dgm:pt>
    <dgm:pt modelId="{744B068D-2745-4478-8A4B-2E6A406EAB00}" type="sibTrans" cxnId="{582BA119-ACF1-4920-BCD2-88187198C251}">
      <dgm:prSet/>
      <dgm:spPr/>
      <dgm:t>
        <a:bodyPr/>
        <a:lstStyle/>
        <a:p>
          <a:endParaRPr lang="ru-RU" dirty="0"/>
        </a:p>
      </dgm:t>
    </dgm:pt>
    <dgm:pt modelId="{E29152DE-28B5-43C5-AEEA-62F010271F8A}">
      <dgm:prSet custT="1"/>
      <dgm:spPr/>
      <dgm:t>
        <a:bodyPr/>
        <a:lstStyle/>
        <a:p>
          <a:pPr rtl="0"/>
          <a:r>
            <a:rPr lang="ru-RU" sz="2000" b="0" i="0" dirty="0" smtClean="0"/>
            <a:t>Привилегированная акция </a:t>
          </a:r>
        </a:p>
        <a:p>
          <a:pPr rtl="0"/>
          <a:r>
            <a:rPr lang="ru-RU" sz="2000" b="0" i="0" dirty="0" smtClean="0"/>
            <a:t>(не более 25 %)</a:t>
          </a:r>
          <a:endParaRPr lang="ru-RU" sz="2000" dirty="0"/>
        </a:p>
      </dgm:t>
    </dgm:pt>
    <dgm:pt modelId="{A18C5B95-5195-46CD-B64D-81364D27A705}" type="parTrans" cxnId="{469B1CA0-5808-4241-B331-5EE0D8E4CDB7}">
      <dgm:prSet/>
      <dgm:spPr/>
      <dgm:t>
        <a:bodyPr/>
        <a:lstStyle/>
        <a:p>
          <a:endParaRPr lang="ru-RU"/>
        </a:p>
      </dgm:t>
    </dgm:pt>
    <dgm:pt modelId="{917D7A51-8517-4F18-AC16-0E9E9D620270}" type="sibTrans" cxnId="{469B1CA0-5808-4241-B331-5EE0D8E4CDB7}">
      <dgm:prSet/>
      <dgm:spPr/>
      <dgm:t>
        <a:bodyPr/>
        <a:lstStyle/>
        <a:p>
          <a:endParaRPr lang="ru-RU"/>
        </a:p>
      </dgm:t>
    </dgm:pt>
    <dgm:pt modelId="{57844C3E-1509-43A1-A19E-3A9B2866F1EA}" type="pres">
      <dgm:prSet presAssocID="{1BF17C15-CBEC-423A-9FE3-405B8493F6F9}" presName="outerComposite" presStyleCnt="0">
        <dgm:presLayoutVars>
          <dgm:chMax val="5"/>
          <dgm:dir/>
          <dgm:resizeHandles val="exact"/>
        </dgm:presLayoutVars>
      </dgm:prSet>
      <dgm:spPr/>
    </dgm:pt>
    <dgm:pt modelId="{24549974-FEC1-4B1A-AC06-25D81BF0C062}" type="pres">
      <dgm:prSet presAssocID="{1BF17C15-CBEC-423A-9FE3-405B8493F6F9}" presName="dummyMaxCanvas" presStyleCnt="0">
        <dgm:presLayoutVars/>
      </dgm:prSet>
      <dgm:spPr/>
    </dgm:pt>
    <dgm:pt modelId="{56B4AEB5-3A48-458A-B282-6DD745FAA013}" type="pres">
      <dgm:prSet presAssocID="{1BF17C15-CBEC-423A-9FE3-405B8493F6F9}" presName="ThreeNodes_1" presStyleLbl="node1" presStyleIdx="0" presStyleCnt="3">
        <dgm:presLayoutVars>
          <dgm:bulletEnabled val="1"/>
        </dgm:presLayoutVars>
      </dgm:prSet>
      <dgm:spPr/>
    </dgm:pt>
    <dgm:pt modelId="{21E1C953-2EF6-40E8-931E-8104BA9A0E92}" type="pres">
      <dgm:prSet presAssocID="{1BF17C15-CBEC-423A-9FE3-405B8493F6F9}" presName="ThreeNodes_2" presStyleLbl="node1" presStyleIdx="1" presStyleCnt="3">
        <dgm:presLayoutVars>
          <dgm:bulletEnabled val="1"/>
        </dgm:presLayoutVars>
      </dgm:prSet>
      <dgm:spPr/>
    </dgm:pt>
    <dgm:pt modelId="{132AEA0A-4AD9-4C06-AE26-2B2D019AF367}" type="pres">
      <dgm:prSet presAssocID="{1BF17C15-CBEC-423A-9FE3-405B8493F6F9}" presName="ThreeNodes_3" presStyleLbl="node1" presStyleIdx="2" presStyleCnt="3" custLinFactNeighborX="-280" custLinFactNeighborY="-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B4D3B-6FC0-4E7D-AA21-EFF805702C47}" type="pres">
      <dgm:prSet presAssocID="{1BF17C15-CBEC-423A-9FE3-405B8493F6F9}" presName="ThreeConn_1-2" presStyleLbl="fgAccFollowNode1" presStyleIdx="0" presStyleCnt="2" custFlipHor="1" custScaleX="79696" custScaleY="175444" custLinFactNeighborX="-11019" custLinFactNeighborY="44078">
        <dgm:presLayoutVars>
          <dgm:bulletEnabled val="1"/>
        </dgm:presLayoutVars>
      </dgm:prSet>
      <dgm:spPr/>
    </dgm:pt>
    <dgm:pt modelId="{E8DA906B-8322-4F69-B54D-0B04D621B71F}" type="pres">
      <dgm:prSet presAssocID="{1BF17C15-CBEC-423A-9FE3-405B8493F6F9}" presName="ThreeConn_2-3" presStyleLbl="fgAccFollowNode1" presStyleIdx="1" presStyleCnt="2" custAng="10800000" custScaleX="145740" custScaleY="325040" custLinFactX="-100000" custLinFactNeighborX="-122853" custLinFactNeighborY="-63207">
        <dgm:presLayoutVars>
          <dgm:bulletEnabled val="1"/>
        </dgm:presLayoutVars>
      </dgm:prSet>
      <dgm:spPr>
        <a:prstGeom prst="bentArrow">
          <a:avLst/>
        </a:prstGeom>
      </dgm:spPr>
    </dgm:pt>
    <dgm:pt modelId="{AB57208E-7C27-41DC-8477-619B02DAFE8E}" type="pres">
      <dgm:prSet presAssocID="{1BF17C15-CBEC-423A-9FE3-405B8493F6F9}" presName="ThreeNodes_1_text" presStyleLbl="node1" presStyleIdx="2" presStyleCnt="3">
        <dgm:presLayoutVars>
          <dgm:bulletEnabled val="1"/>
        </dgm:presLayoutVars>
      </dgm:prSet>
      <dgm:spPr/>
    </dgm:pt>
    <dgm:pt modelId="{2FB29BCF-CF6D-4EFC-8058-483200840464}" type="pres">
      <dgm:prSet presAssocID="{1BF17C15-CBEC-423A-9FE3-405B8493F6F9}" presName="ThreeNodes_2_text" presStyleLbl="node1" presStyleIdx="2" presStyleCnt="3">
        <dgm:presLayoutVars>
          <dgm:bulletEnabled val="1"/>
        </dgm:presLayoutVars>
      </dgm:prSet>
      <dgm:spPr/>
    </dgm:pt>
    <dgm:pt modelId="{4C3B5C2D-9FCC-4D82-804D-528A81C1C00A}" type="pres">
      <dgm:prSet presAssocID="{1BF17C15-CBEC-423A-9FE3-405B8493F6F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DB03B-40EA-4473-9DF7-B7979F450979}" type="presOf" srcId="{721459BF-6ABE-483A-A743-C961CC3AD16F}" destId="{56B4AEB5-3A48-458A-B282-6DD745FAA013}" srcOrd="0" destOrd="0" presId="urn:microsoft.com/office/officeart/2005/8/layout/vProcess5"/>
    <dgm:cxn modelId="{303D38E3-002E-4491-A1FE-627A9527945A}" srcId="{1BF17C15-CBEC-423A-9FE3-405B8493F6F9}" destId="{721459BF-6ABE-483A-A743-C961CC3AD16F}" srcOrd="0" destOrd="0" parTransId="{87518C94-5974-4744-8FAE-6BE34EC64451}" sibTransId="{1F53ADA7-0ACE-4F65-B4D7-26D123CDF33C}"/>
    <dgm:cxn modelId="{89D4EF5D-3677-434E-94BA-9FF32798B860}" type="presOf" srcId="{1BF17C15-CBEC-423A-9FE3-405B8493F6F9}" destId="{57844C3E-1509-43A1-A19E-3A9B2866F1EA}" srcOrd="0" destOrd="0" presId="urn:microsoft.com/office/officeart/2005/8/layout/vProcess5"/>
    <dgm:cxn modelId="{AD8B1629-4A10-4E7D-AA6E-7549D952D532}" type="presOf" srcId="{E29152DE-28B5-43C5-AEEA-62F010271F8A}" destId="{132AEA0A-4AD9-4C06-AE26-2B2D019AF367}" srcOrd="0" destOrd="0" presId="urn:microsoft.com/office/officeart/2005/8/layout/vProcess5"/>
    <dgm:cxn modelId="{A640687F-8FDA-47B1-B0DB-F96C450CD72D}" type="presOf" srcId="{1F53ADA7-0ACE-4F65-B4D7-26D123CDF33C}" destId="{27AB4D3B-6FC0-4E7D-AA21-EFF805702C47}" srcOrd="0" destOrd="0" presId="urn:microsoft.com/office/officeart/2005/8/layout/vProcess5"/>
    <dgm:cxn modelId="{BCFB39EF-A419-4369-B848-F13CBBCCF8BB}" type="presOf" srcId="{BB9FF593-4247-44C2-AD85-E8FAEE22A151}" destId="{21E1C953-2EF6-40E8-931E-8104BA9A0E92}" srcOrd="0" destOrd="0" presId="urn:microsoft.com/office/officeart/2005/8/layout/vProcess5"/>
    <dgm:cxn modelId="{473B896F-05B0-4B9A-A14D-698ECAF6F85D}" type="presOf" srcId="{744B068D-2745-4478-8A4B-2E6A406EAB00}" destId="{E8DA906B-8322-4F69-B54D-0B04D621B71F}" srcOrd="0" destOrd="0" presId="urn:microsoft.com/office/officeart/2005/8/layout/vProcess5"/>
    <dgm:cxn modelId="{469B1CA0-5808-4241-B331-5EE0D8E4CDB7}" srcId="{1BF17C15-CBEC-423A-9FE3-405B8493F6F9}" destId="{E29152DE-28B5-43C5-AEEA-62F010271F8A}" srcOrd="2" destOrd="0" parTransId="{A18C5B95-5195-46CD-B64D-81364D27A705}" sibTransId="{917D7A51-8517-4F18-AC16-0E9E9D620270}"/>
    <dgm:cxn modelId="{69835C45-B9DE-4EFA-902B-B011D866C2A7}" type="presOf" srcId="{E29152DE-28B5-43C5-AEEA-62F010271F8A}" destId="{4C3B5C2D-9FCC-4D82-804D-528A81C1C00A}" srcOrd="1" destOrd="0" presId="urn:microsoft.com/office/officeart/2005/8/layout/vProcess5"/>
    <dgm:cxn modelId="{ED9DCF7B-BEB5-4498-8623-BE82BA9F0374}" type="presOf" srcId="{BB9FF593-4247-44C2-AD85-E8FAEE22A151}" destId="{2FB29BCF-CF6D-4EFC-8058-483200840464}" srcOrd="1" destOrd="0" presId="urn:microsoft.com/office/officeart/2005/8/layout/vProcess5"/>
    <dgm:cxn modelId="{582BA119-ACF1-4920-BCD2-88187198C251}" srcId="{1BF17C15-CBEC-423A-9FE3-405B8493F6F9}" destId="{BB9FF593-4247-44C2-AD85-E8FAEE22A151}" srcOrd="1" destOrd="0" parTransId="{F87173FC-9687-4243-8726-96AA17A9502C}" sibTransId="{744B068D-2745-4478-8A4B-2E6A406EAB00}"/>
    <dgm:cxn modelId="{9C817549-9BE3-4849-B617-59748BF96C3E}" type="presOf" srcId="{721459BF-6ABE-483A-A743-C961CC3AD16F}" destId="{AB57208E-7C27-41DC-8477-619B02DAFE8E}" srcOrd="1" destOrd="0" presId="urn:microsoft.com/office/officeart/2005/8/layout/vProcess5"/>
    <dgm:cxn modelId="{2F0F0EAE-F064-41D6-A1B4-0C17EE595C33}" type="presParOf" srcId="{57844C3E-1509-43A1-A19E-3A9B2866F1EA}" destId="{24549974-FEC1-4B1A-AC06-25D81BF0C062}" srcOrd="0" destOrd="0" presId="urn:microsoft.com/office/officeart/2005/8/layout/vProcess5"/>
    <dgm:cxn modelId="{9589E274-0F48-4F4D-A9BC-78CF7E7CA899}" type="presParOf" srcId="{57844C3E-1509-43A1-A19E-3A9B2866F1EA}" destId="{56B4AEB5-3A48-458A-B282-6DD745FAA013}" srcOrd="1" destOrd="0" presId="urn:microsoft.com/office/officeart/2005/8/layout/vProcess5"/>
    <dgm:cxn modelId="{74156CA3-ED81-423A-BE9F-E418F63B3213}" type="presParOf" srcId="{57844C3E-1509-43A1-A19E-3A9B2866F1EA}" destId="{21E1C953-2EF6-40E8-931E-8104BA9A0E92}" srcOrd="2" destOrd="0" presId="urn:microsoft.com/office/officeart/2005/8/layout/vProcess5"/>
    <dgm:cxn modelId="{9A8902D3-E5C6-4FAB-91A1-143EA47AE1B1}" type="presParOf" srcId="{57844C3E-1509-43A1-A19E-3A9B2866F1EA}" destId="{132AEA0A-4AD9-4C06-AE26-2B2D019AF367}" srcOrd="3" destOrd="0" presId="urn:microsoft.com/office/officeart/2005/8/layout/vProcess5"/>
    <dgm:cxn modelId="{8FB5F67B-39BB-481C-86A6-4BA07A024A51}" type="presParOf" srcId="{57844C3E-1509-43A1-A19E-3A9B2866F1EA}" destId="{27AB4D3B-6FC0-4E7D-AA21-EFF805702C47}" srcOrd="4" destOrd="0" presId="urn:microsoft.com/office/officeart/2005/8/layout/vProcess5"/>
    <dgm:cxn modelId="{3A321AE6-8781-4C64-B98C-A8DC659884C8}" type="presParOf" srcId="{57844C3E-1509-43A1-A19E-3A9B2866F1EA}" destId="{E8DA906B-8322-4F69-B54D-0B04D621B71F}" srcOrd="5" destOrd="0" presId="urn:microsoft.com/office/officeart/2005/8/layout/vProcess5"/>
    <dgm:cxn modelId="{9D5F1E3D-B564-4509-93E2-E2846E3C36CE}" type="presParOf" srcId="{57844C3E-1509-43A1-A19E-3A9B2866F1EA}" destId="{AB57208E-7C27-41DC-8477-619B02DAFE8E}" srcOrd="6" destOrd="0" presId="urn:microsoft.com/office/officeart/2005/8/layout/vProcess5"/>
    <dgm:cxn modelId="{CFE4AA65-2DC6-45AD-AD47-6AB95FB9B16E}" type="presParOf" srcId="{57844C3E-1509-43A1-A19E-3A9B2866F1EA}" destId="{2FB29BCF-CF6D-4EFC-8058-483200840464}" srcOrd="7" destOrd="0" presId="urn:microsoft.com/office/officeart/2005/8/layout/vProcess5"/>
    <dgm:cxn modelId="{ED6E1FAD-E718-4AAC-9D8C-E7E5825501B7}" type="presParOf" srcId="{57844C3E-1509-43A1-A19E-3A9B2866F1EA}" destId="{4C3B5C2D-9FCC-4D82-804D-528A81C1C0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A039F87-548D-46A4-844C-D5FCDF6B12C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2710D98-B8C6-40B5-B8F0-A2D48948F6B2}">
      <dgm:prSet/>
      <dgm:spPr/>
      <dgm:t>
        <a:bodyPr/>
        <a:lstStyle/>
        <a:p>
          <a:pPr rtl="0"/>
          <a:r>
            <a:rPr lang="ru-RU" b="0" i="0" dirty="0" smtClean="0"/>
            <a:t>Акционеры – владельцы простых (обыкновенных) акций </a:t>
          </a:r>
          <a:r>
            <a:rPr lang="ru-RU" b="1" i="0" dirty="0" smtClean="0"/>
            <a:t>имеют право </a:t>
          </a:r>
          <a:r>
            <a:rPr lang="ru-RU" b="0" i="0" dirty="0" smtClean="0"/>
            <a:t>на:</a:t>
          </a:r>
          <a:endParaRPr lang="ru-RU" dirty="0"/>
        </a:p>
      </dgm:t>
    </dgm:pt>
    <dgm:pt modelId="{3C4FEE8F-7C65-4DA9-B422-AB82EBFFDB87}" type="parTrans" cxnId="{5D281D7A-6396-48DE-93BA-96AFB3CAC32F}">
      <dgm:prSet/>
      <dgm:spPr/>
      <dgm:t>
        <a:bodyPr/>
        <a:lstStyle/>
        <a:p>
          <a:endParaRPr lang="ru-RU"/>
        </a:p>
      </dgm:t>
    </dgm:pt>
    <dgm:pt modelId="{963C7286-9F0D-45B1-B17F-BDF03AFCED4A}" type="sibTrans" cxnId="{5D281D7A-6396-48DE-93BA-96AFB3CAC32F}">
      <dgm:prSet/>
      <dgm:spPr/>
      <dgm:t>
        <a:bodyPr/>
        <a:lstStyle/>
        <a:p>
          <a:endParaRPr lang="ru-RU"/>
        </a:p>
      </dgm:t>
    </dgm:pt>
    <dgm:pt modelId="{07CA0270-2DE6-44AF-8044-03083F30D2AC}">
      <dgm:prSet/>
      <dgm:spPr/>
      <dgm:t>
        <a:bodyPr/>
        <a:lstStyle/>
        <a:p>
          <a:pPr rtl="0"/>
          <a:r>
            <a:rPr lang="ru-RU" b="0" i="0" smtClean="0"/>
            <a:t>получение части прибыли акционерного общества в виде дивидендов;</a:t>
          </a:r>
          <a:endParaRPr lang="ru-RU"/>
        </a:p>
      </dgm:t>
    </dgm:pt>
    <dgm:pt modelId="{A87CF222-6E7C-45DF-A2C7-332549850EE3}" type="parTrans" cxnId="{FD0916E1-C21E-479C-BEC0-E29AC7F31043}">
      <dgm:prSet/>
      <dgm:spPr/>
      <dgm:t>
        <a:bodyPr/>
        <a:lstStyle/>
        <a:p>
          <a:endParaRPr lang="ru-RU"/>
        </a:p>
      </dgm:t>
    </dgm:pt>
    <dgm:pt modelId="{D03FD7D8-D782-468C-AAD4-19434A750FAF}" type="sibTrans" cxnId="{FD0916E1-C21E-479C-BEC0-E29AC7F31043}">
      <dgm:prSet/>
      <dgm:spPr/>
      <dgm:t>
        <a:bodyPr/>
        <a:lstStyle/>
        <a:p>
          <a:endParaRPr lang="ru-RU"/>
        </a:p>
      </dgm:t>
    </dgm:pt>
    <dgm:pt modelId="{BE6B5395-506A-44A9-9DCC-88CA2E47D300}">
      <dgm:prSet/>
      <dgm:spPr/>
      <dgm:t>
        <a:bodyPr/>
        <a:lstStyle/>
        <a:p>
          <a:pPr rtl="0"/>
          <a:r>
            <a:rPr lang="ru-RU" b="0" i="0" smtClean="0"/>
            <a:t>получение в случае ликвидации акционерного общества части имущества, оставшегося после расчетов с кредиторами, или его стоимости;</a:t>
          </a:r>
          <a:endParaRPr lang="ru-RU"/>
        </a:p>
      </dgm:t>
    </dgm:pt>
    <dgm:pt modelId="{7FF84230-E84C-41D1-BE51-7881F0637E79}" type="parTrans" cxnId="{E6B07390-8C78-40E4-B616-E432DFCF4354}">
      <dgm:prSet/>
      <dgm:spPr/>
      <dgm:t>
        <a:bodyPr/>
        <a:lstStyle/>
        <a:p>
          <a:endParaRPr lang="ru-RU"/>
        </a:p>
      </dgm:t>
    </dgm:pt>
    <dgm:pt modelId="{50F39537-B624-4C6E-B4F8-D9CC51D93226}" type="sibTrans" cxnId="{E6B07390-8C78-40E4-B616-E432DFCF4354}">
      <dgm:prSet/>
      <dgm:spPr/>
      <dgm:t>
        <a:bodyPr/>
        <a:lstStyle/>
        <a:p>
          <a:endParaRPr lang="ru-RU"/>
        </a:p>
      </dgm:t>
    </dgm:pt>
    <dgm:pt modelId="{DCE4E1E9-7C48-41CD-8802-E9EE2AAF58B4}">
      <dgm:prSet/>
      <dgm:spPr/>
      <dgm:t>
        <a:bodyPr/>
        <a:lstStyle/>
        <a:p>
          <a:pPr rtl="0"/>
          <a:r>
            <a:rPr lang="ru-RU" b="0" i="0" smtClean="0"/>
            <a:t>участие в общем собрании акционеров с правом голоса по вопросам, относящимся к компетенции общего собрания акционеров.</a:t>
          </a:r>
          <a:endParaRPr lang="ru-RU"/>
        </a:p>
      </dgm:t>
    </dgm:pt>
    <dgm:pt modelId="{7A271DC3-200F-4475-A69B-AEE5A33B67EC}" type="parTrans" cxnId="{C1A74A5D-9A1D-48FF-B10B-05B2A5FEAD86}">
      <dgm:prSet/>
      <dgm:spPr/>
      <dgm:t>
        <a:bodyPr/>
        <a:lstStyle/>
        <a:p>
          <a:endParaRPr lang="ru-RU"/>
        </a:p>
      </dgm:t>
    </dgm:pt>
    <dgm:pt modelId="{EF517CA2-C321-4BD9-9129-9B8D7605FB7C}" type="sibTrans" cxnId="{C1A74A5D-9A1D-48FF-B10B-05B2A5FEAD86}">
      <dgm:prSet/>
      <dgm:spPr/>
      <dgm:t>
        <a:bodyPr/>
        <a:lstStyle/>
        <a:p>
          <a:endParaRPr lang="ru-RU"/>
        </a:p>
      </dgm:t>
    </dgm:pt>
    <dgm:pt modelId="{9C487D5F-978E-49D8-A394-1F477520A824}" type="pres">
      <dgm:prSet presAssocID="{CA039F87-548D-46A4-844C-D5FCDF6B12C6}" presName="Name0" presStyleCnt="0">
        <dgm:presLayoutVars>
          <dgm:dir/>
          <dgm:animLvl val="lvl"/>
          <dgm:resizeHandles val="exact"/>
        </dgm:presLayoutVars>
      </dgm:prSet>
      <dgm:spPr/>
    </dgm:pt>
    <dgm:pt modelId="{94B8C6E2-C434-4480-99B9-D6921C5AABE3}" type="pres">
      <dgm:prSet presAssocID="{DCE4E1E9-7C48-41CD-8802-E9EE2AAF58B4}" presName="boxAndChildren" presStyleCnt="0"/>
      <dgm:spPr/>
    </dgm:pt>
    <dgm:pt modelId="{E76924EC-F11D-4274-BF00-FAB96147AD19}" type="pres">
      <dgm:prSet presAssocID="{DCE4E1E9-7C48-41CD-8802-E9EE2AAF58B4}" presName="parentTextBox" presStyleLbl="node1" presStyleIdx="0" presStyleCnt="4"/>
      <dgm:spPr/>
    </dgm:pt>
    <dgm:pt modelId="{61F7990C-5AE2-4EC3-9409-6E79EDCF1220}" type="pres">
      <dgm:prSet presAssocID="{50F39537-B624-4C6E-B4F8-D9CC51D93226}" presName="sp" presStyleCnt="0"/>
      <dgm:spPr/>
    </dgm:pt>
    <dgm:pt modelId="{64CDF4DB-B4E3-4141-A1F8-3E8DBAD430A0}" type="pres">
      <dgm:prSet presAssocID="{BE6B5395-506A-44A9-9DCC-88CA2E47D300}" presName="arrowAndChildren" presStyleCnt="0"/>
      <dgm:spPr/>
    </dgm:pt>
    <dgm:pt modelId="{79F5BA6E-764D-464C-9F37-090B5FA3FDEA}" type="pres">
      <dgm:prSet presAssocID="{BE6B5395-506A-44A9-9DCC-88CA2E47D300}" presName="parentTextArrow" presStyleLbl="node1" presStyleIdx="1" presStyleCnt="4"/>
      <dgm:spPr/>
    </dgm:pt>
    <dgm:pt modelId="{C2962540-2D68-4E18-8E9E-996AB048B278}" type="pres">
      <dgm:prSet presAssocID="{D03FD7D8-D782-468C-AAD4-19434A750FAF}" presName="sp" presStyleCnt="0"/>
      <dgm:spPr/>
    </dgm:pt>
    <dgm:pt modelId="{B29DD686-9C73-487D-935F-563BC989AF3A}" type="pres">
      <dgm:prSet presAssocID="{07CA0270-2DE6-44AF-8044-03083F30D2AC}" presName="arrowAndChildren" presStyleCnt="0"/>
      <dgm:spPr/>
    </dgm:pt>
    <dgm:pt modelId="{C9383DE0-68BD-4B78-90B0-38834DE46240}" type="pres">
      <dgm:prSet presAssocID="{07CA0270-2DE6-44AF-8044-03083F30D2AC}" presName="parentTextArrow" presStyleLbl="node1" presStyleIdx="2" presStyleCnt="4"/>
      <dgm:spPr/>
    </dgm:pt>
    <dgm:pt modelId="{B5ADA5E9-A828-4318-9BC1-384606018A29}" type="pres">
      <dgm:prSet presAssocID="{963C7286-9F0D-45B1-B17F-BDF03AFCED4A}" presName="sp" presStyleCnt="0"/>
      <dgm:spPr/>
    </dgm:pt>
    <dgm:pt modelId="{837AA75A-634A-441A-A87B-C6C54BEB0F70}" type="pres">
      <dgm:prSet presAssocID="{02710D98-B8C6-40B5-B8F0-A2D48948F6B2}" presName="arrowAndChildren" presStyleCnt="0"/>
      <dgm:spPr/>
    </dgm:pt>
    <dgm:pt modelId="{AFA7974C-834B-4D0C-8DF3-6EF69BED5C85}" type="pres">
      <dgm:prSet presAssocID="{02710D98-B8C6-40B5-B8F0-A2D48948F6B2}" presName="parentTextArrow" presStyleLbl="node1" presStyleIdx="3" presStyleCnt="4"/>
      <dgm:spPr/>
    </dgm:pt>
  </dgm:ptLst>
  <dgm:cxnLst>
    <dgm:cxn modelId="{857A4217-FF4F-4A64-BF7C-B55E6FAD3861}" type="presOf" srcId="{CA039F87-548D-46A4-844C-D5FCDF6B12C6}" destId="{9C487D5F-978E-49D8-A394-1F477520A824}" srcOrd="0" destOrd="0" presId="urn:microsoft.com/office/officeart/2005/8/layout/process4"/>
    <dgm:cxn modelId="{0E70782F-A293-4078-BB09-C5BD7A54FB89}" type="presOf" srcId="{07CA0270-2DE6-44AF-8044-03083F30D2AC}" destId="{C9383DE0-68BD-4B78-90B0-38834DE46240}" srcOrd="0" destOrd="0" presId="urn:microsoft.com/office/officeart/2005/8/layout/process4"/>
    <dgm:cxn modelId="{8F5CA707-E0B9-43ED-90EA-4FA91C15823D}" type="presOf" srcId="{BE6B5395-506A-44A9-9DCC-88CA2E47D300}" destId="{79F5BA6E-764D-464C-9F37-090B5FA3FDEA}" srcOrd="0" destOrd="0" presId="urn:microsoft.com/office/officeart/2005/8/layout/process4"/>
    <dgm:cxn modelId="{C1A74A5D-9A1D-48FF-B10B-05B2A5FEAD86}" srcId="{CA039F87-548D-46A4-844C-D5FCDF6B12C6}" destId="{DCE4E1E9-7C48-41CD-8802-E9EE2AAF58B4}" srcOrd="3" destOrd="0" parTransId="{7A271DC3-200F-4475-A69B-AEE5A33B67EC}" sibTransId="{EF517CA2-C321-4BD9-9129-9B8D7605FB7C}"/>
    <dgm:cxn modelId="{E6B07390-8C78-40E4-B616-E432DFCF4354}" srcId="{CA039F87-548D-46A4-844C-D5FCDF6B12C6}" destId="{BE6B5395-506A-44A9-9DCC-88CA2E47D300}" srcOrd="2" destOrd="0" parTransId="{7FF84230-E84C-41D1-BE51-7881F0637E79}" sibTransId="{50F39537-B624-4C6E-B4F8-D9CC51D93226}"/>
    <dgm:cxn modelId="{44C592FD-A035-4D79-AB85-F86F4AB92ED5}" type="presOf" srcId="{DCE4E1E9-7C48-41CD-8802-E9EE2AAF58B4}" destId="{E76924EC-F11D-4274-BF00-FAB96147AD19}" srcOrd="0" destOrd="0" presId="urn:microsoft.com/office/officeart/2005/8/layout/process4"/>
    <dgm:cxn modelId="{D47F6C6A-96EA-49E6-AF7C-94BA2146FE2D}" type="presOf" srcId="{02710D98-B8C6-40B5-B8F0-A2D48948F6B2}" destId="{AFA7974C-834B-4D0C-8DF3-6EF69BED5C85}" srcOrd="0" destOrd="0" presId="urn:microsoft.com/office/officeart/2005/8/layout/process4"/>
    <dgm:cxn modelId="{5D281D7A-6396-48DE-93BA-96AFB3CAC32F}" srcId="{CA039F87-548D-46A4-844C-D5FCDF6B12C6}" destId="{02710D98-B8C6-40B5-B8F0-A2D48948F6B2}" srcOrd="0" destOrd="0" parTransId="{3C4FEE8F-7C65-4DA9-B422-AB82EBFFDB87}" sibTransId="{963C7286-9F0D-45B1-B17F-BDF03AFCED4A}"/>
    <dgm:cxn modelId="{FD0916E1-C21E-479C-BEC0-E29AC7F31043}" srcId="{CA039F87-548D-46A4-844C-D5FCDF6B12C6}" destId="{07CA0270-2DE6-44AF-8044-03083F30D2AC}" srcOrd="1" destOrd="0" parTransId="{A87CF222-6E7C-45DF-A2C7-332549850EE3}" sibTransId="{D03FD7D8-D782-468C-AAD4-19434A750FAF}"/>
    <dgm:cxn modelId="{D9AFCFAF-6FFA-4551-BDF5-A4F202047B6F}" type="presParOf" srcId="{9C487D5F-978E-49D8-A394-1F477520A824}" destId="{94B8C6E2-C434-4480-99B9-D6921C5AABE3}" srcOrd="0" destOrd="0" presId="urn:microsoft.com/office/officeart/2005/8/layout/process4"/>
    <dgm:cxn modelId="{7810AC0A-A466-4E10-8C34-9F285F759C98}" type="presParOf" srcId="{94B8C6E2-C434-4480-99B9-D6921C5AABE3}" destId="{E76924EC-F11D-4274-BF00-FAB96147AD19}" srcOrd="0" destOrd="0" presId="urn:microsoft.com/office/officeart/2005/8/layout/process4"/>
    <dgm:cxn modelId="{4E38D0B1-28D2-41FE-BFDE-B6C7E0D169C9}" type="presParOf" srcId="{9C487D5F-978E-49D8-A394-1F477520A824}" destId="{61F7990C-5AE2-4EC3-9409-6E79EDCF1220}" srcOrd="1" destOrd="0" presId="urn:microsoft.com/office/officeart/2005/8/layout/process4"/>
    <dgm:cxn modelId="{261529F6-07CC-4D9E-9D1E-DB44471CDFE7}" type="presParOf" srcId="{9C487D5F-978E-49D8-A394-1F477520A824}" destId="{64CDF4DB-B4E3-4141-A1F8-3E8DBAD430A0}" srcOrd="2" destOrd="0" presId="urn:microsoft.com/office/officeart/2005/8/layout/process4"/>
    <dgm:cxn modelId="{4A03C523-CAD2-4031-B6C8-8142132FC5A4}" type="presParOf" srcId="{64CDF4DB-B4E3-4141-A1F8-3E8DBAD430A0}" destId="{79F5BA6E-764D-464C-9F37-090B5FA3FDEA}" srcOrd="0" destOrd="0" presId="urn:microsoft.com/office/officeart/2005/8/layout/process4"/>
    <dgm:cxn modelId="{0E4439E1-B1CC-46CF-9C0C-4A780E386C92}" type="presParOf" srcId="{9C487D5F-978E-49D8-A394-1F477520A824}" destId="{C2962540-2D68-4E18-8E9E-996AB048B278}" srcOrd="3" destOrd="0" presId="urn:microsoft.com/office/officeart/2005/8/layout/process4"/>
    <dgm:cxn modelId="{8EE84A36-0ACD-4202-A2FB-60E44028ACD3}" type="presParOf" srcId="{9C487D5F-978E-49D8-A394-1F477520A824}" destId="{B29DD686-9C73-487D-935F-563BC989AF3A}" srcOrd="4" destOrd="0" presId="urn:microsoft.com/office/officeart/2005/8/layout/process4"/>
    <dgm:cxn modelId="{F296F618-C36E-4148-AA18-4075EF701DE2}" type="presParOf" srcId="{B29DD686-9C73-487D-935F-563BC989AF3A}" destId="{C9383DE0-68BD-4B78-90B0-38834DE46240}" srcOrd="0" destOrd="0" presId="urn:microsoft.com/office/officeart/2005/8/layout/process4"/>
    <dgm:cxn modelId="{96897494-BF7E-4D29-AF4E-973E1793ED09}" type="presParOf" srcId="{9C487D5F-978E-49D8-A394-1F477520A824}" destId="{B5ADA5E9-A828-4318-9BC1-384606018A29}" srcOrd="5" destOrd="0" presId="urn:microsoft.com/office/officeart/2005/8/layout/process4"/>
    <dgm:cxn modelId="{EB0A2B10-C905-4B91-AA5B-0CA5E284444C}" type="presParOf" srcId="{9C487D5F-978E-49D8-A394-1F477520A824}" destId="{837AA75A-634A-441A-A87B-C6C54BEB0F70}" srcOrd="6" destOrd="0" presId="urn:microsoft.com/office/officeart/2005/8/layout/process4"/>
    <dgm:cxn modelId="{FD9BF662-CA85-4132-9256-0EC9BB68CEA4}" type="presParOf" srcId="{837AA75A-634A-441A-A87B-C6C54BEB0F70}" destId="{AFA7974C-834B-4D0C-8DF3-6EF69BED5C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13C625-1F5E-4370-9451-7A5990C9425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AA3D4-46B0-41EF-B65A-17D6D16CC3AC}">
      <dgm:prSet/>
      <dgm:spPr/>
      <dgm:t>
        <a:bodyPr/>
        <a:lstStyle/>
        <a:p>
          <a:pPr rtl="0"/>
          <a:r>
            <a:rPr lang="ru-RU" b="0" i="0" dirty="0" smtClean="0"/>
            <a:t>Акционеры – владельцы привилегированных акций </a:t>
          </a:r>
          <a:r>
            <a:rPr lang="ru-RU" b="1" i="0" dirty="0" smtClean="0"/>
            <a:t>имеют право </a:t>
          </a:r>
          <a:r>
            <a:rPr lang="ru-RU" b="0" i="0" dirty="0" smtClean="0"/>
            <a:t>на:</a:t>
          </a:r>
          <a:endParaRPr lang="ru-RU" dirty="0"/>
        </a:p>
      </dgm:t>
    </dgm:pt>
    <dgm:pt modelId="{705C9797-EA2B-4B34-B9C7-21B4774240A0}" type="parTrans" cxnId="{21DDC668-1903-4250-9234-D7EFD3F9D946}">
      <dgm:prSet/>
      <dgm:spPr/>
      <dgm:t>
        <a:bodyPr/>
        <a:lstStyle/>
        <a:p>
          <a:endParaRPr lang="ru-RU"/>
        </a:p>
      </dgm:t>
    </dgm:pt>
    <dgm:pt modelId="{D6A2E1BE-1B10-49A7-AD5B-90FFCA2332D6}" type="sibTrans" cxnId="{21DDC668-1903-4250-9234-D7EFD3F9D946}">
      <dgm:prSet/>
      <dgm:spPr/>
      <dgm:t>
        <a:bodyPr/>
        <a:lstStyle/>
        <a:p>
          <a:endParaRPr lang="ru-RU"/>
        </a:p>
      </dgm:t>
    </dgm:pt>
    <dgm:pt modelId="{556576E2-4DB9-40DC-A52D-132C57B8F914}">
      <dgm:prSet/>
      <dgm:spPr/>
      <dgm:t>
        <a:bodyPr/>
        <a:lstStyle/>
        <a:p>
          <a:pPr rtl="0"/>
          <a:r>
            <a:rPr lang="ru-RU" b="0" i="0" smtClean="0"/>
            <a:t>получение части прибыли акционерного общества в виде фиксированных размеров дивидендов в срок, определенный уставом акционерного общества для выплаты дивидендов по привилегированным акциям;</a:t>
          </a:r>
          <a:endParaRPr lang="ru-RU"/>
        </a:p>
      </dgm:t>
    </dgm:pt>
    <dgm:pt modelId="{07B5D298-59C8-499A-9E55-C3A2E7D5E197}" type="parTrans" cxnId="{2FF641C4-6932-439A-9680-F76167BC4618}">
      <dgm:prSet/>
      <dgm:spPr/>
      <dgm:t>
        <a:bodyPr/>
        <a:lstStyle/>
        <a:p>
          <a:endParaRPr lang="ru-RU"/>
        </a:p>
      </dgm:t>
    </dgm:pt>
    <dgm:pt modelId="{DACAC904-ACCE-4E18-B578-FBF62F5EBB38}" type="sibTrans" cxnId="{2FF641C4-6932-439A-9680-F76167BC4618}">
      <dgm:prSet/>
      <dgm:spPr/>
      <dgm:t>
        <a:bodyPr/>
        <a:lstStyle/>
        <a:p>
          <a:endParaRPr lang="ru-RU"/>
        </a:p>
      </dgm:t>
    </dgm:pt>
    <dgm:pt modelId="{0A557F94-636F-48DC-A8CF-50A30D658473}">
      <dgm:prSet/>
      <dgm:spPr/>
      <dgm:t>
        <a:bodyPr/>
        <a:lstStyle/>
        <a:p>
          <a:pPr rtl="0"/>
          <a:r>
            <a:rPr lang="ru-RU" b="0" i="0" smtClean="0"/>
            <a:t>получение в случае ликвидации акционерного общества фиксированной стоимости имущества либо части имущества, оставшегося после расчетов с кредиторами;</a:t>
          </a:r>
          <a:endParaRPr lang="ru-RU"/>
        </a:p>
      </dgm:t>
    </dgm:pt>
    <dgm:pt modelId="{FAEAF5C7-4935-461E-A9A6-787FA43323B3}" type="parTrans" cxnId="{5ED19ED2-2233-4505-AC14-54B475E2B21A}">
      <dgm:prSet/>
      <dgm:spPr/>
      <dgm:t>
        <a:bodyPr/>
        <a:lstStyle/>
        <a:p>
          <a:endParaRPr lang="ru-RU"/>
        </a:p>
      </dgm:t>
    </dgm:pt>
    <dgm:pt modelId="{F102C699-C988-496A-95EB-E92AEF89EA3E}" type="sibTrans" cxnId="{5ED19ED2-2233-4505-AC14-54B475E2B21A}">
      <dgm:prSet/>
      <dgm:spPr/>
      <dgm:t>
        <a:bodyPr/>
        <a:lstStyle/>
        <a:p>
          <a:endParaRPr lang="ru-RU"/>
        </a:p>
      </dgm:t>
    </dgm:pt>
    <dgm:pt modelId="{518E8A4F-1C8A-476C-8BAD-DE718695FFA0}">
      <dgm:prSet/>
      <dgm:spPr/>
      <dgm:t>
        <a:bodyPr/>
        <a:lstStyle/>
        <a:p>
          <a:pPr rtl="0"/>
          <a:r>
            <a:rPr lang="ru-RU" b="0" i="0" dirty="0" smtClean="0"/>
            <a:t>на участие в общем собрании акционеров с правом голоса в случаях: при принятии решений о реорганизации и ликвидации акционерного общества, - об изменении вида акционерного общества,  -о внесении в устав акционерного общества изменений и (или) дополнений, ограничивающих их права</a:t>
          </a:r>
          <a:endParaRPr lang="ru-RU" dirty="0"/>
        </a:p>
      </dgm:t>
    </dgm:pt>
    <dgm:pt modelId="{5DB8E1CA-78FA-423F-B62B-43183119BC63}" type="parTrans" cxnId="{54739E6D-5964-44DD-8F5E-2A95E076452E}">
      <dgm:prSet/>
      <dgm:spPr/>
      <dgm:t>
        <a:bodyPr/>
        <a:lstStyle/>
        <a:p>
          <a:endParaRPr lang="ru-RU"/>
        </a:p>
      </dgm:t>
    </dgm:pt>
    <dgm:pt modelId="{3C7F2D68-0EFA-4A19-97A9-E0E5BF3CB266}" type="sibTrans" cxnId="{54739E6D-5964-44DD-8F5E-2A95E076452E}">
      <dgm:prSet/>
      <dgm:spPr/>
      <dgm:t>
        <a:bodyPr/>
        <a:lstStyle/>
        <a:p>
          <a:endParaRPr lang="ru-RU"/>
        </a:p>
      </dgm:t>
    </dgm:pt>
    <dgm:pt modelId="{F98B2E2B-E679-4269-865E-63554CB2E234}" type="pres">
      <dgm:prSet presAssocID="{4713C625-1F5E-4370-9451-7A5990C9425F}" presName="Name0" presStyleCnt="0">
        <dgm:presLayoutVars>
          <dgm:dir/>
          <dgm:animLvl val="lvl"/>
          <dgm:resizeHandles val="exact"/>
        </dgm:presLayoutVars>
      </dgm:prSet>
      <dgm:spPr/>
    </dgm:pt>
    <dgm:pt modelId="{07881ACB-D0C4-4D05-A9C9-6BCCCD37180E}" type="pres">
      <dgm:prSet presAssocID="{518E8A4F-1C8A-476C-8BAD-DE718695FFA0}" presName="boxAndChildren" presStyleCnt="0"/>
      <dgm:spPr/>
    </dgm:pt>
    <dgm:pt modelId="{FE9B9AB2-6A71-4D3B-9248-B88E14B9B5F8}" type="pres">
      <dgm:prSet presAssocID="{518E8A4F-1C8A-476C-8BAD-DE718695FFA0}" presName="parentTextBox" presStyleLbl="node1" presStyleIdx="0" presStyleCnt="4"/>
      <dgm:spPr/>
    </dgm:pt>
    <dgm:pt modelId="{8D3B9CCA-9193-4349-9C31-7C4E30A4DC18}" type="pres">
      <dgm:prSet presAssocID="{F102C699-C988-496A-95EB-E92AEF89EA3E}" presName="sp" presStyleCnt="0"/>
      <dgm:spPr/>
    </dgm:pt>
    <dgm:pt modelId="{725EAD19-F285-4991-BB85-CCDD617E6A9A}" type="pres">
      <dgm:prSet presAssocID="{0A557F94-636F-48DC-A8CF-50A30D658473}" presName="arrowAndChildren" presStyleCnt="0"/>
      <dgm:spPr/>
    </dgm:pt>
    <dgm:pt modelId="{F998879C-3851-4C0E-8276-107DF15BCD9B}" type="pres">
      <dgm:prSet presAssocID="{0A557F94-636F-48DC-A8CF-50A30D658473}" presName="parentTextArrow" presStyleLbl="node1" presStyleIdx="1" presStyleCnt="4"/>
      <dgm:spPr/>
    </dgm:pt>
    <dgm:pt modelId="{413C433D-B3BC-4A9B-AC1B-256EF4129A6E}" type="pres">
      <dgm:prSet presAssocID="{DACAC904-ACCE-4E18-B578-FBF62F5EBB38}" presName="sp" presStyleCnt="0"/>
      <dgm:spPr/>
    </dgm:pt>
    <dgm:pt modelId="{F6700EC0-8051-4E22-A8E8-06528742AF1F}" type="pres">
      <dgm:prSet presAssocID="{556576E2-4DB9-40DC-A52D-132C57B8F914}" presName="arrowAndChildren" presStyleCnt="0"/>
      <dgm:spPr/>
    </dgm:pt>
    <dgm:pt modelId="{D50E4DE6-0CFF-46D4-84F8-465439815514}" type="pres">
      <dgm:prSet presAssocID="{556576E2-4DB9-40DC-A52D-132C57B8F914}" presName="parentTextArrow" presStyleLbl="node1" presStyleIdx="2" presStyleCnt="4"/>
      <dgm:spPr/>
    </dgm:pt>
    <dgm:pt modelId="{F6B3648E-6814-4EC5-B33E-916B66CFE757}" type="pres">
      <dgm:prSet presAssocID="{D6A2E1BE-1B10-49A7-AD5B-90FFCA2332D6}" presName="sp" presStyleCnt="0"/>
      <dgm:spPr/>
    </dgm:pt>
    <dgm:pt modelId="{7E29ABFA-0869-4A91-AD3B-EB671E2892BB}" type="pres">
      <dgm:prSet presAssocID="{843AA3D4-46B0-41EF-B65A-17D6D16CC3AC}" presName="arrowAndChildren" presStyleCnt="0"/>
      <dgm:spPr/>
    </dgm:pt>
    <dgm:pt modelId="{5001AE3E-6BF6-4E8E-8EF5-5F699C73C480}" type="pres">
      <dgm:prSet presAssocID="{843AA3D4-46B0-41EF-B65A-17D6D16CC3AC}" presName="parentTextArrow" presStyleLbl="node1" presStyleIdx="3" presStyleCnt="4" custLinFactNeighborX="-72" custLinFactNeighborY="-19093"/>
      <dgm:spPr/>
    </dgm:pt>
  </dgm:ptLst>
  <dgm:cxnLst>
    <dgm:cxn modelId="{5ED19ED2-2233-4505-AC14-54B475E2B21A}" srcId="{4713C625-1F5E-4370-9451-7A5990C9425F}" destId="{0A557F94-636F-48DC-A8CF-50A30D658473}" srcOrd="2" destOrd="0" parTransId="{FAEAF5C7-4935-461E-A9A6-787FA43323B3}" sibTransId="{F102C699-C988-496A-95EB-E92AEF89EA3E}"/>
    <dgm:cxn modelId="{2FF641C4-6932-439A-9680-F76167BC4618}" srcId="{4713C625-1F5E-4370-9451-7A5990C9425F}" destId="{556576E2-4DB9-40DC-A52D-132C57B8F914}" srcOrd="1" destOrd="0" parTransId="{07B5D298-59C8-499A-9E55-C3A2E7D5E197}" sibTransId="{DACAC904-ACCE-4E18-B578-FBF62F5EBB38}"/>
    <dgm:cxn modelId="{06855E35-95E5-4678-B7EB-29D2D11726BC}" type="presOf" srcId="{0A557F94-636F-48DC-A8CF-50A30D658473}" destId="{F998879C-3851-4C0E-8276-107DF15BCD9B}" srcOrd="0" destOrd="0" presId="urn:microsoft.com/office/officeart/2005/8/layout/process4"/>
    <dgm:cxn modelId="{48C20669-89CD-4D1F-B962-93BC04D4F9E5}" type="presOf" srcId="{518E8A4F-1C8A-476C-8BAD-DE718695FFA0}" destId="{FE9B9AB2-6A71-4D3B-9248-B88E14B9B5F8}" srcOrd="0" destOrd="0" presId="urn:microsoft.com/office/officeart/2005/8/layout/process4"/>
    <dgm:cxn modelId="{54739E6D-5964-44DD-8F5E-2A95E076452E}" srcId="{4713C625-1F5E-4370-9451-7A5990C9425F}" destId="{518E8A4F-1C8A-476C-8BAD-DE718695FFA0}" srcOrd="3" destOrd="0" parTransId="{5DB8E1CA-78FA-423F-B62B-43183119BC63}" sibTransId="{3C7F2D68-0EFA-4A19-97A9-E0E5BF3CB266}"/>
    <dgm:cxn modelId="{21DDC668-1903-4250-9234-D7EFD3F9D946}" srcId="{4713C625-1F5E-4370-9451-7A5990C9425F}" destId="{843AA3D4-46B0-41EF-B65A-17D6D16CC3AC}" srcOrd="0" destOrd="0" parTransId="{705C9797-EA2B-4B34-B9C7-21B4774240A0}" sibTransId="{D6A2E1BE-1B10-49A7-AD5B-90FFCA2332D6}"/>
    <dgm:cxn modelId="{DB95623E-4F0C-42EF-8F55-B97DF02FEB13}" type="presOf" srcId="{843AA3D4-46B0-41EF-B65A-17D6D16CC3AC}" destId="{5001AE3E-6BF6-4E8E-8EF5-5F699C73C480}" srcOrd="0" destOrd="0" presId="urn:microsoft.com/office/officeart/2005/8/layout/process4"/>
    <dgm:cxn modelId="{81E2EF26-5070-4E00-BA9E-1DF96647C50F}" type="presOf" srcId="{556576E2-4DB9-40DC-A52D-132C57B8F914}" destId="{D50E4DE6-0CFF-46D4-84F8-465439815514}" srcOrd="0" destOrd="0" presId="urn:microsoft.com/office/officeart/2005/8/layout/process4"/>
    <dgm:cxn modelId="{17ABC52E-DF12-467E-BBD1-70898CF973CF}" type="presOf" srcId="{4713C625-1F5E-4370-9451-7A5990C9425F}" destId="{F98B2E2B-E679-4269-865E-63554CB2E234}" srcOrd="0" destOrd="0" presId="urn:microsoft.com/office/officeart/2005/8/layout/process4"/>
    <dgm:cxn modelId="{58AD6137-762B-4639-93D5-E80CFDA7CB50}" type="presParOf" srcId="{F98B2E2B-E679-4269-865E-63554CB2E234}" destId="{07881ACB-D0C4-4D05-A9C9-6BCCCD37180E}" srcOrd="0" destOrd="0" presId="urn:microsoft.com/office/officeart/2005/8/layout/process4"/>
    <dgm:cxn modelId="{32410439-3D1F-42F5-8626-E71EADDFA82D}" type="presParOf" srcId="{07881ACB-D0C4-4D05-A9C9-6BCCCD37180E}" destId="{FE9B9AB2-6A71-4D3B-9248-B88E14B9B5F8}" srcOrd="0" destOrd="0" presId="urn:microsoft.com/office/officeart/2005/8/layout/process4"/>
    <dgm:cxn modelId="{9B95914D-090E-4E62-8FA6-D8B9BB3477A6}" type="presParOf" srcId="{F98B2E2B-E679-4269-865E-63554CB2E234}" destId="{8D3B9CCA-9193-4349-9C31-7C4E30A4DC18}" srcOrd="1" destOrd="0" presId="urn:microsoft.com/office/officeart/2005/8/layout/process4"/>
    <dgm:cxn modelId="{9635DDE8-8C31-4BF9-B2F6-39C64A1F6971}" type="presParOf" srcId="{F98B2E2B-E679-4269-865E-63554CB2E234}" destId="{725EAD19-F285-4991-BB85-CCDD617E6A9A}" srcOrd="2" destOrd="0" presId="urn:microsoft.com/office/officeart/2005/8/layout/process4"/>
    <dgm:cxn modelId="{4F1BA8D0-2C12-4602-9CBC-978A12F202DA}" type="presParOf" srcId="{725EAD19-F285-4991-BB85-CCDD617E6A9A}" destId="{F998879C-3851-4C0E-8276-107DF15BCD9B}" srcOrd="0" destOrd="0" presId="urn:microsoft.com/office/officeart/2005/8/layout/process4"/>
    <dgm:cxn modelId="{399099CC-BC70-4D0A-B608-D6695A5AD5AA}" type="presParOf" srcId="{F98B2E2B-E679-4269-865E-63554CB2E234}" destId="{413C433D-B3BC-4A9B-AC1B-256EF4129A6E}" srcOrd="3" destOrd="0" presId="urn:microsoft.com/office/officeart/2005/8/layout/process4"/>
    <dgm:cxn modelId="{F749ABD3-6942-4C67-A8D7-F34F3BF2C6AE}" type="presParOf" srcId="{F98B2E2B-E679-4269-865E-63554CB2E234}" destId="{F6700EC0-8051-4E22-A8E8-06528742AF1F}" srcOrd="4" destOrd="0" presId="urn:microsoft.com/office/officeart/2005/8/layout/process4"/>
    <dgm:cxn modelId="{1F7E2F86-77A5-444E-ACCB-42B2DC716605}" type="presParOf" srcId="{F6700EC0-8051-4E22-A8E8-06528742AF1F}" destId="{D50E4DE6-0CFF-46D4-84F8-465439815514}" srcOrd="0" destOrd="0" presId="urn:microsoft.com/office/officeart/2005/8/layout/process4"/>
    <dgm:cxn modelId="{70CEEACC-4F7F-42CF-A008-899D0BEAAE27}" type="presParOf" srcId="{F98B2E2B-E679-4269-865E-63554CB2E234}" destId="{F6B3648E-6814-4EC5-B33E-916B66CFE757}" srcOrd="5" destOrd="0" presId="urn:microsoft.com/office/officeart/2005/8/layout/process4"/>
    <dgm:cxn modelId="{E4D242E2-CD61-486C-9F19-35A0F08C31B5}" type="presParOf" srcId="{F98B2E2B-E679-4269-865E-63554CB2E234}" destId="{7E29ABFA-0869-4A91-AD3B-EB671E2892BB}" srcOrd="6" destOrd="0" presId="urn:microsoft.com/office/officeart/2005/8/layout/process4"/>
    <dgm:cxn modelId="{972556F8-749A-45CB-8BDF-D4B21E6204E8}" type="presParOf" srcId="{7E29ABFA-0869-4A91-AD3B-EB671E2892BB}" destId="{5001AE3E-6BF6-4E8E-8EF5-5F699C73C4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5782CB7-96FB-485E-B801-48AD890DD929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714652-9697-432A-BBB0-8C30E841D057}">
      <dgm:prSet/>
      <dgm:spPr/>
      <dgm:t>
        <a:bodyPr/>
        <a:lstStyle/>
        <a:p>
          <a:pPr rtl="0"/>
          <a:r>
            <a:rPr lang="ru-RU" b="0" i="0" dirty="0" smtClean="0"/>
            <a:t>При реорганизации в формах </a:t>
          </a:r>
          <a:r>
            <a:rPr lang="ru-RU" b="1" i="0" dirty="0" smtClean="0"/>
            <a:t>слияния,  разделения и присоединения </a:t>
          </a:r>
          <a:r>
            <a:rPr lang="ru-RU" b="0" i="0" dirty="0" smtClean="0"/>
            <a:t>выпуск акций реорганизуемого (присоединяемого) акционерного общества аннулируется</a:t>
          </a:r>
          <a:endParaRPr lang="ru-RU" dirty="0"/>
        </a:p>
      </dgm:t>
    </dgm:pt>
    <dgm:pt modelId="{79628B25-011D-40D4-A5A9-EEE27B89EB6B}" type="parTrans" cxnId="{96605DBE-3337-42C6-B327-4567E2F6F830}">
      <dgm:prSet/>
      <dgm:spPr/>
      <dgm:t>
        <a:bodyPr/>
        <a:lstStyle/>
        <a:p>
          <a:endParaRPr lang="ru-RU"/>
        </a:p>
      </dgm:t>
    </dgm:pt>
    <dgm:pt modelId="{EA6CAA0C-7172-4984-A5DD-A76ED267B11C}" type="sibTrans" cxnId="{96605DBE-3337-42C6-B327-4567E2F6F830}">
      <dgm:prSet/>
      <dgm:spPr/>
      <dgm:t>
        <a:bodyPr/>
        <a:lstStyle/>
        <a:p>
          <a:endParaRPr lang="ru-RU"/>
        </a:p>
      </dgm:t>
    </dgm:pt>
    <dgm:pt modelId="{8FE60A70-BF03-45B7-B7B7-832B719E54E7}">
      <dgm:prSet/>
      <dgm:spPr/>
      <dgm:t>
        <a:bodyPr/>
        <a:lstStyle/>
        <a:p>
          <a:pPr rtl="0"/>
          <a:r>
            <a:rPr lang="ru-RU" b="0" i="0" dirty="0" smtClean="0"/>
            <a:t>При реорганизации акционерного общества в форме </a:t>
          </a:r>
          <a:r>
            <a:rPr lang="ru-RU" b="1" i="0" dirty="0" smtClean="0"/>
            <a:t>выделения</a:t>
          </a:r>
          <a:r>
            <a:rPr lang="ru-RU" b="0" i="0" dirty="0" smtClean="0"/>
            <a:t> часть выпуска акций реорганизуемого акционерного общества, соответствующая величине уменьшения размера его уставного фонда, аннулируется</a:t>
          </a:r>
          <a:endParaRPr lang="ru-RU" dirty="0"/>
        </a:p>
      </dgm:t>
    </dgm:pt>
    <dgm:pt modelId="{9060870C-F24C-4D87-B8DC-785B577AD9C1}" type="parTrans" cxnId="{B3521AE3-FC15-488D-B81C-F488229455C3}">
      <dgm:prSet/>
      <dgm:spPr/>
      <dgm:t>
        <a:bodyPr/>
        <a:lstStyle/>
        <a:p>
          <a:endParaRPr lang="ru-RU"/>
        </a:p>
      </dgm:t>
    </dgm:pt>
    <dgm:pt modelId="{9F4354D7-2B67-4575-997F-3333A8AD081E}" type="sibTrans" cxnId="{B3521AE3-FC15-488D-B81C-F488229455C3}">
      <dgm:prSet/>
      <dgm:spPr/>
      <dgm:t>
        <a:bodyPr/>
        <a:lstStyle/>
        <a:p>
          <a:endParaRPr lang="ru-RU"/>
        </a:p>
      </dgm:t>
    </dgm:pt>
    <dgm:pt modelId="{0729CEB4-5D8A-4697-8934-28E04B91F38E}">
      <dgm:prSet/>
      <dgm:spPr/>
      <dgm:t>
        <a:bodyPr/>
        <a:lstStyle/>
        <a:p>
          <a:pPr rtl="0"/>
          <a:r>
            <a:rPr lang="ru-RU" b="0" i="0" dirty="0" smtClean="0"/>
            <a:t>Акционерное общество вправе </a:t>
          </a:r>
          <a:r>
            <a:rPr lang="ru-RU" b="1" i="0" dirty="0" smtClean="0"/>
            <a:t>преобразоваться</a:t>
          </a:r>
          <a:r>
            <a:rPr lang="ru-RU" b="0" i="0" dirty="0" smtClean="0"/>
            <a:t> в общество с ограниченной ответственностью, общество с дополнительной ответственностью, хозяйственное товарищество или производственный кооператив, а также в унитарное предприятие, с аннулированием акций</a:t>
          </a:r>
          <a:endParaRPr lang="ru-RU" dirty="0"/>
        </a:p>
      </dgm:t>
    </dgm:pt>
    <dgm:pt modelId="{08388FF5-2392-40B0-AC5B-D7584CACE425}" type="parTrans" cxnId="{9A9B5614-5B07-4B94-9B1E-E085770549EA}">
      <dgm:prSet/>
      <dgm:spPr/>
      <dgm:t>
        <a:bodyPr/>
        <a:lstStyle/>
        <a:p>
          <a:endParaRPr lang="ru-RU"/>
        </a:p>
      </dgm:t>
    </dgm:pt>
    <dgm:pt modelId="{897A269C-3DBB-4555-984C-E0C0F59AEDA0}" type="sibTrans" cxnId="{9A9B5614-5B07-4B94-9B1E-E085770549EA}">
      <dgm:prSet/>
      <dgm:spPr/>
      <dgm:t>
        <a:bodyPr/>
        <a:lstStyle/>
        <a:p>
          <a:endParaRPr lang="ru-RU"/>
        </a:p>
      </dgm:t>
    </dgm:pt>
    <dgm:pt modelId="{C7909B99-99DD-4CCD-A15F-C4862D26595F}" type="pres">
      <dgm:prSet presAssocID="{15782CB7-96FB-485E-B801-48AD890DD929}" presName="Name0" presStyleCnt="0">
        <dgm:presLayoutVars>
          <dgm:chMax val="7"/>
          <dgm:chPref val="7"/>
          <dgm:dir/>
        </dgm:presLayoutVars>
      </dgm:prSet>
      <dgm:spPr/>
    </dgm:pt>
    <dgm:pt modelId="{01B6409D-ABAA-422B-95E6-B05616713C0D}" type="pres">
      <dgm:prSet presAssocID="{15782CB7-96FB-485E-B801-48AD890DD929}" presName="Name1" presStyleCnt="0"/>
      <dgm:spPr/>
    </dgm:pt>
    <dgm:pt modelId="{46666B01-1824-4E76-B6B9-48CA62A9E83A}" type="pres">
      <dgm:prSet presAssocID="{15782CB7-96FB-485E-B801-48AD890DD929}" presName="cycle" presStyleCnt="0"/>
      <dgm:spPr/>
    </dgm:pt>
    <dgm:pt modelId="{3704B7C0-3656-4495-9244-D31EABE57002}" type="pres">
      <dgm:prSet presAssocID="{15782CB7-96FB-485E-B801-48AD890DD929}" presName="srcNode" presStyleLbl="node1" presStyleIdx="0" presStyleCnt="3"/>
      <dgm:spPr/>
    </dgm:pt>
    <dgm:pt modelId="{73DC7FF2-E127-4A0C-A7C0-BFD988A98E9C}" type="pres">
      <dgm:prSet presAssocID="{15782CB7-96FB-485E-B801-48AD890DD929}" presName="conn" presStyleLbl="parChTrans1D2" presStyleIdx="0" presStyleCnt="1"/>
      <dgm:spPr/>
    </dgm:pt>
    <dgm:pt modelId="{DF271CA6-8F3C-4D90-9096-89F57A4ACE24}" type="pres">
      <dgm:prSet presAssocID="{15782CB7-96FB-485E-B801-48AD890DD929}" presName="extraNode" presStyleLbl="node1" presStyleIdx="0" presStyleCnt="3"/>
      <dgm:spPr/>
    </dgm:pt>
    <dgm:pt modelId="{1AB00FE8-3DAC-4DB0-AE4E-87E42EB687EA}" type="pres">
      <dgm:prSet presAssocID="{15782CB7-96FB-485E-B801-48AD890DD929}" presName="dstNode" presStyleLbl="node1" presStyleIdx="0" presStyleCnt="3"/>
      <dgm:spPr/>
    </dgm:pt>
    <dgm:pt modelId="{0FEF1785-0A59-496A-B168-0AA4A72F2E8E}" type="pres">
      <dgm:prSet presAssocID="{F8714652-9697-432A-BBB0-8C30E841D057}" presName="text_1" presStyleLbl="node1" presStyleIdx="0" presStyleCnt="3" custScaleY="135895" custLinFactNeighborX="895" custLinFactNeighborY="-23515">
        <dgm:presLayoutVars>
          <dgm:bulletEnabled val="1"/>
        </dgm:presLayoutVars>
      </dgm:prSet>
      <dgm:spPr/>
    </dgm:pt>
    <dgm:pt modelId="{4392AF48-CC88-4CF8-A736-9EE2647931DD}" type="pres">
      <dgm:prSet presAssocID="{F8714652-9697-432A-BBB0-8C30E841D057}" presName="accent_1" presStyleCnt="0"/>
      <dgm:spPr/>
    </dgm:pt>
    <dgm:pt modelId="{FF05C45B-B2DB-4476-AC71-2B23E9B1CA63}" type="pres">
      <dgm:prSet presAssocID="{F8714652-9697-432A-BBB0-8C30E841D057}" presName="accentRepeatNode" presStyleLbl="solidFgAcc1" presStyleIdx="0" presStyleCnt="3"/>
      <dgm:spPr/>
    </dgm:pt>
    <dgm:pt modelId="{122198BC-194F-4C17-B5FC-CE4E4F904B1A}" type="pres">
      <dgm:prSet presAssocID="{8FE60A70-BF03-45B7-B7B7-832B719E54E7}" presName="text_2" presStyleLbl="node1" presStyleIdx="1" presStyleCnt="3" custScaleY="141089" custLinFactNeighborX="133" custLinFactNeighborY="-13614">
        <dgm:presLayoutVars>
          <dgm:bulletEnabled val="1"/>
        </dgm:presLayoutVars>
      </dgm:prSet>
      <dgm:spPr/>
    </dgm:pt>
    <dgm:pt modelId="{AB4864AF-E351-4A3C-B5B5-4D5FAB069755}" type="pres">
      <dgm:prSet presAssocID="{8FE60A70-BF03-45B7-B7B7-832B719E54E7}" presName="accent_2" presStyleCnt="0"/>
      <dgm:spPr/>
    </dgm:pt>
    <dgm:pt modelId="{BA7818A3-0CB1-41F5-95BB-9450D61A47D0}" type="pres">
      <dgm:prSet presAssocID="{8FE60A70-BF03-45B7-B7B7-832B719E54E7}" presName="accentRepeatNode" presStyleLbl="solidFgAcc1" presStyleIdx="1" presStyleCnt="3"/>
      <dgm:spPr/>
    </dgm:pt>
    <dgm:pt modelId="{39496126-BA4F-4E8C-8ECC-05C493A73558}" type="pres">
      <dgm:prSet presAssocID="{0729CEB4-5D8A-4697-8934-28E04B91F38E}" presName="text_3" presStyleLbl="node1" presStyleIdx="2" presStyleCnt="3" custScaleY="148020">
        <dgm:presLayoutVars>
          <dgm:bulletEnabled val="1"/>
        </dgm:presLayoutVars>
      </dgm:prSet>
      <dgm:spPr/>
    </dgm:pt>
    <dgm:pt modelId="{ABCD93E9-DFE1-4A83-9274-B351F3043FF7}" type="pres">
      <dgm:prSet presAssocID="{0729CEB4-5D8A-4697-8934-28E04B91F38E}" presName="accent_3" presStyleCnt="0"/>
      <dgm:spPr/>
    </dgm:pt>
    <dgm:pt modelId="{7F657161-1E52-4CEF-956E-9BCBF8254857}" type="pres">
      <dgm:prSet presAssocID="{0729CEB4-5D8A-4697-8934-28E04B91F38E}" presName="accentRepeatNode" presStyleLbl="solidFgAcc1" presStyleIdx="2" presStyleCnt="3"/>
      <dgm:spPr/>
    </dgm:pt>
  </dgm:ptLst>
  <dgm:cxnLst>
    <dgm:cxn modelId="{F226866E-2FC4-4EC5-B744-C44F806EF152}" type="presOf" srcId="{F8714652-9697-432A-BBB0-8C30E841D057}" destId="{0FEF1785-0A59-496A-B168-0AA4A72F2E8E}" srcOrd="0" destOrd="0" presId="urn:microsoft.com/office/officeart/2008/layout/VerticalCurvedList"/>
    <dgm:cxn modelId="{D9A7A505-A924-471B-98E6-0DE09906FDFC}" type="presOf" srcId="{15782CB7-96FB-485E-B801-48AD890DD929}" destId="{C7909B99-99DD-4CCD-A15F-C4862D26595F}" srcOrd="0" destOrd="0" presId="urn:microsoft.com/office/officeart/2008/layout/VerticalCurvedList"/>
    <dgm:cxn modelId="{BCB40D35-7AE1-47E2-83FB-242F2E3196C2}" type="presOf" srcId="{0729CEB4-5D8A-4697-8934-28E04B91F38E}" destId="{39496126-BA4F-4E8C-8ECC-05C493A73558}" srcOrd="0" destOrd="0" presId="urn:microsoft.com/office/officeart/2008/layout/VerticalCurvedList"/>
    <dgm:cxn modelId="{B3521AE3-FC15-488D-B81C-F488229455C3}" srcId="{15782CB7-96FB-485E-B801-48AD890DD929}" destId="{8FE60A70-BF03-45B7-B7B7-832B719E54E7}" srcOrd="1" destOrd="0" parTransId="{9060870C-F24C-4D87-B8DC-785B577AD9C1}" sibTransId="{9F4354D7-2B67-4575-997F-3333A8AD081E}"/>
    <dgm:cxn modelId="{590BE007-E31F-4DEE-917F-CBE6EDB35314}" type="presOf" srcId="{EA6CAA0C-7172-4984-A5DD-A76ED267B11C}" destId="{73DC7FF2-E127-4A0C-A7C0-BFD988A98E9C}" srcOrd="0" destOrd="0" presId="urn:microsoft.com/office/officeart/2008/layout/VerticalCurvedList"/>
    <dgm:cxn modelId="{9A9B5614-5B07-4B94-9B1E-E085770549EA}" srcId="{15782CB7-96FB-485E-B801-48AD890DD929}" destId="{0729CEB4-5D8A-4697-8934-28E04B91F38E}" srcOrd="2" destOrd="0" parTransId="{08388FF5-2392-40B0-AC5B-D7584CACE425}" sibTransId="{897A269C-3DBB-4555-984C-E0C0F59AEDA0}"/>
    <dgm:cxn modelId="{96605DBE-3337-42C6-B327-4567E2F6F830}" srcId="{15782CB7-96FB-485E-B801-48AD890DD929}" destId="{F8714652-9697-432A-BBB0-8C30E841D057}" srcOrd="0" destOrd="0" parTransId="{79628B25-011D-40D4-A5A9-EEE27B89EB6B}" sibTransId="{EA6CAA0C-7172-4984-A5DD-A76ED267B11C}"/>
    <dgm:cxn modelId="{C51EF1DE-0C37-4F3A-AEA4-52D41F99F745}" type="presOf" srcId="{8FE60A70-BF03-45B7-B7B7-832B719E54E7}" destId="{122198BC-194F-4C17-B5FC-CE4E4F904B1A}" srcOrd="0" destOrd="0" presId="urn:microsoft.com/office/officeart/2008/layout/VerticalCurvedList"/>
    <dgm:cxn modelId="{EAC048A4-8278-4A07-AC09-A84AE32A62A1}" type="presParOf" srcId="{C7909B99-99DD-4CCD-A15F-C4862D26595F}" destId="{01B6409D-ABAA-422B-95E6-B05616713C0D}" srcOrd="0" destOrd="0" presId="urn:microsoft.com/office/officeart/2008/layout/VerticalCurvedList"/>
    <dgm:cxn modelId="{6FE9BC16-5C2C-45D9-B478-ABFFCF03E1F9}" type="presParOf" srcId="{01B6409D-ABAA-422B-95E6-B05616713C0D}" destId="{46666B01-1824-4E76-B6B9-48CA62A9E83A}" srcOrd="0" destOrd="0" presId="urn:microsoft.com/office/officeart/2008/layout/VerticalCurvedList"/>
    <dgm:cxn modelId="{A1019172-81FB-4695-A83A-03190236D860}" type="presParOf" srcId="{46666B01-1824-4E76-B6B9-48CA62A9E83A}" destId="{3704B7C0-3656-4495-9244-D31EABE57002}" srcOrd="0" destOrd="0" presId="urn:microsoft.com/office/officeart/2008/layout/VerticalCurvedList"/>
    <dgm:cxn modelId="{2359FF02-A544-4AFA-A5F4-AD65587619DF}" type="presParOf" srcId="{46666B01-1824-4E76-B6B9-48CA62A9E83A}" destId="{73DC7FF2-E127-4A0C-A7C0-BFD988A98E9C}" srcOrd="1" destOrd="0" presId="urn:microsoft.com/office/officeart/2008/layout/VerticalCurvedList"/>
    <dgm:cxn modelId="{8CC0BE93-DC57-4812-9658-A0D5D8223140}" type="presParOf" srcId="{46666B01-1824-4E76-B6B9-48CA62A9E83A}" destId="{DF271CA6-8F3C-4D90-9096-89F57A4ACE24}" srcOrd="2" destOrd="0" presId="urn:microsoft.com/office/officeart/2008/layout/VerticalCurvedList"/>
    <dgm:cxn modelId="{96DDED6A-DEAC-46F6-A58A-3959E6986112}" type="presParOf" srcId="{46666B01-1824-4E76-B6B9-48CA62A9E83A}" destId="{1AB00FE8-3DAC-4DB0-AE4E-87E42EB687EA}" srcOrd="3" destOrd="0" presId="urn:microsoft.com/office/officeart/2008/layout/VerticalCurvedList"/>
    <dgm:cxn modelId="{D48477FF-5D53-4D3E-A2B1-1D54205A9F9E}" type="presParOf" srcId="{01B6409D-ABAA-422B-95E6-B05616713C0D}" destId="{0FEF1785-0A59-496A-B168-0AA4A72F2E8E}" srcOrd="1" destOrd="0" presId="urn:microsoft.com/office/officeart/2008/layout/VerticalCurvedList"/>
    <dgm:cxn modelId="{59E862A1-280F-4906-8707-FA63038FA991}" type="presParOf" srcId="{01B6409D-ABAA-422B-95E6-B05616713C0D}" destId="{4392AF48-CC88-4CF8-A736-9EE2647931DD}" srcOrd="2" destOrd="0" presId="urn:microsoft.com/office/officeart/2008/layout/VerticalCurvedList"/>
    <dgm:cxn modelId="{84E3E441-5A7B-49BE-AD84-8137065C0343}" type="presParOf" srcId="{4392AF48-CC88-4CF8-A736-9EE2647931DD}" destId="{FF05C45B-B2DB-4476-AC71-2B23E9B1CA63}" srcOrd="0" destOrd="0" presId="urn:microsoft.com/office/officeart/2008/layout/VerticalCurvedList"/>
    <dgm:cxn modelId="{4E2E12C9-99F7-4B60-A9AA-2112A89D248F}" type="presParOf" srcId="{01B6409D-ABAA-422B-95E6-B05616713C0D}" destId="{122198BC-194F-4C17-B5FC-CE4E4F904B1A}" srcOrd="3" destOrd="0" presId="urn:microsoft.com/office/officeart/2008/layout/VerticalCurvedList"/>
    <dgm:cxn modelId="{D69A43FF-BE11-401D-97B4-70530B1AED34}" type="presParOf" srcId="{01B6409D-ABAA-422B-95E6-B05616713C0D}" destId="{AB4864AF-E351-4A3C-B5B5-4D5FAB069755}" srcOrd="4" destOrd="0" presId="urn:microsoft.com/office/officeart/2008/layout/VerticalCurvedList"/>
    <dgm:cxn modelId="{C19533F7-78F8-4F1C-9F28-FAF36D70FAB0}" type="presParOf" srcId="{AB4864AF-E351-4A3C-B5B5-4D5FAB069755}" destId="{BA7818A3-0CB1-41F5-95BB-9450D61A47D0}" srcOrd="0" destOrd="0" presId="urn:microsoft.com/office/officeart/2008/layout/VerticalCurvedList"/>
    <dgm:cxn modelId="{5112F751-BF82-4A25-BEFB-CA7513B97BA0}" type="presParOf" srcId="{01B6409D-ABAA-422B-95E6-B05616713C0D}" destId="{39496126-BA4F-4E8C-8ECC-05C493A73558}" srcOrd="5" destOrd="0" presId="urn:microsoft.com/office/officeart/2008/layout/VerticalCurvedList"/>
    <dgm:cxn modelId="{53E9E376-5EFC-4A91-945A-9BEACA51DCBD}" type="presParOf" srcId="{01B6409D-ABAA-422B-95E6-B05616713C0D}" destId="{ABCD93E9-DFE1-4A83-9274-B351F3043FF7}" srcOrd="6" destOrd="0" presId="urn:microsoft.com/office/officeart/2008/layout/VerticalCurvedList"/>
    <dgm:cxn modelId="{0991ADB5-FEC1-46E0-ACC9-15BFA220B463}" type="presParOf" srcId="{ABCD93E9-DFE1-4A83-9274-B351F3043FF7}" destId="{7F657161-1E52-4CEF-956E-9BCBF82548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F204535-1DF2-4312-9472-142DDE9B1E8F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D66CFE2E-C051-46DE-9D95-C64C27F0DBB0}">
      <dgm:prSet/>
      <dgm:spPr/>
      <dgm:t>
        <a:bodyPr/>
        <a:lstStyle/>
        <a:p>
          <a:pPr rtl="0"/>
          <a:r>
            <a:rPr lang="ru-RU" b="0" i="0" dirty="0" smtClean="0"/>
            <a:t>договор об осуществлении прав, удостоверенных акциями, и (или) об особенностях осуществления прав на акции</a:t>
          </a:r>
          <a:endParaRPr lang="ru-RU" dirty="0"/>
        </a:p>
      </dgm:t>
    </dgm:pt>
    <dgm:pt modelId="{4F135A0D-9279-4BA5-8025-DFE6D3B1414E}" type="parTrans" cxnId="{EA3D7169-FCB4-404F-99D5-1BB2146128ED}">
      <dgm:prSet/>
      <dgm:spPr/>
      <dgm:t>
        <a:bodyPr/>
        <a:lstStyle/>
        <a:p>
          <a:endParaRPr lang="ru-RU"/>
        </a:p>
      </dgm:t>
    </dgm:pt>
    <dgm:pt modelId="{62D65667-DD84-4FC8-BF87-92DFECEBD5B7}" type="sibTrans" cxnId="{EA3D7169-FCB4-404F-99D5-1BB2146128ED}">
      <dgm:prSet/>
      <dgm:spPr/>
      <dgm:t>
        <a:bodyPr/>
        <a:lstStyle/>
        <a:p>
          <a:endParaRPr lang="ru-RU"/>
        </a:p>
      </dgm:t>
    </dgm:pt>
    <dgm:pt modelId="{1B5506B9-D3A8-494B-81A3-755264F6CA83}">
      <dgm:prSet/>
      <dgm:spPr/>
      <dgm:t>
        <a:bodyPr/>
        <a:lstStyle/>
        <a:p>
          <a:pPr rtl="0"/>
          <a:r>
            <a:rPr lang="ru-RU" b="0" i="0" smtClean="0"/>
            <a:t>Стороны – акционеры</a:t>
          </a:r>
          <a:endParaRPr lang="ru-RU"/>
        </a:p>
      </dgm:t>
    </dgm:pt>
    <dgm:pt modelId="{69187CE1-641D-4F9B-AD64-567111578AAF}" type="parTrans" cxnId="{DB31E82F-3CE6-4138-A8B0-F0807EAE6AE0}">
      <dgm:prSet/>
      <dgm:spPr/>
      <dgm:t>
        <a:bodyPr/>
        <a:lstStyle/>
        <a:p>
          <a:endParaRPr lang="ru-RU"/>
        </a:p>
      </dgm:t>
    </dgm:pt>
    <dgm:pt modelId="{CA862D3E-4EAF-4E2F-8DD2-FA8EA80EBDEA}" type="sibTrans" cxnId="{DB31E82F-3CE6-4138-A8B0-F0807EAE6AE0}">
      <dgm:prSet/>
      <dgm:spPr/>
      <dgm:t>
        <a:bodyPr/>
        <a:lstStyle/>
        <a:p>
          <a:endParaRPr lang="ru-RU"/>
        </a:p>
      </dgm:t>
    </dgm:pt>
    <dgm:pt modelId="{E9739CCB-DAA6-4438-B17D-BE58341499AB}">
      <dgm:prSet/>
      <dgm:spPr/>
      <dgm:t>
        <a:bodyPr/>
        <a:lstStyle/>
        <a:p>
          <a:pPr rtl="0"/>
          <a:r>
            <a:rPr lang="ru-RU" b="0" i="0" smtClean="0"/>
            <a:t>Предмет – обязательство осуществлять согласованные действия в отношении акций и других прав акционеров. Соглашение должно заключаться в отношении всех  принадлежащих акционеру акций</a:t>
          </a:r>
          <a:endParaRPr lang="ru-RU"/>
        </a:p>
      </dgm:t>
    </dgm:pt>
    <dgm:pt modelId="{133A20C8-BF1F-42A7-BD02-600EBD1A8CD5}" type="parTrans" cxnId="{7B082D95-307B-460B-8FF6-6B7530F24E51}">
      <dgm:prSet/>
      <dgm:spPr/>
      <dgm:t>
        <a:bodyPr/>
        <a:lstStyle/>
        <a:p>
          <a:endParaRPr lang="ru-RU"/>
        </a:p>
      </dgm:t>
    </dgm:pt>
    <dgm:pt modelId="{D90652E9-0E42-409C-ADB6-0F0296C41EA1}" type="sibTrans" cxnId="{7B082D95-307B-460B-8FF6-6B7530F24E51}">
      <dgm:prSet/>
      <dgm:spPr/>
      <dgm:t>
        <a:bodyPr/>
        <a:lstStyle/>
        <a:p>
          <a:endParaRPr lang="ru-RU"/>
        </a:p>
      </dgm:t>
    </dgm:pt>
    <dgm:pt modelId="{F3D0C757-FBA1-4D47-807F-1427CDA87A63}">
      <dgm:prSet/>
      <dgm:spPr/>
      <dgm:t>
        <a:bodyPr/>
        <a:lstStyle/>
        <a:p>
          <a:pPr rtl="0"/>
          <a:r>
            <a:rPr lang="ru-RU" b="0" i="0" dirty="0" smtClean="0"/>
            <a:t>Форма – письменная, путем составления одного документа, подписанного сторонами.</a:t>
          </a:r>
          <a:endParaRPr lang="ru-RU" dirty="0"/>
        </a:p>
      </dgm:t>
    </dgm:pt>
    <dgm:pt modelId="{FAAC7397-BF98-4C39-BD37-8C85FBB3DF87}" type="parTrans" cxnId="{92CF02A2-C096-442D-9027-300AD7581760}">
      <dgm:prSet/>
      <dgm:spPr/>
      <dgm:t>
        <a:bodyPr/>
        <a:lstStyle/>
        <a:p>
          <a:endParaRPr lang="ru-RU"/>
        </a:p>
      </dgm:t>
    </dgm:pt>
    <dgm:pt modelId="{5B8A103B-F1C8-4F96-AC0E-4EB1A013F921}" type="sibTrans" cxnId="{92CF02A2-C096-442D-9027-300AD7581760}">
      <dgm:prSet/>
      <dgm:spPr/>
      <dgm:t>
        <a:bodyPr/>
        <a:lstStyle/>
        <a:p>
          <a:endParaRPr lang="ru-RU"/>
        </a:p>
      </dgm:t>
    </dgm:pt>
    <dgm:pt modelId="{95DF6F33-5A80-466E-81C6-F9CD5C8D367D}">
      <dgm:prSet/>
      <dgm:spPr/>
      <dgm:t>
        <a:bodyPr/>
        <a:lstStyle/>
        <a:p>
          <a:pPr rtl="0"/>
          <a:r>
            <a:rPr lang="ru-RU" b="0" i="0" smtClean="0"/>
            <a:t>Обязанность уведомления АО о заключении акционерного соглашения до проведения общего собрания (за три дня до проведения общего собрания)</a:t>
          </a:r>
          <a:endParaRPr lang="ru-RU"/>
        </a:p>
      </dgm:t>
    </dgm:pt>
    <dgm:pt modelId="{4A69A513-77D4-42F7-88D4-8B39DF81E5D3}" type="parTrans" cxnId="{F563D646-068D-4B2C-9D8A-78CF07A49CCC}">
      <dgm:prSet/>
      <dgm:spPr/>
      <dgm:t>
        <a:bodyPr/>
        <a:lstStyle/>
        <a:p>
          <a:endParaRPr lang="ru-RU"/>
        </a:p>
      </dgm:t>
    </dgm:pt>
    <dgm:pt modelId="{3A7B25B2-2286-48C4-8EA8-101CDCC459FE}" type="sibTrans" cxnId="{F563D646-068D-4B2C-9D8A-78CF07A49CCC}">
      <dgm:prSet/>
      <dgm:spPr/>
      <dgm:t>
        <a:bodyPr/>
        <a:lstStyle/>
        <a:p>
          <a:endParaRPr lang="ru-RU"/>
        </a:p>
      </dgm:t>
    </dgm:pt>
    <dgm:pt modelId="{A69654FE-74DB-4807-876E-74B078AF7182}" type="pres">
      <dgm:prSet presAssocID="{CF204535-1DF2-4312-9472-142DDE9B1E8F}" presName="linear" presStyleCnt="0">
        <dgm:presLayoutVars>
          <dgm:animLvl val="lvl"/>
          <dgm:resizeHandles val="exact"/>
        </dgm:presLayoutVars>
      </dgm:prSet>
      <dgm:spPr/>
    </dgm:pt>
    <dgm:pt modelId="{F27852F3-7BBB-4EA9-93FC-573A0D313A12}" type="pres">
      <dgm:prSet presAssocID="{D66CFE2E-C051-46DE-9D95-C64C27F0DBB0}" presName="parentText" presStyleLbl="node1" presStyleIdx="0" presStyleCnt="5" custLinFactY="-1623" custLinFactNeighborY="-100000">
        <dgm:presLayoutVars>
          <dgm:chMax val="0"/>
          <dgm:bulletEnabled val="1"/>
        </dgm:presLayoutVars>
      </dgm:prSet>
      <dgm:spPr/>
    </dgm:pt>
    <dgm:pt modelId="{FEAB2675-D95B-4AB5-B9D8-D6F789D37EF3}" type="pres">
      <dgm:prSet presAssocID="{62D65667-DD84-4FC8-BF87-92DFECEBD5B7}" presName="spacer" presStyleCnt="0"/>
      <dgm:spPr/>
    </dgm:pt>
    <dgm:pt modelId="{C5A3FE1B-91F7-431B-99E7-7554D3D8D309}" type="pres">
      <dgm:prSet presAssocID="{1B5506B9-D3A8-494B-81A3-755264F6CA83}" presName="parentText" presStyleLbl="node1" presStyleIdx="1" presStyleCnt="5" custLinFactNeighborY="-27034">
        <dgm:presLayoutVars>
          <dgm:chMax val="0"/>
          <dgm:bulletEnabled val="1"/>
        </dgm:presLayoutVars>
      </dgm:prSet>
      <dgm:spPr/>
    </dgm:pt>
    <dgm:pt modelId="{D78C43D9-1719-4A7F-BE16-AB1C78B9D6E3}" type="pres">
      <dgm:prSet presAssocID="{CA862D3E-4EAF-4E2F-8DD2-FA8EA80EBDEA}" presName="spacer" presStyleCnt="0"/>
      <dgm:spPr/>
    </dgm:pt>
    <dgm:pt modelId="{6F496FF1-2BD3-46CF-9276-8A598F731B35}" type="pres">
      <dgm:prSet presAssocID="{E9739CCB-DAA6-4438-B17D-BE58341499A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E47848-7ECF-40F9-B343-32BA527C8636}" type="pres">
      <dgm:prSet presAssocID="{D90652E9-0E42-409C-ADB6-0F0296C41EA1}" presName="spacer" presStyleCnt="0"/>
      <dgm:spPr/>
    </dgm:pt>
    <dgm:pt modelId="{699D397B-9429-43C8-A132-7C78131E73BB}" type="pres">
      <dgm:prSet presAssocID="{F3D0C757-FBA1-4D47-807F-1427CDA87A6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6F89773-F98A-4A98-AF3A-080199F48D67}" type="pres">
      <dgm:prSet presAssocID="{5B8A103B-F1C8-4F96-AC0E-4EB1A013F921}" presName="spacer" presStyleCnt="0"/>
      <dgm:spPr/>
    </dgm:pt>
    <dgm:pt modelId="{AF16C283-7E9E-4C64-AB5F-0FF887E00F20}" type="pres">
      <dgm:prSet presAssocID="{95DF6F33-5A80-466E-81C6-F9CD5C8D367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E51A53A-44B7-4399-8947-C463B6D0305C}" type="presOf" srcId="{D66CFE2E-C051-46DE-9D95-C64C27F0DBB0}" destId="{F27852F3-7BBB-4EA9-93FC-573A0D313A12}" srcOrd="0" destOrd="0" presId="urn:microsoft.com/office/officeart/2005/8/layout/vList2"/>
    <dgm:cxn modelId="{EA3D7169-FCB4-404F-99D5-1BB2146128ED}" srcId="{CF204535-1DF2-4312-9472-142DDE9B1E8F}" destId="{D66CFE2E-C051-46DE-9D95-C64C27F0DBB0}" srcOrd="0" destOrd="0" parTransId="{4F135A0D-9279-4BA5-8025-DFE6D3B1414E}" sibTransId="{62D65667-DD84-4FC8-BF87-92DFECEBD5B7}"/>
    <dgm:cxn modelId="{7B082D95-307B-460B-8FF6-6B7530F24E51}" srcId="{CF204535-1DF2-4312-9472-142DDE9B1E8F}" destId="{E9739CCB-DAA6-4438-B17D-BE58341499AB}" srcOrd="2" destOrd="0" parTransId="{133A20C8-BF1F-42A7-BD02-600EBD1A8CD5}" sibTransId="{D90652E9-0E42-409C-ADB6-0F0296C41EA1}"/>
    <dgm:cxn modelId="{1CA00657-0BFD-4883-AC8A-86041D9DA171}" type="presOf" srcId="{1B5506B9-D3A8-494B-81A3-755264F6CA83}" destId="{C5A3FE1B-91F7-431B-99E7-7554D3D8D309}" srcOrd="0" destOrd="0" presId="urn:microsoft.com/office/officeart/2005/8/layout/vList2"/>
    <dgm:cxn modelId="{92CF02A2-C096-442D-9027-300AD7581760}" srcId="{CF204535-1DF2-4312-9472-142DDE9B1E8F}" destId="{F3D0C757-FBA1-4D47-807F-1427CDA87A63}" srcOrd="3" destOrd="0" parTransId="{FAAC7397-BF98-4C39-BD37-8C85FBB3DF87}" sibTransId="{5B8A103B-F1C8-4F96-AC0E-4EB1A013F921}"/>
    <dgm:cxn modelId="{813C2E8A-D0DD-4EC3-9876-722DA9DCE333}" type="presOf" srcId="{E9739CCB-DAA6-4438-B17D-BE58341499AB}" destId="{6F496FF1-2BD3-46CF-9276-8A598F731B35}" srcOrd="0" destOrd="0" presId="urn:microsoft.com/office/officeart/2005/8/layout/vList2"/>
    <dgm:cxn modelId="{435B69B2-E26B-48A5-8ABE-B0D6AB530A28}" type="presOf" srcId="{F3D0C757-FBA1-4D47-807F-1427CDA87A63}" destId="{699D397B-9429-43C8-A132-7C78131E73BB}" srcOrd="0" destOrd="0" presId="urn:microsoft.com/office/officeart/2005/8/layout/vList2"/>
    <dgm:cxn modelId="{53698DD2-DD2F-4BF8-BD43-3A2F5CCB5DB3}" type="presOf" srcId="{CF204535-1DF2-4312-9472-142DDE9B1E8F}" destId="{A69654FE-74DB-4807-876E-74B078AF7182}" srcOrd="0" destOrd="0" presId="urn:microsoft.com/office/officeart/2005/8/layout/vList2"/>
    <dgm:cxn modelId="{F563D646-068D-4B2C-9D8A-78CF07A49CCC}" srcId="{CF204535-1DF2-4312-9472-142DDE9B1E8F}" destId="{95DF6F33-5A80-466E-81C6-F9CD5C8D367D}" srcOrd="4" destOrd="0" parTransId="{4A69A513-77D4-42F7-88D4-8B39DF81E5D3}" sibTransId="{3A7B25B2-2286-48C4-8EA8-101CDCC459FE}"/>
    <dgm:cxn modelId="{6EB793DC-AE30-4758-8C07-987BE986710F}" type="presOf" srcId="{95DF6F33-5A80-466E-81C6-F9CD5C8D367D}" destId="{AF16C283-7E9E-4C64-AB5F-0FF887E00F20}" srcOrd="0" destOrd="0" presId="urn:microsoft.com/office/officeart/2005/8/layout/vList2"/>
    <dgm:cxn modelId="{DB31E82F-3CE6-4138-A8B0-F0807EAE6AE0}" srcId="{CF204535-1DF2-4312-9472-142DDE9B1E8F}" destId="{1B5506B9-D3A8-494B-81A3-755264F6CA83}" srcOrd="1" destOrd="0" parTransId="{69187CE1-641D-4F9B-AD64-567111578AAF}" sibTransId="{CA862D3E-4EAF-4E2F-8DD2-FA8EA80EBDEA}"/>
    <dgm:cxn modelId="{CDA8BE42-F940-41F7-8D70-07615470E24C}" type="presParOf" srcId="{A69654FE-74DB-4807-876E-74B078AF7182}" destId="{F27852F3-7BBB-4EA9-93FC-573A0D313A12}" srcOrd="0" destOrd="0" presId="urn:microsoft.com/office/officeart/2005/8/layout/vList2"/>
    <dgm:cxn modelId="{43EEA40A-61A0-4420-AE97-515DB04004F9}" type="presParOf" srcId="{A69654FE-74DB-4807-876E-74B078AF7182}" destId="{FEAB2675-D95B-4AB5-B9D8-D6F789D37EF3}" srcOrd="1" destOrd="0" presId="urn:microsoft.com/office/officeart/2005/8/layout/vList2"/>
    <dgm:cxn modelId="{9F963E1D-EE77-4C0C-AA41-ADB0F601C22A}" type="presParOf" srcId="{A69654FE-74DB-4807-876E-74B078AF7182}" destId="{C5A3FE1B-91F7-431B-99E7-7554D3D8D309}" srcOrd="2" destOrd="0" presId="urn:microsoft.com/office/officeart/2005/8/layout/vList2"/>
    <dgm:cxn modelId="{A0A85E2B-FFB0-49D5-89A4-73C668916DE9}" type="presParOf" srcId="{A69654FE-74DB-4807-876E-74B078AF7182}" destId="{D78C43D9-1719-4A7F-BE16-AB1C78B9D6E3}" srcOrd="3" destOrd="0" presId="urn:microsoft.com/office/officeart/2005/8/layout/vList2"/>
    <dgm:cxn modelId="{631902C8-2B06-417D-B60A-B189F6D01772}" type="presParOf" srcId="{A69654FE-74DB-4807-876E-74B078AF7182}" destId="{6F496FF1-2BD3-46CF-9276-8A598F731B35}" srcOrd="4" destOrd="0" presId="urn:microsoft.com/office/officeart/2005/8/layout/vList2"/>
    <dgm:cxn modelId="{91F60B9F-7BF8-4034-8DE4-4431AD1736F3}" type="presParOf" srcId="{A69654FE-74DB-4807-876E-74B078AF7182}" destId="{FAE47848-7ECF-40F9-B343-32BA527C8636}" srcOrd="5" destOrd="0" presId="urn:microsoft.com/office/officeart/2005/8/layout/vList2"/>
    <dgm:cxn modelId="{9D1ABEAD-4275-4B63-B148-C26ECD6D5DE7}" type="presParOf" srcId="{A69654FE-74DB-4807-876E-74B078AF7182}" destId="{699D397B-9429-43C8-A132-7C78131E73BB}" srcOrd="6" destOrd="0" presId="urn:microsoft.com/office/officeart/2005/8/layout/vList2"/>
    <dgm:cxn modelId="{472FB419-2DAC-4AE0-8488-09599E93867E}" type="presParOf" srcId="{A69654FE-74DB-4807-876E-74B078AF7182}" destId="{66F89773-F98A-4A98-AF3A-080199F48D67}" srcOrd="7" destOrd="0" presId="urn:microsoft.com/office/officeart/2005/8/layout/vList2"/>
    <dgm:cxn modelId="{6DFD06B6-FE4A-433F-A0F8-D7F16C1FC450}" type="presParOf" srcId="{A69654FE-74DB-4807-876E-74B078AF7182}" destId="{AF16C283-7E9E-4C64-AB5F-0FF887E00F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7CD33D-12E1-4C02-8B9B-D6F0FC5D4D21}" type="doc">
      <dgm:prSet loTypeId="urn:microsoft.com/office/officeart/2005/8/layout/process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8FE08A-EFE9-4203-B5E2-2301C4C75D7D}">
      <dgm:prSet/>
      <dgm:spPr/>
      <dgm:t>
        <a:bodyPr/>
        <a:lstStyle/>
        <a:p>
          <a:pPr rtl="0"/>
          <a:r>
            <a:rPr lang="ru-RU" b="0" i="0" dirty="0" smtClean="0"/>
            <a:t>общество с числом участников не более пятидесяти, уставный фонд которого разделен на доли определенных уставом размеров</a:t>
          </a:r>
          <a:endParaRPr lang="ru-RU" dirty="0"/>
        </a:p>
      </dgm:t>
    </dgm:pt>
    <dgm:pt modelId="{EE920BCC-3BC4-43B2-A9E3-E590A58608E4}" type="parTrans" cxnId="{FB9B0F8A-70E6-4AD9-B524-0BAD27D1EACB}">
      <dgm:prSet/>
      <dgm:spPr/>
      <dgm:t>
        <a:bodyPr/>
        <a:lstStyle/>
        <a:p>
          <a:endParaRPr lang="ru-RU"/>
        </a:p>
      </dgm:t>
    </dgm:pt>
    <dgm:pt modelId="{84F0352D-5AC1-4E72-8701-5E0CFB6C4F8C}" type="sibTrans" cxnId="{FB9B0F8A-70E6-4AD9-B524-0BAD27D1EACB}">
      <dgm:prSet/>
      <dgm:spPr/>
      <dgm:t>
        <a:bodyPr/>
        <a:lstStyle/>
        <a:p>
          <a:endParaRPr lang="ru-RU"/>
        </a:p>
      </dgm:t>
    </dgm:pt>
    <dgm:pt modelId="{B8F7ED42-9FAB-4885-9546-51C74A6FD813}">
      <dgm:prSet/>
      <dgm:spPr/>
      <dgm:t>
        <a:bodyPr/>
        <a:lstStyle/>
        <a:p>
          <a:pPr rtl="0"/>
          <a:r>
            <a:rPr lang="ru-RU" b="0" i="0" dirty="0" smtClean="0"/>
            <a:t>Размер доли  участника  общества определяется в процентах или в виде дроби и соответствует соотношению между стоимостью его вклада в уставный фонд и уставным фондом этого общества</a:t>
          </a:r>
          <a:endParaRPr lang="ru-RU" dirty="0"/>
        </a:p>
      </dgm:t>
    </dgm:pt>
    <dgm:pt modelId="{9BCD3DA6-F9B4-4269-ADDB-CF4099F3A4E0}" type="parTrans" cxnId="{1185E36D-4DD4-4E89-AAFB-283ADD1A50BA}">
      <dgm:prSet/>
      <dgm:spPr/>
      <dgm:t>
        <a:bodyPr/>
        <a:lstStyle/>
        <a:p>
          <a:endParaRPr lang="ru-RU"/>
        </a:p>
      </dgm:t>
    </dgm:pt>
    <dgm:pt modelId="{44B2AB34-36EC-4103-802F-B16A90D43F20}" type="sibTrans" cxnId="{1185E36D-4DD4-4E89-AAFB-283ADD1A50BA}">
      <dgm:prSet/>
      <dgm:spPr/>
      <dgm:t>
        <a:bodyPr/>
        <a:lstStyle/>
        <a:p>
          <a:endParaRPr lang="ru-RU"/>
        </a:p>
      </dgm:t>
    </dgm:pt>
    <dgm:pt modelId="{D2C5D0D2-6ED3-4154-95C9-53E14889FDBE}" type="pres">
      <dgm:prSet presAssocID="{C47CD33D-12E1-4C02-8B9B-D6F0FC5D4D21}" presName="Name0" presStyleCnt="0">
        <dgm:presLayoutVars>
          <dgm:dir/>
          <dgm:animLvl val="lvl"/>
          <dgm:resizeHandles val="exact"/>
        </dgm:presLayoutVars>
      </dgm:prSet>
      <dgm:spPr/>
    </dgm:pt>
    <dgm:pt modelId="{75576D19-387D-4BA9-8914-1C1C1794E380}" type="pres">
      <dgm:prSet presAssocID="{B8F7ED42-9FAB-4885-9546-51C74A6FD813}" presName="boxAndChildren" presStyleCnt="0"/>
      <dgm:spPr/>
    </dgm:pt>
    <dgm:pt modelId="{9BFB51DD-606D-4B70-96E8-FA69046506D4}" type="pres">
      <dgm:prSet presAssocID="{B8F7ED42-9FAB-4885-9546-51C74A6FD813}" presName="parentTextBox" presStyleLbl="node1" presStyleIdx="0" presStyleCnt="2"/>
      <dgm:spPr/>
    </dgm:pt>
    <dgm:pt modelId="{AF74BC6F-7F26-4CD3-81BA-594273CF1EF3}" type="pres">
      <dgm:prSet presAssocID="{84F0352D-5AC1-4E72-8701-5E0CFB6C4F8C}" presName="sp" presStyleCnt="0"/>
      <dgm:spPr/>
    </dgm:pt>
    <dgm:pt modelId="{72E64CFB-263A-4E3F-B01A-F40A879B8111}" type="pres">
      <dgm:prSet presAssocID="{918FE08A-EFE9-4203-B5E2-2301C4C75D7D}" presName="arrowAndChildren" presStyleCnt="0"/>
      <dgm:spPr/>
    </dgm:pt>
    <dgm:pt modelId="{D2E2C6B4-DDB5-461F-978C-A82C05508002}" type="pres">
      <dgm:prSet presAssocID="{918FE08A-EFE9-4203-B5E2-2301C4C75D7D}" presName="parentTextArrow" presStyleLbl="node1" presStyleIdx="1" presStyleCnt="2"/>
      <dgm:spPr/>
    </dgm:pt>
  </dgm:ptLst>
  <dgm:cxnLst>
    <dgm:cxn modelId="{24251ECB-F82E-4FB2-996A-519806E957CB}" type="presOf" srcId="{B8F7ED42-9FAB-4885-9546-51C74A6FD813}" destId="{9BFB51DD-606D-4B70-96E8-FA69046506D4}" srcOrd="0" destOrd="0" presId="urn:microsoft.com/office/officeart/2005/8/layout/process4"/>
    <dgm:cxn modelId="{1185E36D-4DD4-4E89-AAFB-283ADD1A50BA}" srcId="{C47CD33D-12E1-4C02-8B9B-D6F0FC5D4D21}" destId="{B8F7ED42-9FAB-4885-9546-51C74A6FD813}" srcOrd="1" destOrd="0" parTransId="{9BCD3DA6-F9B4-4269-ADDB-CF4099F3A4E0}" sibTransId="{44B2AB34-36EC-4103-802F-B16A90D43F20}"/>
    <dgm:cxn modelId="{7E653DE5-4FFE-40FC-989C-B630208CB0CD}" type="presOf" srcId="{C47CD33D-12E1-4C02-8B9B-D6F0FC5D4D21}" destId="{D2C5D0D2-6ED3-4154-95C9-53E14889FDBE}" srcOrd="0" destOrd="0" presId="urn:microsoft.com/office/officeart/2005/8/layout/process4"/>
    <dgm:cxn modelId="{FB9B0F8A-70E6-4AD9-B524-0BAD27D1EACB}" srcId="{C47CD33D-12E1-4C02-8B9B-D6F0FC5D4D21}" destId="{918FE08A-EFE9-4203-B5E2-2301C4C75D7D}" srcOrd="0" destOrd="0" parTransId="{EE920BCC-3BC4-43B2-A9E3-E590A58608E4}" sibTransId="{84F0352D-5AC1-4E72-8701-5E0CFB6C4F8C}"/>
    <dgm:cxn modelId="{3BBA24B0-539C-4424-8CEB-1E65DAE34E13}" type="presOf" srcId="{918FE08A-EFE9-4203-B5E2-2301C4C75D7D}" destId="{D2E2C6B4-DDB5-461F-978C-A82C05508002}" srcOrd="0" destOrd="0" presId="urn:microsoft.com/office/officeart/2005/8/layout/process4"/>
    <dgm:cxn modelId="{C67008E7-EFF9-4091-A678-11AF48E36C2E}" type="presParOf" srcId="{D2C5D0D2-6ED3-4154-95C9-53E14889FDBE}" destId="{75576D19-387D-4BA9-8914-1C1C1794E380}" srcOrd="0" destOrd="0" presId="urn:microsoft.com/office/officeart/2005/8/layout/process4"/>
    <dgm:cxn modelId="{5F18D121-5523-4379-B1EC-CEB1FB1B0FAF}" type="presParOf" srcId="{75576D19-387D-4BA9-8914-1C1C1794E380}" destId="{9BFB51DD-606D-4B70-96E8-FA69046506D4}" srcOrd="0" destOrd="0" presId="urn:microsoft.com/office/officeart/2005/8/layout/process4"/>
    <dgm:cxn modelId="{BDAB0C4D-227B-41AE-8AEC-3AECBCF30C2C}" type="presParOf" srcId="{D2C5D0D2-6ED3-4154-95C9-53E14889FDBE}" destId="{AF74BC6F-7F26-4CD3-81BA-594273CF1EF3}" srcOrd="1" destOrd="0" presId="urn:microsoft.com/office/officeart/2005/8/layout/process4"/>
    <dgm:cxn modelId="{39CA2F26-19B1-4A45-A08C-FA83B4E4B5AB}" type="presParOf" srcId="{D2C5D0D2-6ED3-4154-95C9-53E14889FDBE}" destId="{72E64CFB-263A-4E3F-B01A-F40A879B8111}" srcOrd="2" destOrd="0" presId="urn:microsoft.com/office/officeart/2005/8/layout/process4"/>
    <dgm:cxn modelId="{2F5D0842-3113-4286-B208-CFA6FD3FDD67}" type="presParOf" srcId="{72E64CFB-263A-4E3F-B01A-F40A879B8111}" destId="{D2E2C6B4-DDB5-461F-978C-A82C0550800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258AA91-18A9-42E3-A0D7-FCD6B9F8165F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BB9ABFF9-4BFC-4049-AF16-E630B31F50A7}">
      <dgm:prSet/>
      <dgm:spPr/>
      <dgm:t>
        <a:bodyPr/>
        <a:lstStyle/>
        <a:p>
          <a:pPr rtl="0"/>
          <a:r>
            <a:rPr lang="ru-RU" b="0" i="0" dirty="0" smtClean="0"/>
            <a:t>Участник общества с ограниченной ответственностью вправе продать или иным образом произвести отчуждение своей доли (части доли) в уставном фонде общества одному или нескольким участникам этого общества или самому обществу</a:t>
          </a:r>
          <a:endParaRPr lang="ru-RU" dirty="0"/>
        </a:p>
      </dgm:t>
    </dgm:pt>
    <dgm:pt modelId="{0B448527-E8DB-40D8-8503-C072E0A6596C}" type="parTrans" cxnId="{30F5AB46-2684-4E6A-8D7F-64846514566A}">
      <dgm:prSet/>
      <dgm:spPr/>
      <dgm:t>
        <a:bodyPr/>
        <a:lstStyle/>
        <a:p>
          <a:endParaRPr lang="ru-RU"/>
        </a:p>
      </dgm:t>
    </dgm:pt>
    <dgm:pt modelId="{A1EDAD79-568D-40F7-99E0-538968481D0B}" type="sibTrans" cxnId="{30F5AB46-2684-4E6A-8D7F-64846514566A}">
      <dgm:prSet/>
      <dgm:spPr/>
      <dgm:t>
        <a:bodyPr/>
        <a:lstStyle/>
        <a:p>
          <a:endParaRPr lang="ru-RU"/>
        </a:p>
      </dgm:t>
    </dgm:pt>
    <dgm:pt modelId="{28BF5219-51F8-445C-87BF-6111CA99AA03}">
      <dgm:prSet/>
      <dgm:spPr/>
      <dgm:t>
        <a:bodyPr/>
        <a:lstStyle/>
        <a:p>
          <a:pPr rtl="0"/>
          <a:r>
            <a:rPr lang="ru-RU" b="0" i="0" smtClean="0"/>
            <a:t>Участник общества с ограниченной ответственностью вправе в любое время выйти из этого общества независимо от согласия других его участников</a:t>
          </a:r>
          <a:endParaRPr lang="ru-RU"/>
        </a:p>
      </dgm:t>
    </dgm:pt>
    <dgm:pt modelId="{5DC92D64-72F5-4D99-AD8E-6E6640533F11}" type="parTrans" cxnId="{8CB87006-73E9-4771-B26A-5AE1B4D24FF5}">
      <dgm:prSet/>
      <dgm:spPr/>
      <dgm:t>
        <a:bodyPr/>
        <a:lstStyle/>
        <a:p>
          <a:endParaRPr lang="ru-RU"/>
        </a:p>
      </dgm:t>
    </dgm:pt>
    <dgm:pt modelId="{534237A0-78AA-4683-9C37-8CDCB8E0C933}" type="sibTrans" cxnId="{8CB87006-73E9-4771-B26A-5AE1B4D24FF5}">
      <dgm:prSet/>
      <dgm:spPr/>
      <dgm:t>
        <a:bodyPr/>
        <a:lstStyle/>
        <a:p>
          <a:endParaRPr lang="ru-RU"/>
        </a:p>
      </dgm:t>
    </dgm:pt>
    <dgm:pt modelId="{746DEF96-D9A8-4339-930A-01B696310737}">
      <dgm:prSet/>
      <dgm:spPr/>
      <dgm:t>
        <a:bodyPr/>
        <a:lstStyle/>
        <a:p>
          <a:pPr rtl="0"/>
          <a:r>
            <a:rPr lang="ru-RU" b="0" i="0" dirty="0" smtClean="0"/>
            <a:t>Участники общества с ограниченной ответственностью вправе заключить договор об осуществлении прав участников этого общества, по которому они обязуются осуществлять определенным образом свои права и (или) воздерживаться от их осуществления</a:t>
          </a:r>
          <a:endParaRPr lang="ru-RU" dirty="0"/>
        </a:p>
      </dgm:t>
    </dgm:pt>
    <dgm:pt modelId="{A86A7E29-EE90-427F-90D0-2ECACCC654B3}" type="parTrans" cxnId="{DABC85A7-A1D9-4A72-8B4F-4EBD38669A28}">
      <dgm:prSet/>
      <dgm:spPr/>
      <dgm:t>
        <a:bodyPr/>
        <a:lstStyle/>
        <a:p>
          <a:endParaRPr lang="ru-RU"/>
        </a:p>
      </dgm:t>
    </dgm:pt>
    <dgm:pt modelId="{F9E2CA8B-E708-4B62-91C6-7DC7C7CF3F30}" type="sibTrans" cxnId="{DABC85A7-A1D9-4A72-8B4F-4EBD38669A28}">
      <dgm:prSet/>
      <dgm:spPr/>
      <dgm:t>
        <a:bodyPr/>
        <a:lstStyle/>
        <a:p>
          <a:endParaRPr lang="ru-RU"/>
        </a:p>
      </dgm:t>
    </dgm:pt>
    <dgm:pt modelId="{3E72B874-7FE4-449C-BD49-4A087CE372D1}">
      <dgm:prSet/>
      <dgm:spPr/>
      <dgm:t>
        <a:bodyPr/>
        <a:lstStyle/>
        <a:p>
          <a:pPr rtl="0"/>
          <a:r>
            <a:rPr lang="ru-RU" b="0" i="0" smtClean="0"/>
            <a:t>Участники общества с ограниченной ответственностью не отвечают по его обязательствам и несут риск убытков, связанных с деятельностью общества, в пределах стоимости внесенных ими вкладов в уставный фонд этого общества</a:t>
          </a:r>
          <a:endParaRPr lang="ru-RU"/>
        </a:p>
      </dgm:t>
    </dgm:pt>
    <dgm:pt modelId="{3A394019-4C4D-4401-9A79-B3622C1A56BD}" type="parTrans" cxnId="{DBEF3295-48F5-4065-8523-0C3B61925C41}">
      <dgm:prSet/>
      <dgm:spPr/>
      <dgm:t>
        <a:bodyPr/>
        <a:lstStyle/>
        <a:p>
          <a:endParaRPr lang="ru-RU"/>
        </a:p>
      </dgm:t>
    </dgm:pt>
    <dgm:pt modelId="{65B4F462-571C-426E-B8A6-857699979FB4}" type="sibTrans" cxnId="{DBEF3295-48F5-4065-8523-0C3B61925C41}">
      <dgm:prSet/>
      <dgm:spPr/>
      <dgm:t>
        <a:bodyPr/>
        <a:lstStyle/>
        <a:p>
          <a:endParaRPr lang="ru-RU"/>
        </a:p>
      </dgm:t>
    </dgm:pt>
    <dgm:pt modelId="{2F166085-2098-4354-A7DF-956967555B3B}" type="pres">
      <dgm:prSet presAssocID="{F258AA91-18A9-42E3-A0D7-FCD6B9F8165F}" presName="linear" presStyleCnt="0">
        <dgm:presLayoutVars>
          <dgm:animLvl val="lvl"/>
          <dgm:resizeHandles val="exact"/>
        </dgm:presLayoutVars>
      </dgm:prSet>
      <dgm:spPr/>
    </dgm:pt>
    <dgm:pt modelId="{BFDD5C02-4EAE-4066-B797-09E5AC1241AE}" type="pres">
      <dgm:prSet presAssocID="{BB9ABFF9-4BFC-4049-AF16-E630B31F50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962F2A-1804-469D-AA58-0C4C57ADEF02}" type="pres">
      <dgm:prSet presAssocID="{A1EDAD79-568D-40F7-99E0-538968481D0B}" presName="spacer" presStyleCnt="0"/>
      <dgm:spPr/>
    </dgm:pt>
    <dgm:pt modelId="{563622E8-2900-47C0-B47B-53B915F59EF6}" type="pres">
      <dgm:prSet presAssocID="{28BF5219-51F8-445C-87BF-6111CA99AA0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2B9C0EF-DDF6-45F3-ACE2-16E3B60B76AD}" type="pres">
      <dgm:prSet presAssocID="{534237A0-78AA-4683-9C37-8CDCB8E0C933}" presName="spacer" presStyleCnt="0"/>
      <dgm:spPr/>
    </dgm:pt>
    <dgm:pt modelId="{AD05DC32-7DC9-4E2F-9DF1-5CABB08ACA1F}" type="pres">
      <dgm:prSet presAssocID="{746DEF96-D9A8-4339-930A-01B6963107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AFA82C8-0A02-4AF8-B2CB-3C8A00309F75}" type="pres">
      <dgm:prSet presAssocID="{F9E2CA8B-E708-4B62-91C6-7DC7C7CF3F30}" presName="spacer" presStyleCnt="0"/>
      <dgm:spPr/>
    </dgm:pt>
    <dgm:pt modelId="{62275BC3-BC4D-4E1D-B878-73459A2A6872}" type="pres">
      <dgm:prSet presAssocID="{3E72B874-7FE4-449C-BD49-4A087CE372D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CB87006-73E9-4771-B26A-5AE1B4D24FF5}" srcId="{F258AA91-18A9-42E3-A0D7-FCD6B9F8165F}" destId="{28BF5219-51F8-445C-87BF-6111CA99AA03}" srcOrd="1" destOrd="0" parTransId="{5DC92D64-72F5-4D99-AD8E-6E6640533F11}" sibTransId="{534237A0-78AA-4683-9C37-8CDCB8E0C933}"/>
    <dgm:cxn modelId="{C57571C6-26F3-4D4D-97B3-32BCE93BFA07}" type="presOf" srcId="{3E72B874-7FE4-449C-BD49-4A087CE372D1}" destId="{62275BC3-BC4D-4E1D-B878-73459A2A6872}" srcOrd="0" destOrd="0" presId="urn:microsoft.com/office/officeart/2005/8/layout/vList2"/>
    <dgm:cxn modelId="{830461CF-D137-47BD-BDDF-9FA7B6CB1F50}" type="presOf" srcId="{746DEF96-D9A8-4339-930A-01B696310737}" destId="{AD05DC32-7DC9-4E2F-9DF1-5CABB08ACA1F}" srcOrd="0" destOrd="0" presId="urn:microsoft.com/office/officeart/2005/8/layout/vList2"/>
    <dgm:cxn modelId="{30F5AB46-2684-4E6A-8D7F-64846514566A}" srcId="{F258AA91-18A9-42E3-A0D7-FCD6B9F8165F}" destId="{BB9ABFF9-4BFC-4049-AF16-E630B31F50A7}" srcOrd="0" destOrd="0" parTransId="{0B448527-E8DB-40D8-8503-C072E0A6596C}" sibTransId="{A1EDAD79-568D-40F7-99E0-538968481D0B}"/>
    <dgm:cxn modelId="{DABC85A7-A1D9-4A72-8B4F-4EBD38669A28}" srcId="{F258AA91-18A9-42E3-A0D7-FCD6B9F8165F}" destId="{746DEF96-D9A8-4339-930A-01B696310737}" srcOrd="2" destOrd="0" parTransId="{A86A7E29-EE90-427F-90D0-2ECACCC654B3}" sibTransId="{F9E2CA8B-E708-4B62-91C6-7DC7C7CF3F30}"/>
    <dgm:cxn modelId="{241C6F8A-2911-4CDA-BAA9-0C1B0FCB578C}" type="presOf" srcId="{F258AA91-18A9-42E3-A0D7-FCD6B9F8165F}" destId="{2F166085-2098-4354-A7DF-956967555B3B}" srcOrd="0" destOrd="0" presId="urn:microsoft.com/office/officeart/2005/8/layout/vList2"/>
    <dgm:cxn modelId="{DBEF3295-48F5-4065-8523-0C3B61925C41}" srcId="{F258AA91-18A9-42E3-A0D7-FCD6B9F8165F}" destId="{3E72B874-7FE4-449C-BD49-4A087CE372D1}" srcOrd="3" destOrd="0" parTransId="{3A394019-4C4D-4401-9A79-B3622C1A56BD}" sibTransId="{65B4F462-571C-426E-B8A6-857699979FB4}"/>
    <dgm:cxn modelId="{0EE994FC-0DCA-4C21-A5E6-3B0B3ECA066B}" type="presOf" srcId="{BB9ABFF9-4BFC-4049-AF16-E630B31F50A7}" destId="{BFDD5C02-4EAE-4066-B797-09E5AC1241AE}" srcOrd="0" destOrd="0" presId="urn:microsoft.com/office/officeart/2005/8/layout/vList2"/>
    <dgm:cxn modelId="{71541520-381D-45F6-BC26-69E8EBB319F7}" type="presOf" srcId="{28BF5219-51F8-445C-87BF-6111CA99AA03}" destId="{563622E8-2900-47C0-B47B-53B915F59EF6}" srcOrd="0" destOrd="0" presId="urn:microsoft.com/office/officeart/2005/8/layout/vList2"/>
    <dgm:cxn modelId="{78E3A966-B41A-465C-9142-396F9A1316C5}" type="presParOf" srcId="{2F166085-2098-4354-A7DF-956967555B3B}" destId="{BFDD5C02-4EAE-4066-B797-09E5AC1241AE}" srcOrd="0" destOrd="0" presId="urn:microsoft.com/office/officeart/2005/8/layout/vList2"/>
    <dgm:cxn modelId="{0CC5BAA4-A353-48A7-A8EB-338EB16441CD}" type="presParOf" srcId="{2F166085-2098-4354-A7DF-956967555B3B}" destId="{25962F2A-1804-469D-AA58-0C4C57ADEF02}" srcOrd="1" destOrd="0" presId="urn:microsoft.com/office/officeart/2005/8/layout/vList2"/>
    <dgm:cxn modelId="{0E5E1906-24D7-4C05-8FBD-8976BB589D9C}" type="presParOf" srcId="{2F166085-2098-4354-A7DF-956967555B3B}" destId="{563622E8-2900-47C0-B47B-53B915F59EF6}" srcOrd="2" destOrd="0" presId="urn:microsoft.com/office/officeart/2005/8/layout/vList2"/>
    <dgm:cxn modelId="{DDEB71FC-ABC7-4DEB-94D6-FA9DE374FFAF}" type="presParOf" srcId="{2F166085-2098-4354-A7DF-956967555B3B}" destId="{32B9C0EF-DDF6-45F3-ACE2-16E3B60B76AD}" srcOrd="3" destOrd="0" presId="urn:microsoft.com/office/officeart/2005/8/layout/vList2"/>
    <dgm:cxn modelId="{71C3F259-74C3-4FB4-86FE-BEEED22AB397}" type="presParOf" srcId="{2F166085-2098-4354-A7DF-956967555B3B}" destId="{AD05DC32-7DC9-4E2F-9DF1-5CABB08ACA1F}" srcOrd="4" destOrd="0" presId="urn:microsoft.com/office/officeart/2005/8/layout/vList2"/>
    <dgm:cxn modelId="{033F252D-EA0E-468C-A664-8AFDE01532FC}" type="presParOf" srcId="{2F166085-2098-4354-A7DF-956967555B3B}" destId="{CAFA82C8-0A02-4AF8-B2CB-3C8A00309F75}" srcOrd="5" destOrd="0" presId="urn:microsoft.com/office/officeart/2005/8/layout/vList2"/>
    <dgm:cxn modelId="{49309BA0-7876-4951-96F7-2FF9CEB2F9B1}" type="presParOf" srcId="{2F166085-2098-4354-A7DF-956967555B3B}" destId="{62275BC3-BC4D-4E1D-B878-73459A2A687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577C670-3104-47BA-B9E1-36ADA8AA46EB}" type="doc">
      <dgm:prSet loTypeId="urn:microsoft.com/office/officeart/2005/8/layout/process4" loCatId="process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320E109F-E4C0-401C-9BE5-FD59E1B78D9B}">
      <dgm:prSet custT="1"/>
      <dgm:spPr/>
      <dgm:t>
        <a:bodyPr/>
        <a:lstStyle/>
        <a:p>
          <a:pPr rtl="0"/>
          <a:r>
            <a:rPr lang="ru-RU" sz="2000" b="0" i="0" dirty="0" smtClean="0"/>
            <a:t>хозяйственное общество с числом участников не более пятидесяти, уставный фонд которого разделен на доли определенных уставом размеров</a:t>
          </a:r>
          <a:endParaRPr lang="ru-RU" sz="2000" dirty="0"/>
        </a:p>
      </dgm:t>
    </dgm:pt>
    <dgm:pt modelId="{B18C47B7-5DA7-46F4-861C-B8C39D0995FF}" type="parTrans" cxnId="{E01807C4-8353-46A2-96A7-1DBE33EC6D2B}">
      <dgm:prSet/>
      <dgm:spPr/>
      <dgm:t>
        <a:bodyPr/>
        <a:lstStyle/>
        <a:p>
          <a:endParaRPr lang="ru-RU"/>
        </a:p>
      </dgm:t>
    </dgm:pt>
    <dgm:pt modelId="{13BDAB0D-89C7-4FD6-8EE5-0073E8DE80E6}" type="sibTrans" cxnId="{E01807C4-8353-46A2-96A7-1DBE33EC6D2B}">
      <dgm:prSet/>
      <dgm:spPr/>
      <dgm:t>
        <a:bodyPr/>
        <a:lstStyle/>
        <a:p>
          <a:endParaRPr lang="ru-RU"/>
        </a:p>
      </dgm:t>
    </dgm:pt>
    <dgm:pt modelId="{DA540789-524E-43AB-A7E6-29365DAC1D3F}">
      <dgm:prSet custT="1"/>
      <dgm:spPr/>
      <dgm:t>
        <a:bodyPr/>
        <a:lstStyle/>
        <a:p>
          <a:pPr rtl="0"/>
          <a:r>
            <a:rPr lang="ru-RU" sz="1800" b="0" i="0" dirty="0" smtClean="0"/>
            <a:t>Участники солидарно несут субсидиарную ответственность по его обязательствам своим имуществом в пределах, определяемых уставом общества, но не менее размера, установленного законодательными актами, пропорционально вкладам этих участников в уставном фонде общества</a:t>
          </a:r>
          <a:endParaRPr lang="ru-RU" sz="1800" dirty="0"/>
        </a:p>
      </dgm:t>
    </dgm:pt>
    <dgm:pt modelId="{A803171B-ED0D-4B60-BB79-4615D3CF238E}" type="parTrans" cxnId="{711D3F36-89EC-4BAE-8A90-22F39D0307FF}">
      <dgm:prSet/>
      <dgm:spPr/>
      <dgm:t>
        <a:bodyPr/>
        <a:lstStyle/>
        <a:p>
          <a:endParaRPr lang="ru-RU"/>
        </a:p>
      </dgm:t>
    </dgm:pt>
    <dgm:pt modelId="{BA2EC8A1-4C8C-49DD-8376-79A343BE558C}" type="sibTrans" cxnId="{711D3F36-89EC-4BAE-8A90-22F39D0307FF}">
      <dgm:prSet/>
      <dgm:spPr/>
      <dgm:t>
        <a:bodyPr/>
        <a:lstStyle/>
        <a:p>
          <a:endParaRPr lang="ru-RU"/>
        </a:p>
      </dgm:t>
    </dgm:pt>
    <dgm:pt modelId="{C5B0E8DA-D68D-4AFC-8D7E-E30C98911EC1}">
      <dgm:prSet custT="1"/>
      <dgm:spPr/>
      <dgm:t>
        <a:bodyPr/>
        <a:lstStyle/>
        <a:p>
          <a:pPr rtl="0"/>
          <a:r>
            <a:rPr lang="ru-RU" sz="2000" b="0" i="0" dirty="0" smtClean="0"/>
            <a:t>Минимальный размер дополнительной ответственности – 50 БВ</a:t>
          </a:r>
          <a:endParaRPr lang="ru-RU" sz="2000" dirty="0"/>
        </a:p>
      </dgm:t>
    </dgm:pt>
    <dgm:pt modelId="{DA1903E0-33DF-4C8A-8179-6D08FC9B4E03}" type="parTrans" cxnId="{1EDE1E53-0A77-4E0B-B50D-CC7E917244F9}">
      <dgm:prSet/>
      <dgm:spPr/>
      <dgm:t>
        <a:bodyPr/>
        <a:lstStyle/>
        <a:p>
          <a:endParaRPr lang="ru-RU"/>
        </a:p>
      </dgm:t>
    </dgm:pt>
    <dgm:pt modelId="{DC08E3B9-E67D-4246-8CB5-A624675D93F5}" type="sibTrans" cxnId="{1EDE1E53-0A77-4E0B-B50D-CC7E917244F9}">
      <dgm:prSet/>
      <dgm:spPr/>
      <dgm:t>
        <a:bodyPr/>
        <a:lstStyle/>
        <a:p>
          <a:endParaRPr lang="ru-RU"/>
        </a:p>
      </dgm:t>
    </dgm:pt>
    <dgm:pt modelId="{5A8F1E7D-BD5B-4E98-A0A9-EDA6F4E94736}" type="pres">
      <dgm:prSet presAssocID="{E577C670-3104-47BA-B9E1-36ADA8AA46EB}" presName="Name0" presStyleCnt="0">
        <dgm:presLayoutVars>
          <dgm:dir/>
          <dgm:animLvl val="lvl"/>
          <dgm:resizeHandles val="exact"/>
        </dgm:presLayoutVars>
      </dgm:prSet>
      <dgm:spPr/>
    </dgm:pt>
    <dgm:pt modelId="{F0C03FAD-B150-47C1-9723-3D163BD33EA4}" type="pres">
      <dgm:prSet presAssocID="{C5B0E8DA-D68D-4AFC-8D7E-E30C98911EC1}" presName="boxAndChildren" presStyleCnt="0"/>
      <dgm:spPr/>
    </dgm:pt>
    <dgm:pt modelId="{C31C648D-F1B1-42AA-92E5-9522277C73CC}" type="pres">
      <dgm:prSet presAssocID="{C5B0E8DA-D68D-4AFC-8D7E-E30C98911EC1}" presName="parentTextBox" presStyleLbl="node1" presStyleIdx="0" presStyleCnt="3"/>
      <dgm:spPr/>
    </dgm:pt>
    <dgm:pt modelId="{7DC8A136-85EC-4BB7-93B0-5B1ADD38472A}" type="pres">
      <dgm:prSet presAssocID="{BA2EC8A1-4C8C-49DD-8376-79A343BE558C}" presName="sp" presStyleCnt="0"/>
      <dgm:spPr/>
    </dgm:pt>
    <dgm:pt modelId="{25580B75-F0F0-44DD-881B-A0FA102C5AD8}" type="pres">
      <dgm:prSet presAssocID="{DA540789-524E-43AB-A7E6-29365DAC1D3F}" presName="arrowAndChildren" presStyleCnt="0"/>
      <dgm:spPr/>
    </dgm:pt>
    <dgm:pt modelId="{DE6ECEC6-9C3D-4CBB-ABEE-478417065565}" type="pres">
      <dgm:prSet presAssocID="{DA540789-524E-43AB-A7E6-29365DAC1D3F}" presName="parentTextArrow" presStyleLbl="node1" presStyleIdx="1" presStyleCnt="3"/>
      <dgm:spPr/>
    </dgm:pt>
    <dgm:pt modelId="{57A942B1-6623-49A9-B952-4187BA2A2EAF}" type="pres">
      <dgm:prSet presAssocID="{13BDAB0D-89C7-4FD6-8EE5-0073E8DE80E6}" presName="sp" presStyleCnt="0"/>
      <dgm:spPr/>
    </dgm:pt>
    <dgm:pt modelId="{A0088A90-AEE7-44B1-8F0D-C97AD14327F1}" type="pres">
      <dgm:prSet presAssocID="{320E109F-E4C0-401C-9BE5-FD59E1B78D9B}" presName="arrowAndChildren" presStyleCnt="0"/>
      <dgm:spPr/>
    </dgm:pt>
    <dgm:pt modelId="{78D765E1-153E-4A57-991E-DA027B1214A1}" type="pres">
      <dgm:prSet presAssocID="{320E109F-E4C0-401C-9BE5-FD59E1B78D9B}" presName="parentTextArrow" presStyleLbl="node1" presStyleIdx="2" presStyleCnt="3"/>
      <dgm:spPr/>
    </dgm:pt>
  </dgm:ptLst>
  <dgm:cxnLst>
    <dgm:cxn modelId="{3FFE1682-82CF-4EB9-B733-34998AAFE700}" type="presOf" srcId="{E577C670-3104-47BA-B9E1-36ADA8AA46EB}" destId="{5A8F1E7D-BD5B-4E98-A0A9-EDA6F4E94736}" srcOrd="0" destOrd="0" presId="urn:microsoft.com/office/officeart/2005/8/layout/process4"/>
    <dgm:cxn modelId="{0DB0D080-1CF1-468E-990C-C44ED28576BA}" type="presOf" srcId="{C5B0E8DA-D68D-4AFC-8D7E-E30C98911EC1}" destId="{C31C648D-F1B1-42AA-92E5-9522277C73CC}" srcOrd="0" destOrd="0" presId="urn:microsoft.com/office/officeart/2005/8/layout/process4"/>
    <dgm:cxn modelId="{1D2F8A6B-0C2B-4915-8010-B4896AA52C7F}" type="presOf" srcId="{DA540789-524E-43AB-A7E6-29365DAC1D3F}" destId="{DE6ECEC6-9C3D-4CBB-ABEE-478417065565}" srcOrd="0" destOrd="0" presId="urn:microsoft.com/office/officeart/2005/8/layout/process4"/>
    <dgm:cxn modelId="{E01807C4-8353-46A2-96A7-1DBE33EC6D2B}" srcId="{E577C670-3104-47BA-B9E1-36ADA8AA46EB}" destId="{320E109F-E4C0-401C-9BE5-FD59E1B78D9B}" srcOrd="0" destOrd="0" parTransId="{B18C47B7-5DA7-46F4-861C-B8C39D0995FF}" sibTransId="{13BDAB0D-89C7-4FD6-8EE5-0073E8DE80E6}"/>
    <dgm:cxn modelId="{6F9B5475-6132-470C-A29E-EBA816ECB7E7}" type="presOf" srcId="{320E109F-E4C0-401C-9BE5-FD59E1B78D9B}" destId="{78D765E1-153E-4A57-991E-DA027B1214A1}" srcOrd="0" destOrd="0" presId="urn:microsoft.com/office/officeart/2005/8/layout/process4"/>
    <dgm:cxn modelId="{1EDE1E53-0A77-4E0B-B50D-CC7E917244F9}" srcId="{E577C670-3104-47BA-B9E1-36ADA8AA46EB}" destId="{C5B0E8DA-D68D-4AFC-8D7E-E30C98911EC1}" srcOrd="2" destOrd="0" parTransId="{DA1903E0-33DF-4C8A-8179-6D08FC9B4E03}" sibTransId="{DC08E3B9-E67D-4246-8CB5-A624675D93F5}"/>
    <dgm:cxn modelId="{711D3F36-89EC-4BAE-8A90-22F39D0307FF}" srcId="{E577C670-3104-47BA-B9E1-36ADA8AA46EB}" destId="{DA540789-524E-43AB-A7E6-29365DAC1D3F}" srcOrd="1" destOrd="0" parTransId="{A803171B-ED0D-4B60-BB79-4615D3CF238E}" sibTransId="{BA2EC8A1-4C8C-49DD-8376-79A343BE558C}"/>
    <dgm:cxn modelId="{7545E8EC-94A9-4D08-B3A1-51F53A59017D}" type="presParOf" srcId="{5A8F1E7D-BD5B-4E98-A0A9-EDA6F4E94736}" destId="{F0C03FAD-B150-47C1-9723-3D163BD33EA4}" srcOrd="0" destOrd="0" presId="urn:microsoft.com/office/officeart/2005/8/layout/process4"/>
    <dgm:cxn modelId="{04D3D625-E6D5-445A-AAA0-40B6FF962981}" type="presParOf" srcId="{F0C03FAD-B150-47C1-9723-3D163BD33EA4}" destId="{C31C648D-F1B1-42AA-92E5-9522277C73CC}" srcOrd="0" destOrd="0" presId="urn:microsoft.com/office/officeart/2005/8/layout/process4"/>
    <dgm:cxn modelId="{14C48B13-6B12-412C-8872-E15788888B21}" type="presParOf" srcId="{5A8F1E7D-BD5B-4E98-A0A9-EDA6F4E94736}" destId="{7DC8A136-85EC-4BB7-93B0-5B1ADD38472A}" srcOrd="1" destOrd="0" presId="urn:microsoft.com/office/officeart/2005/8/layout/process4"/>
    <dgm:cxn modelId="{984B6F66-5DDA-404B-BDF0-B91FA2E3BFA8}" type="presParOf" srcId="{5A8F1E7D-BD5B-4E98-A0A9-EDA6F4E94736}" destId="{25580B75-F0F0-44DD-881B-A0FA102C5AD8}" srcOrd="2" destOrd="0" presId="urn:microsoft.com/office/officeart/2005/8/layout/process4"/>
    <dgm:cxn modelId="{F8685194-1D3F-4737-94A9-7F094078959C}" type="presParOf" srcId="{25580B75-F0F0-44DD-881B-A0FA102C5AD8}" destId="{DE6ECEC6-9C3D-4CBB-ABEE-478417065565}" srcOrd="0" destOrd="0" presId="urn:microsoft.com/office/officeart/2005/8/layout/process4"/>
    <dgm:cxn modelId="{32599E85-CDF4-435E-BA31-614F4C6160EF}" type="presParOf" srcId="{5A8F1E7D-BD5B-4E98-A0A9-EDA6F4E94736}" destId="{57A942B1-6623-49A9-B952-4187BA2A2EAF}" srcOrd="3" destOrd="0" presId="urn:microsoft.com/office/officeart/2005/8/layout/process4"/>
    <dgm:cxn modelId="{A2A82407-CACF-42A6-AA64-BA93581794EC}" type="presParOf" srcId="{5A8F1E7D-BD5B-4E98-A0A9-EDA6F4E94736}" destId="{A0088A90-AEE7-44B1-8F0D-C97AD14327F1}" srcOrd="4" destOrd="0" presId="urn:microsoft.com/office/officeart/2005/8/layout/process4"/>
    <dgm:cxn modelId="{1448A860-AC19-49D4-9448-D7EFB2073A12}" type="presParOf" srcId="{A0088A90-AEE7-44B1-8F0D-C97AD14327F1}" destId="{78D765E1-153E-4A57-991E-DA027B1214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2F9867-336B-4E5F-B0FB-C54EC664A76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493049-CC69-4E56-B45D-CABA34D5D45B}">
      <dgm:prSet/>
      <dgm:spPr/>
      <dgm:t>
        <a:bodyPr/>
        <a:lstStyle/>
        <a:p>
          <a:pPr rtl="0"/>
          <a:r>
            <a:rPr lang="ru-RU" b="0" i="0" dirty="0" smtClean="0"/>
            <a:t>Общество с ограниченной ответственностью</a:t>
          </a:r>
          <a:endParaRPr lang="ru-RU" dirty="0"/>
        </a:p>
      </dgm:t>
    </dgm:pt>
    <dgm:pt modelId="{9B5A4959-EFCB-4657-9B19-6D53FC20D61B}" type="parTrans" cxnId="{D65A7E8A-7943-40FD-8F49-9BB595CBA2EF}">
      <dgm:prSet/>
      <dgm:spPr/>
      <dgm:t>
        <a:bodyPr/>
        <a:lstStyle/>
        <a:p>
          <a:endParaRPr lang="ru-RU"/>
        </a:p>
      </dgm:t>
    </dgm:pt>
    <dgm:pt modelId="{E6BA62F9-5105-449D-B366-A2CC8AC66980}" type="sibTrans" cxnId="{D65A7E8A-7943-40FD-8F49-9BB595CBA2EF}">
      <dgm:prSet/>
      <dgm:spPr/>
      <dgm:t>
        <a:bodyPr/>
        <a:lstStyle/>
        <a:p>
          <a:endParaRPr lang="ru-RU"/>
        </a:p>
      </dgm:t>
    </dgm:pt>
    <dgm:pt modelId="{CF333221-C7F9-436B-8384-C7AE2569C845}">
      <dgm:prSet/>
      <dgm:spPr/>
      <dgm:t>
        <a:bodyPr/>
        <a:lstStyle/>
        <a:p>
          <a:pPr rtl="0"/>
          <a:r>
            <a:rPr lang="ru-RU" b="0" i="0" smtClean="0"/>
            <a:t>Общество с дополнительной ответственностью</a:t>
          </a:r>
          <a:endParaRPr lang="ru-RU"/>
        </a:p>
      </dgm:t>
    </dgm:pt>
    <dgm:pt modelId="{47BF6352-8581-416C-8AC3-FD6D0BF5E083}" type="parTrans" cxnId="{BFC2E94E-2441-462E-A583-335ADD5F61FB}">
      <dgm:prSet/>
      <dgm:spPr/>
      <dgm:t>
        <a:bodyPr/>
        <a:lstStyle/>
        <a:p>
          <a:endParaRPr lang="ru-RU"/>
        </a:p>
      </dgm:t>
    </dgm:pt>
    <dgm:pt modelId="{4AC100CD-69EB-431C-8336-EE2A6E23D47C}" type="sibTrans" cxnId="{BFC2E94E-2441-462E-A583-335ADD5F61FB}">
      <dgm:prSet/>
      <dgm:spPr/>
      <dgm:t>
        <a:bodyPr/>
        <a:lstStyle/>
        <a:p>
          <a:endParaRPr lang="ru-RU"/>
        </a:p>
      </dgm:t>
    </dgm:pt>
    <dgm:pt modelId="{75BD4B66-DBC5-4223-B904-F8883D86E5BC}">
      <dgm:prSet/>
      <dgm:spPr/>
      <dgm:t>
        <a:bodyPr/>
        <a:lstStyle/>
        <a:p>
          <a:pPr rtl="0"/>
          <a:r>
            <a:rPr lang="ru-RU" b="0" i="0" dirty="0" smtClean="0"/>
            <a:t>Акционерное общество</a:t>
          </a:r>
          <a:endParaRPr lang="ru-RU" dirty="0"/>
        </a:p>
      </dgm:t>
    </dgm:pt>
    <dgm:pt modelId="{76ABA2E0-3AE7-4EBD-B9E0-10ECD8DA9B46}" type="parTrans" cxnId="{1FB6494F-0443-48E5-9490-C4FB7F325F8F}">
      <dgm:prSet/>
      <dgm:spPr/>
      <dgm:t>
        <a:bodyPr/>
        <a:lstStyle/>
        <a:p>
          <a:endParaRPr lang="ru-RU"/>
        </a:p>
      </dgm:t>
    </dgm:pt>
    <dgm:pt modelId="{2914F0A1-6C31-42DE-BE6B-4F60EF756D1A}" type="sibTrans" cxnId="{1FB6494F-0443-48E5-9490-C4FB7F325F8F}">
      <dgm:prSet/>
      <dgm:spPr/>
      <dgm:t>
        <a:bodyPr/>
        <a:lstStyle/>
        <a:p>
          <a:endParaRPr lang="ru-RU"/>
        </a:p>
      </dgm:t>
    </dgm:pt>
    <dgm:pt modelId="{8EE12A8C-AEAF-4E57-9DEE-BBFBD37483D0}" type="pres">
      <dgm:prSet presAssocID="{1F2F9867-336B-4E5F-B0FB-C54EC664A7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FBE463-2B77-453E-A949-08BE9B90505B}" type="pres">
      <dgm:prSet presAssocID="{01493049-CC69-4E56-B45D-CABA34D5D45B}" presName="root" presStyleCnt="0"/>
      <dgm:spPr/>
    </dgm:pt>
    <dgm:pt modelId="{25E9BEA8-CCAB-4FCD-8899-58FEEBB0AB55}" type="pres">
      <dgm:prSet presAssocID="{01493049-CC69-4E56-B45D-CABA34D5D45B}" presName="rootComposite" presStyleCnt="0"/>
      <dgm:spPr/>
    </dgm:pt>
    <dgm:pt modelId="{EEA889D2-2DD1-42C9-9F37-7A874D3D856A}" type="pres">
      <dgm:prSet presAssocID="{01493049-CC69-4E56-B45D-CABA34D5D45B}" presName="rootText" presStyleLbl="node1" presStyleIdx="0" presStyleCnt="3" custLinFactNeighborX="18440" custLinFactNeighborY="-75049"/>
      <dgm:spPr/>
      <dgm:t>
        <a:bodyPr/>
        <a:lstStyle/>
        <a:p>
          <a:endParaRPr lang="ru-RU"/>
        </a:p>
      </dgm:t>
    </dgm:pt>
    <dgm:pt modelId="{303692C6-0586-450E-9415-66A16D560F50}" type="pres">
      <dgm:prSet presAssocID="{01493049-CC69-4E56-B45D-CABA34D5D45B}" presName="rootConnector" presStyleLbl="node1" presStyleIdx="0" presStyleCnt="3"/>
      <dgm:spPr/>
      <dgm:t>
        <a:bodyPr/>
        <a:lstStyle/>
        <a:p>
          <a:endParaRPr lang="ru-RU"/>
        </a:p>
      </dgm:t>
    </dgm:pt>
    <dgm:pt modelId="{9ABAEB32-9784-42CF-8C3D-DC408CF084D5}" type="pres">
      <dgm:prSet presAssocID="{01493049-CC69-4E56-B45D-CABA34D5D45B}" presName="childShape" presStyleCnt="0"/>
      <dgm:spPr/>
    </dgm:pt>
    <dgm:pt modelId="{273AA4C1-D4F3-4142-AA7D-0E2ABE88FFB4}" type="pres">
      <dgm:prSet presAssocID="{CF333221-C7F9-436B-8384-C7AE2569C845}" presName="root" presStyleCnt="0"/>
      <dgm:spPr/>
    </dgm:pt>
    <dgm:pt modelId="{EF018667-FAED-41BD-8832-D1AB2C77462C}" type="pres">
      <dgm:prSet presAssocID="{CF333221-C7F9-436B-8384-C7AE2569C845}" presName="rootComposite" presStyleCnt="0"/>
      <dgm:spPr/>
    </dgm:pt>
    <dgm:pt modelId="{2CABB75B-E61D-4419-9C02-B4556055164C}" type="pres">
      <dgm:prSet presAssocID="{CF333221-C7F9-436B-8384-C7AE2569C845}" presName="rootText" presStyleLbl="node1" presStyleIdx="1" presStyleCnt="3" custLinFactX="-6603" custLinFactNeighborX="-100000" custLinFactNeighborY="73343"/>
      <dgm:spPr/>
      <dgm:t>
        <a:bodyPr/>
        <a:lstStyle/>
        <a:p>
          <a:endParaRPr lang="ru-RU"/>
        </a:p>
      </dgm:t>
    </dgm:pt>
    <dgm:pt modelId="{A58C9F03-3B94-4C69-8B63-5703A27D4F13}" type="pres">
      <dgm:prSet presAssocID="{CF333221-C7F9-436B-8384-C7AE2569C845}" presName="rootConnector" presStyleLbl="node1" presStyleIdx="1" presStyleCnt="3"/>
      <dgm:spPr/>
      <dgm:t>
        <a:bodyPr/>
        <a:lstStyle/>
        <a:p>
          <a:endParaRPr lang="ru-RU"/>
        </a:p>
      </dgm:t>
    </dgm:pt>
    <dgm:pt modelId="{49F1F226-045C-4BD0-AE31-EF6C14F64B62}" type="pres">
      <dgm:prSet presAssocID="{CF333221-C7F9-436B-8384-C7AE2569C845}" presName="childShape" presStyleCnt="0"/>
      <dgm:spPr/>
    </dgm:pt>
    <dgm:pt modelId="{3392110E-4B54-4D37-9489-412F6668889A}" type="pres">
      <dgm:prSet presAssocID="{75BD4B66-DBC5-4223-B904-F8883D86E5BC}" presName="root" presStyleCnt="0"/>
      <dgm:spPr/>
    </dgm:pt>
    <dgm:pt modelId="{4A4DED26-0A07-4767-A40F-3514EB201D1F}" type="pres">
      <dgm:prSet presAssocID="{75BD4B66-DBC5-4223-B904-F8883D86E5BC}" presName="rootComposite" presStyleCnt="0"/>
      <dgm:spPr/>
    </dgm:pt>
    <dgm:pt modelId="{BAF4C482-BA6B-4182-BC9A-64E539426931}" type="pres">
      <dgm:prSet presAssocID="{75BD4B66-DBC5-4223-B904-F8883D86E5BC}" presName="rootText" presStyleLbl="node1" presStyleIdx="2" presStyleCnt="3" custLinFactNeighborX="-53466" custLinFactNeighborY="-74193"/>
      <dgm:spPr/>
      <dgm:t>
        <a:bodyPr/>
        <a:lstStyle/>
        <a:p>
          <a:endParaRPr lang="ru-RU"/>
        </a:p>
      </dgm:t>
    </dgm:pt>
    <dgm:pt modelId="{49CCAA89-2B8F-4763-8A6D-0CD000E01D35}" type="pres">
      <dgm:prSet presAssocID="{75BD4B66-DBC5-4223-B904-F8883D86E5BC}" presName="rootConnector" presStyleLbl="node1" presStyleIdx="2" presStyleCnt="3"/>
      <dgm:spPr/>
      <dgm:t>
        <a:bodyPr/>
        <a:lstStyle/>
        <a:p>
          <a:endParaRPr lang="ru-RU"/>
        </a:p>
      </dgm:t>
    </dgm:pt>
    <dgm:pt modelId="{98E7A9E8-1598-4A8D-853B-75F41114A456}" type="pres">
      <dgm:prSet presAssocID="{75BD4B66-DBC5-4223-B904-F8883D86E5BC}" presName="childShape" presStyleCnt="0"/>
      <dgm:spPr/>
    </dgm:pt>
  </dgm:ptLst>
  <dgm:cxnLst>
    <dgm:cxn modelId="{79A8BC74-E2B7-4DAE-AE43-351D9B5C197E}" type="presOf" srcId="{01493049-CC69-4E56-B45D-CABA34D5D45B}" destId="{303692C6-0586-450E-9415-66A16D560F50}" srcOrd="1" destOrd="0" presId="urn:microsoft.com/office/officeart/2005/8/layout/hierarchy3"/>
    <dgm:cxn modelId="{6BC42CD4-951B-45CF-B605-D1D8D19FC5C5}" type="presOf" srcId="{75BD4B66-DBC5-4223-B904-F8883D86E5BC}" destId="{49CCAA89-2B8F-4763-8A6D-0CD000E01D35}" srcOrd="1" destOrd="0" presId="urn:microsoft.com/office/officeart/2005/8/layout/hierarchy3"/>
    <dgm:cxn modelId="{6617D5B0-4EE2-4819-8F0A-8F650A81F287}" type="presOf" srcId="{CF333221-C7F9-436B-8384-C7AE2569C845}" destId="{A58C9F03-3B94-4C69-8B63-5703A27D4F13}" srcOrd="1" destOrd="0" presId="urn:microsoft.com/office/officeart/2005/8/layout/hierarchy3"/>
    <dgm:cxn modelId="{BB947CDE-E255-4B09-B483-71BFFF9DE34D}" type="presOf" srcId="{75BD4B66-DBC5-4223-B904-F8883D86E5BC}" destId="{BAF4C482-BA6B-4182-BC9A-64E539426931}" srcOrd="0" destOrd="0" presId="urn:microsoft.com/office/officeart/2005/8/layout/hierarchy3"/>
    <dgm:cxn modelId="{BFC2E94E-2441-462E-A583-335ADD5F61FB}" srcId="{1F2F9867-336B-4E5F-B0FB-C54EC664A762}" destId="{CF333221-C7F9-436B-8384-C7AE2569C845}" srcOrd="1" destOrd="0" parTransId="{47BF6352-8581-416C-8AC3-FD6D0BF5E083}" sibTransId="{4AC100CD-69EB-431C-8336-EE2A6E23D47C}"/>
    <dgm:cxn modelId="{15D98E25-18C6-4D9A-BF08-0BFDBE269E80}" type="presOf" srcId="{1F2F9867-336B-4E5F-B0FB-C54EC664A762}" destId="{8EE12A8C-AEAF-4E57-9DEE-BBFBD37483D0}" srcOrd="0" destOrd="0" presId="urn:microsoft.com/office/officeart/2005/8/layout/hierarchy3"/>
    <dgm:cxn modelId="{1FB6494F-0443-48E5-9490-C4FB7F325F8F}" srcId="{1F2F9867-336B-4E5F-B0FB-C54EC664A762}" destId="{75BD4B66-DBC5-4223-B904-F8883D86E5BC}" srcOrd="2" destOrd="0" parTransId="{76ABA2E0-3AE7-4EBD-B9E0-10ECD8DA9B46}" sibTransId="{2914F0A1-6C31-42DE-BE6B-4F60EF756D1A}"/>
    <dgm:cxn modelId="{8DD9B000-4C91-4985-AEFA-4D23919AADBB}" type="presOf" srcId="{01493049-CC69-4E56-B45D-CABA34D5D45B}" destId="{EEA889D2-2DD1-42C9-9F37-7A874D3D856A}" srcOrd="0" destOrd="0" presId="urn:microsoft.com/office/officeart/2005/8/layout/hierarchy3"/>
    <dgm:cxn modelId="{D65A7E8A-7943-40FD-8F49-9BB595CBA2EF}" srcId="{1F2F9867-336B-4E5F-B0FB-C54EC664A762}" destId="{01493049-CC69-4E56-B45D-CABA34D5D45B}" srcOrd="0" destOrd="0" parTransId="{9B5A4959-EFCB-4657-9B19-6D53FC20D61B}" sibTransId="{E6BA62F9-5105-449D-B366-A2CC8AC66980}"/>
    <dgm:cxn modelId="{36D87A70-880C-4FB7-A003-B561B37D278E}" type="presOf" srcId="{CF333221-C7F9-436B-8384-C7AE2569C845}" destId="{2CABB75B-E61D-4419-9C02-B4556055164C}" srcOrd="0" destOrd="0" presId="urn:microsoft.com/office/officeart/2005/8/layout/hierarchy3"/>
    <dgm:cxn modelId="{C7A56565-2693-48C1-826C-74C12452D7CE}" type="presParOf" srcId="{8EE12A8C-AEAF-4E57-9DEE-BBFBD37483D0}" destId="{36FBE463-2B77-453E-A949-08BE9B90505B}" srcOrd="0" destOrd="0" presId="urn:microsoft.com/office/officeart/2005/8/layout/hierarchy3"/>
    <dgm:cxn modelId="{BC003BE5-DC17-4180-91E9-19EF17FE9D19}" type="presParOf" srcId="{36FBE463-2B77-453E-A949-08BE9B90505B}" destId="{25E9BEA8-CCAB-4FCD-8899-58FEEBB0AB55}" srcOrd="0" destOrd="0" presId="urn:microsoft.com/office/officeart/2005/8/layout/hierarchy3"/>
    <dgm:cxn modelId="{FDF18BB6-887A-4F92-BEFB-8CD36A03F0A3}" type="presParOf" srcId="{25E9BEA8-CCAB-4FCD-8899-58FEEBB0AB55}" destId="{EEA889D2-2DD1-42C9-9F37-7A874D3D856A}" srcOrd="0" destOrd="0" presId="urn:microsoft.com/office/officeart/2005/8/layout/hierarchy3"/>
    <dgm:cxn modelId="{B44F5BBB-B8F2-4DCF-9F50-DFE59D443705}" type="presParOf" srcId="{25E9BEA8-CCAB-4FCD-8899-58FEEBB0AB55}" destId="{303692C6-0586-450E-9415-66A16D560F50}" srcOrd="1" destOrd="0" presId="urn:microsoft.com/office/officeart/2005/8/layout/hierarchy3"/>
    <dgm:cxn modelId="{D103D3ED-0643-44A6-AD62-4633ED4EA44C}" type="presParOf" srcId="{36FBE463-2B77-453E-A949-08BE9B90505B}" destId="{9ABAEB32-9784-42CF-8C3D-DC408CF084D5}" srcOrd="1" destOrd="0" presId="urn:microsoft.com/office/officeart/2005/8/layout/hierarchy3"/>
    <dgm:cxn modelId="{9EE24C3D-AA49-41BD-AAA9-4B838EF92CCC}" type="presParOf" srcId="{8EE12A8C-AEAF-4E57-9DEE-BBFBD37483D0}" destId="{273AA4C1-D4F3-4142-AA7D-0E2ABE88FFB4}" srcOrd="1" destOrd="0" presId="urn:microsoft.com/office/officeart/2005/8/layout/hierarchy3"/>
    <dgm:cxn modelId="{990A0175-ACF9-4B46-A6B0-DC94291D61DC}" type="presParOf" srcId="{273AA4C1-D4F3-4142-AA7D-0E2ABE88FFB4}" destId="{EF018667-FAED-41BD-8832-D1AB2C77462C}" srcOrd="0" destOrd="0" presId="urn:microsoft.com/office/officeart/2005/8/layout/hierarchy3"/>
    <dgm:cxn modelId="{7E7A0679-1A09-4E83-A177-CA0A04704B13}" type="presParOf" srcId="{EF018667-FAED-41BD-8832-D1AB2C77462C}" destId="{2CABB75B-E61D-4419-9C02-B4556055164C}" srcOrd="0" destOrd="0" presId="urn:microsoft.com/office/officeart/2005/8/layout/hierarchy3"/>
    <dgm:cxn modelId="{780D7573-B855-47C0-8104-EC6D9565E404}" type="presParOf" srcId="{EF018667-FAED-41BD-8832-D1AB2C77462C}" destId="{A58C9F03-3B94-4C69-8B63-5703A27D4F13}" srcOrd="1" destOrd="0" presId="urn:microsoft.com/office/officeart/2005/8/layout/hierarchy3"/>
    <dgm:cxn modelId="{529581CE-B71C-4F04-9744-2B5240E6EC65}" type="presParOf" srcId="{273AA4C1-D4F3-4142-AA7D-0E2ABE88FFB4}" destId="{49F1F226-045C-4BD0-AE31-EF6C14F64B62}" srcOrd="1" destOrd="0" presId="urn:microsoft.com/office/officeart/2005/8/layout/hierarchy3"/>
    <dgm:cxn modelId="{1F989635-4927-4085-9F2E-2D0525E0EE14}" type="presParOf" srcId="{8EE12A8C-AEAF-4E57-9DEE-BBFBD37483D0}" destId="{3392110E-4B54-4D37-9489-412F6668889A}" srcOrd="2" destOrd="0" presId="urn:microsoft.com/office/officeart/2005/8/layout/hierarchy3"/>
    <dgm:cxn modelId="{39B8D578-F214-48D7-BE78-4A3CA9D45271}" type="presParOf" srcId="{3392110E-4B54-4D37-9489-412F6668889A}" destId="{4A4DED26-0A07-4767-A40F-3514EB201D1F}" srcOrd="0" destOrd="0" presId="urn:microsoft.com/office/officeart/2005/8/layout/hierarchy3"/>
    <dgm:cxn modelId="{B940019A-844E-4654-9B68-A699124A00D3}" type="presParOf" srcId="{4A4DED26-0A07-4767-A40F-3514EB201D1F}" destId="{BAF4C482-BA6B-4182-BC9A-64E539426931}" srcOrd="0" destOrd="0" presId="urn:microsoft.com/office/officeart/2005/8/layout/hierarchy3"/>
    <dgm:cxn modelId="{0642CE95-521A-4489-8770-CE8F06156A64}" type="presParOf" srcId="{4A4DED26-0A07-4767-A40F-3514EB201D1F}" destId="{49CCAA89-2B8F-4763-8A6D-0CD000E01D35}" srcOrd="1" destOrd="0" presId="urn:microsoft.com/office/officeart/2005/8/layout/hierarchy3"/>
    <dgm:cxn modelId="{D5E5505F-FF78-444C-A718-45962F253BEB}" type="presParOf" srcId="{3392110E-4B54-4D37-9489-412F6668889A}" destId="{98E7A9E8-1598-4A8D-853B-75F41114A45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3904C-ECD3-45E8-8768-FF068558D81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D05F67-F0FD-441D-829C-AF2CE02F463F}">
      <dgm:prSet/>
      <dgm:spPr/>
      <dgm:t>
        <a:bodyPr/>
        <a:lstStyle/>
        <a:p>
          <a:pPr rtl="0"/>
          <a:r>
            <a:rPr lang="ru-RU" b="0" i="0" smtClean="0"/>
            <a:t>Учредители ( физические и юридические лица)</a:t>
          </a:r>
          <a:endParaRPr lang="ru-RU"/>
        </a:p>
      </dgm:t>
    </dgm:pt>
    <dgm:pt modelId="{C1022EB4-6421-43A2-9702-4318A25BA226}" type="parTrans" cxnId="{6AA9287D-E642-4499-85D3-448F1A0424E5}">
      <dgm:prSet/>
      <dgm:spPr/>
      <dgm:t>
        <a:bodyPr/>
        <a:lstStyle/>
        <a:p>
          <a:endParaRPr lang="ru-RU"/>
        </a:p>
      </dgm:t>
    </dgm:pt>
    <dgm:pt modelId="{39D82F26-473C-4F3F-BFBF-766E725E2DC8}" type="sibTrans" cxnId="{6AA9287D-E642-4499-85D3-448F1A0424E5}">
      <dgm:prSet/>
      <dgm:spPr/>
      <dgm:t>
        <a:bodyPr/>
        <a:lstStyle/>
        <a:p>
          <a:endParaRPr lang="ru-RU"/>
        </a:p>
      </dgm:t>
    </dgm:pt>
    <dgm:pt modelId="{4C6A60A3-6E13-48EC-ADBB-0BB334C5B844}">
      <dgm:prSet/>
      <dgm:spPr/>
      <dgm:t>
        <a:bodyPr/>
        <a:lstStyle/>
        <a:p>
          <a:pPr rtl="0"/>
          <a:r>
            <a:rPr lang="ru-RU" b="0" i="0" dirty="0" smtClean="0"/>
            <a:t>Участники  - учредители + лица, получившие право собственности, право хозяйственного ведения или оперативного управления на долю в уставном фонде (акции) хозяйственного общества</a:t>
          </a:r>
          <a:endParaRPr lang="ru-RU" dirty="0"/>
        </a:p>
      </dgm:t>
    </dgm:pt>
    <dgm:pt modelId="{AF5A338D-E895-4C4D-B6EA-E197A9EB2C1C}" type="parTrans" cxnId="{B337CF5A-2AF6-40BF-9318-D7E203F03FBD}">
      <dgm:prSet/>
      <dgm:spPr/>
      <dgm:t>
        <a:bodyPr/>
        <a:lstStyle/>
        <a:p>
          <a:endParaRPr lang="ru-RU"/>
        </a:p>
      </dgm:t>
    </dgm:pt>
    <dgm:pt modelId="{51E451B0-617F-4D33-9B0B-D28A9DFE4884}" type="sibTrans" cxnId="{B337CF5A-2AF6-40BF-9318-D7E203F03FBD}">
      <dgm:prSet/>
      <dgm:spPr/>
      <dgm:t>
        <a:bodyPr/>
        <a:lstStyle/>
        <a:p>
          <a:endParaRPr lang="ru-RU"/>
        </a:p>
      </dgm:t>
    </dgm:pt>
    <dgm:pt modelId="{226114AA-CF8B-403F-B9BE-B3ACFA503A67}" type="pres">
      <dgm:prSet presAssocID="{40E3904C-ECD3-45E8-8768-FF068558D8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439A6-F209-401F-8CC7-89DD54B63C20}" type="pres">
      <dgm:prSet presAssocID="{4C6A60A3-6E13-48EC-ADBB-0BB334C5B844}" presName="boxAndChildren" presStyleCnt="0"/>
      <dgm:spPr/>
    </dgm:pt>
    <dgm:pt modelId="{B0DCA8D2-7374-4396-8EC6-4914ECCAF8E5}" type="pres">
      <dgm:prSet presAssocID="{4C6A60A3-6E13-48EC-ADBB-0BB334C5B844}" presName="parentTextBox" presStyleLbl="node1" presStyleIdx="0" presStyleCnt="2"/>
      <dgm:spPr/>
      <dgm:t>
        <a:bodyPr/>
        <a:lstStyle/>
        <a:p>
          <a:endParaRPr lang="ru-RU"/>
        </a:p>
      </dgm:t>
    </dgm:pt>
    <dgm:pt modelId="{D131E350-AEA0-4F0E-A9AD-A30DD25EDDB9}" type="pres">
      <dgm:prSet presAssocID="{39D82F26-473C-4F3F-BFBF-766E725E2DC8}" presName="sp" presStyleCnt="0"/>
      <dgm:spPr/>
    </dgm:pt>
    <dgm:pt modelId="{9A3E5EB1-91F1-4D70-890E-6A0607F96F2B}" type="pres">
      <dgm:prSet presAssocID="{E9D05F67-F0FD-441D-829C-AF2CE02F463F}" presName="arrowAndChildren" presStyleCnt="0"/>
      <dgm:spPr/>
    </dgm:pt>
    <dgm:pt modelId="{89F4F1A4-2A54-4D5E-B8B5-03E2BECE2F1D}" type="pres">
      <dgm:prSet presAssocID="{E9D05F67-F0FD-441D-829C-AF2CE02F463F}" presName="parentTextArrow" presStyleLbl="node1" presStyleIdx="1" presStyleCnt="2" custLinFactNeighborX="643" custLinFactNeighborY="-74"/>
      <dgm:spPr/>
      <dgm:t>
        <a:bodyPr/>
        <a:lstStyle/>
        <a:p>
          <a:endParaRPr lang="ru-RU"/>
        </a:p>
      </dgm:t>
    </dgm:pt>
  </dgm:ptLst>
  <dgm:cxnLst>
    <dgm:cxn modelId="{6AA9287D-E642-4499-85D3-448F1A0424E5}" srcId="{40E3904C-ECD3-45E8-8768-FF068558D81E}" destId="{E9D05F67-F0FD-441D-829C-AF2CE02F463F}" srcOrd="0" destOrd="0" parTransId="{C1022EB4-6421-43A2-9702-4318A25BA226}" sibTransId="{39D82F26-473C-4F3F-BFBF-766E725E2DC8}"/>
    <dgm:cxn modelId="{99FFB1C7-0F19-4E43-83FB-EAC2E8F96A60}" type="presOf" srcId="{40E3904C-ECD3-45E8-8768-FF068558D81E}" destId="{226114AA-CF8B-403F-B9BE-B3ACFA503A67}" srcOrd="0" destOrd="0" presId="urn:microsoft.com/office/officeart/2005/8/layout/process4"/>
    <dgm:cxn modelId="{B337CF5A-2AF6-40BF-9318-D7E203F03FBD}" srcId="{40E3904C-ECD3-45E8-8768-FF068558D81E}" destId="{4C6A60A3-6E13-48EC-ADBB-0BB334C5B844}" srcOrd="1" destOrd="0" parTransId="{AF5A338D-E895-4C4D-B6EA-E197A9EB2C1C}" sibTransId="{51E451B0-617F-4D33-9B0B-D28A9DFE4884}"/>
    <dgm:cxn modelId="{7B97888C-78A4-4261-B001-074A2E927581}" type="presOf" srcId="{E9D05F67-F0FD-441D-829C-AF2CE02F463F}" destId="{89F4F1A4-2A54-4D5E-B8B5-03E2BECE2F1D}" srcOrd="0" destOrd="0" presId="urn:microsoft.com/office/officeart/2005/8/layout/process4"/>
    <dgm:cxn modelId="{ED8056CC-04CE-4DDB-8289-4188E7FE38AD}" type="presOf" srcId="{4C6A60A3-6E13-48EC-ADBB-0BB334C5B844}" destId="{B0DCA8D2-7374-4396-8EC6-4914ECCAF8E5}" srcOrd="0" destOrd="0" presId="urn:microsoft.com/office/officeart/2005/8/layout/process4"/>
    <dgm:cxn modelId="{83556B52-2BCA-4BFB-B7C6-CC7CAB6326B7}" type="presParOf" srcId="{226114AA-CF8B-403F-B9BE-B3ACFA503A67}" destId="{A69439A6-F209-401F-8CC7-89DD54B63C20}" srcOrd="0" destOrd="0" presId="urn:microsoft.com/office/officeart/2005/8/layout/process4"/>
    <dgm:cxn modelId="{FB6FCF16-8126-4683-91B7-61F4D027B09E}" type="presParOf" srcId="{A69439A6-F209-401F-8CC7-89DD54B63C20}" destId="{B0DCA8D2-7374-4396-8EC6-4914ECCAF8E5}" srcOrd="0" destOrd="0" presId="urn:microsoft.com/office/officeart/2005/8/layout/process4"/>
    <dgm:cxn modelId="{E5097694-5732-4FB0-8EEB-8A3D4F6BF048}" type="presParOf" srcId="{226114AA-CF8B-403F-B9BE-B3ACFA503A67}" destId="{D131E350-AEA0-4F0E-A9AD-A30DD25EDDB9}" srcOrd="1" destOrd="0" presId="urn:microsoft.com/office/officeart/2005/8/layout/process4"/>
    <dgm:cxn modelId="{43A5281E-7DD7-4EEE-8DBF-7E327D920E5C}" type="presParOf" srcId="{226114AA-CF8B-403F-B9BE-B3ACFA503A67}" destId="{9A3E5EB1-91F1-4D70-890E-6A0607F96F2B}" srcOrd="2" destOrd="0" presId="urn:microsoft.com/office/officeart/2005/8/layout/process4"/>
    <dgm:cxn modelId="{97D8B301-6DA9-42F6-A9A0-86A40246D61E}" type="presParOf" srcId="{9A3E5EB1-91F1-4D70-890E-6A0607F96F2B}" destId="{89F4F1A4-2A54-4D5E-B8B5-03E2BECE2F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054A70-B700-4398-93A7-AA7413ECCE36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D8314D-5B87-42C0-8E9E-05BE1C92B8FB}">
      <dgm:prSet/>
      <dgm:spPr/>
      <dgm:t>
        <a:bodyPr/>
        <a:lstStyle/>
        <a:p>
          <a:pPr rtl="0"/>
          <a:r>
            <a:rPr lang="ru-RU" b="0" i="0" dirty="0" smtClean="0"/>
            <a:t>минимальный размер имущества общества, гарантирующего интересы его кредиторов.       </a:t>
          </a:r>
        </a:p>
        <a:p>
          <a:pPr rtl="0"/>
          <a:r>
            <a:rPr lang="ru-RU" b="0" i="0" dirty="0" smtClean="0"/>
            <a:t>Для ОАО – 400 БВ,            для ЗАО – 100 БВ</a:t>
          </a:r>
          <a:endParaRPr lang="ru-RU" dirty="0"/>
        </a:p>
      </dgm:t>
    </dgm:pt>
    <dgm:pt modelId="{43AC84F8-3BD4-490B-9770-01305DD5CEA6}" type="parTrans" cxnId="{8E85AA7E-6A56-4A07-A5A6-4CDC0B2700C8}">
      <dgm:prSet/>
      <dgm:spPr/>
      <dgm:t>
        <a:bodyPr/>
        <a:lstStyle/>
        <a:p>
          <a:endParaRPr lang="ru-RU"/>
        </a:p>
      </dgm:t>
    </dgm:pt>
    <dgm:pt modelId="{6EFF4B27-98C5-4E4C-AD59-29BF7D9F32E2}" type="sibTrans" cxnId="{8E85AA7E-6A56-4A07-A5A6-4CDC0B2700C8}">
      <dgm:prSet/>
      <dgm:spPr/>
      <dgm:t>
        <a:bodyPr/>
        <a:lstStyle/>
        <a:p>
          <a:endParaRPr lang="ru-RU"/>
        </a:p>
      </dgm:t>
    </dgm:pt>
    <dgm:pt modelId="{140C26E4-106D-4829-8678-2B09B5C4C4EC}">
      <dgm:prSet/>
      <dgm:spPr/>
      <dgm:t>
        <a:bodyPr/>
        <a:lstStyle/>
        <a:p>
          <a:pPr rtl="0"/>
          <a:r>
            <a:rPr lang="ru-RU" b="0" i="0" smtClean="0"/>
            <a:t>вещи, включая деньги и ценные бумаги, иное имущество, в том числе имущественные права, либо иные отчуждаемые права, имеющие оценку их стоимости</a:t>
          </a:r>
          <a:endParaRPr lang="ru-RU"/>
        </a:p>
      </dgm:t>
    </dgm:pt>
    <dgm:pt modelId="{47B923E3-04BF-4600-BD91-6E097D44FBDF}" type="parTrans" cxnId="{FBA77CC3-613F-430E-B4E0-C63D69A9C32C}">
      <dgm:prSet/>
      <dgm:spPr/>
      <dgm:t>
        <a:bodyPr/>
        <a:lstStyle/>
        <a:p>
          <a:endParaRPr lang="ru-RU"/>
        </a:p>
      </dgm:t>
    </dgm:pt>
    <dgm:pt modelId="{93451461-E23F-45D7-A6E1-8CD813FBBC90}" type="sibTrans" cxnId="{FBA77CC3-613F-430E-B4E0-C63D69A9C32C}">
      <dgm:prSet/>
      <dgm:spPr/>
      <dgm:t>
        <a:bodyPr/>
        <a:lstStyle/>
        <a:p>
          <a:endParaRPr lang="ru-RU"/>
        </a:p>
      </dgm:t>
    </dgm:pt>
    <dgm:pt modelId="{E5431A9B-AE07-4E42-B961-05CFC4175D40}">
      <dgm:prSet/>
      <dgm:spPr/>
      <dgm:t>
        <a:bodyPr/>
        <a:lstStyle/>
        <a:p>
          <a:pPr rtl="0"/>
          <a:r>
            <a:rPr lang="ru-RU" b="0" i="0" smtClean="0"/>
            <a:t>Не допускается освобождение учредителя (участника) хозяйственного общества от обязанности внесения вклада в уставный фонд (оплаты долей, акций) хозяйственного общества. </a:t>
          </a:r>
          <a:endParaRPr lang="ru-RU"/>
        </a:p>
      </dgm:t>
    </dgm:pt>
    <dgm:pt modelId="{2851EE4A-A411-4E78-92F5-E982903AFAEE}" type="parTrans" cxnId="{ED2E9CC8-B535-427C-BC08-E16A0998584A}">
      <dgm:prSet/>
      <dgm:spPr/>
      <dgm:t>
        <a:bodyPr/>
        <a:lstStyle/>
        <a:p>
          <a:endParaRPr lang="ru-RU"/>
        </a:p>
      </dgm:t>
    </dgm:pt>
    <dgm:pt modelId="{77C2849B-4693-4B1F-A226-CA5E60149B9F}" type="sibTrans" cxnId="{ED2E9CC8-B535-427C-BC08-E16A0998584A}">
      <dgm:prSet/>
      <dgm:spPr/>
      <dgm:t>
        <a:bodyPr/>
        <a:lstStyle/>
        <a:p>
          <a:endParaRPr lang="ru-RU"/>
        </a:p>
      </dgm:t>
    </dgm:pt>
    <dgm:pt modelId="{C26AB43A-6AB3-4764-8D0B-5C6CCEE555CA}">
      <dgm:prSet/>
      <dgm:spPr/>
      <dgm:t>
        <a:bodyPr/>
        <a:lstStyle/>
        <a:p>
          <a:pPr rtl="0"/>
          <a:r>
            <a:rPr lang="ru-RU" b="0" i="0" smtClean="0"/>
            <a:t>Допускается зачет денежных требований к хозяйственному обществу при внесении дополнительных вкладов в уставный фонд (оплате акций дополнительного выпуска)</a:t>
          </a:r>
          <a:endParaRPr lang="ru-RU"/>
        </a:p>
      </dgm:t>
    </dgm:pt>
    <dgm:pt modelId="{DA162200-4473-477F-A088-08C37DF4857C}" type="parTrans" cxnId="{87A80E75-FC26-4837-9908-0FF2BA71E5E6}">
      <dgm:prSet/>
      <dgm:spPr/>
      <dgm:t>
        <a:bodyPr/>
        <a:lstStyle/>
        <a:p>
          <a:endParaRPr lang="ru-RU"/>
        </a:p>
      </dgm:t>
    </dgm:pt>
    <dgm:pt modelId="{5BECB624-02D8-4EBD-9B78-3B442B74A2B9}" type="sibTrans" cxnId="{87A80E75-FC26-4837-9908-0FF2BA71E5E6}">
      <dgm:prSet/>
      <dgm:spPr/>
      <dgm:t>
        <a:bodyPr/>
        <a:lstStyle/>
        <a:p>
          <a:endParaRPr lang="ru-RU"/>
        </a:p>
      </dgm:t>
    </dgm:pt>
    <dgm:pt modelId="{2896D22C-15B3-4D7F-AF5B-3CB8F7C1192F}" type="pres">
      <dgm:prSet presAssocID="{DB054A70-B700-4398-93A7-AA7413ECCE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6BAD66-7BAA-4071-AE6A-4EFE84A7F3DD}" type="pres">
      <dgm:prSet presAssocID="{90D8314D-5B87-42C0-8E9E-05BE1C92B8F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957E8-995E-4B1E-8A18-8608E69FB998}" type="pres">
      <dgm:prSet presAssocID="{6EFF4B27-98C5-4E4C-AD59-29BF7D9F32E2}" presName="spacer" presStyleCnt="0"/>
      <dgm:spPr/>
    </dgm:pt>
    <dgm:pt modelId="{4A9BB648-5091-49FA-9AF8-DDB942903B9C}" type="pres">
      <dgm:prSet presAssocID="{140C26E4-106D-4829-8678-2B09B5C4C4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31BFB-6D95-4CE3-9853-F7319503E6B3}" type="pres">
      <dgm:prSet presAssocID="{93451461-E23F-45D7-A6E1-8CD813FBBC90}" presName="spacer" presStyleCnt="0"/>
      <dgm:spPr/>
    </dgm:pt>
    <dgm:pt modelId="{92D12EDC-D786-49DB-8F58-23FB1D96B0C0}" type="pres">
      <dgm:prSet presAssocID="{E5431A9B-AE07-4E42-B961-05CFC4175D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B8C44-C8AE-46A3-9BCB-EDAABCB1E994}" type="pres">
      <dgm:prSet presAssocID="{77C2849B-4693-4B1F-A226-CA5E60149B9F}" presName="spacer" presStyleCnt="0"/>
      <dgm:spPr/>
    </dgm:pt>
    <dgm:pt modelId="{BECA6E59-A73C-4459-A3E4-D3F0E0000C92}" type="pres">
      <dgm:prSet presAssocID="{C26AB43A-6AB3-4764-8D0B-5C6CCEE555C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DE2A8F-4A3D-461C-8CD0-CB4811B86DCF}" type="presOf" srcId="{DB054A70-B700-4398-93A7-AA7413ECCE36}" destId="{2896D22C-15B3-4D7F-AF5B-3CB8F7C1192F}" srcOrd="0" destOrd="0" presId="urn:microsoft.com/office/officeart/2005/8/layout/vList2"/>
    <dgm:cxn modelId="{ED2E9CC8-B535-427C-BC08-E16A0998584A}" srcId="{DB054A70-B700-4398-93A7-AA7413ECCE36}" destId="{E5431A9B-AE07-4E42-B961-05CFC4175D40}" srcOrd="2" destOrd="0" parTransId="{2851EE4A-A411-4E78-92F5-E982903AFAEE}" sibTransId="{77C2849B-4693-4B1F-A226-CA5E60149B9F}"/>
    <dgm:cxn modelId="{7D970FF2-C775-43CC-AAE3-F715795424F2}" type="presOf" srcId="{E5431A9B-AE07-4E42-B961-05CFC4175D40}" destId="{92D12EDC-D786-49DB-8F58-23FB1D96B0C0}" srcOrd="0" destOrd="0" presId="urn:microsoft.com/office/officeart/2005/8/layout/vList2"/>
    <dgm:cxn modelId="{8CA7C99A-C876-4C8B-8AEC-492D0AE31545}" type="presOf" srcId="{90D8314D-5B87-42C0-8E9E-05BE1C92B8FB}" destId="{4A6BAD66-7BAA-4071-AE6A-4EFE84A7F3DD}" srcOrd="0" destOrd="0" presId="urn:microsoft.com/office/officeart/2005/8/layout/vList2"/>
    <dgm:cxn modelId="{756BDE68-1602-407C-BA5B-35616765C949}" type="presOf" srcId="{C26AB43A-6AB3-4764-8D0B-5C6CCEE555CA}" destId="{BECA6E59-A73C-4459-A3E4-D3F0E0000C92}" srcOrd="0" destOrd="0" presId="urn:microsoft.com/office/officeart/2005/8/layout/vList2"/>
    <dgm:cxn modelId="{FBA77CC3-613F-430E-B4E0-C63D69A9C32C}" srcId="{DB054A70-B700-4398-93A7-AA7413ECCE36}" destId="{140C26E4-106D-4829-8678-2B09B5C4C4EC}" srcOrd="1" destOrd="0" parTransId="{47B923E3-04BF-4600-BD91-6E097D44FBDF}" sibTransId="{93451461-E23F-45D7-A6E1-8CD813FBBC90}"/>
    <dgm:cxn modelId="{87A80E75-FC26-4837-9908-0FF2BA71E5E6}" srcId="{DB054A70-B700-4398-93A7-AA7413ECCE36}" destId="{C26AB43A-6AB3-4764-8D0B-5C6CCEE555CA}" srcOrd="3" destOrd="0" parTransId="{DA162200-4473-477F-A088-08C37DF4857C}" sibTransId="{5BECB624-02D8-4EBD-9B78-3B442B74A2B9}"/>
    <dgm:cxn modelId="{8E85AA7E-6A56-4A07-A5A6-4CDC0B2700C8}" srcId="{DB054A70-B700-4398-93A7-AA7413ECCE36}" destId="{90D8314D-5B87-42C0-8E9E-05BE1C92B8FB}" srcOrd="0" destOrd="0" parTransId="{43AC84F8-3BD4-490B-9770-01305DD5CEA6}" sibTransId="{6EFF4B27-98C5-4E4C-AD59-29BF7D9F32E2}"/>
    <dgm:cxn modelId="{ED0CA8C7-0BE4-4BEE-9F1B-646DF3CA825D}" type="presOf" srcId="{140C26E4-106D-4829-8678-2B09B5C4C4EC}" destId="{4A9BB648-5091-49FA-9AF8-DDB942903B9C}" srcOrd="0" destOrd="0" presId="urn:microsoft.com/office/officeart/2005/8/layout/vList2"/>
    <dgm:cxn modelId="{761E5787-B1F4-4E2A-A21D-D7B5022D842A}" type="presParOf" srcId="{2896D22C-15B3-4D7F-AF5B-3CB8F7C1192F}" destId="{4A6BAD66-7BAA-4071-AE6A-4EFE84A7F3DD}" srcOrd="0" destOrd="0" presId="urn:microsoft.com/office/officeart/2005/8/layout/vList2"/>
    <dgm:cxn modelId="{B6B0D3C1-BDAB-4575-B2E4-6C46AA5B1A3F}" type="presParOf" srcId="{2896D22C-15B3-4D7F-AF5B-3CB8F7C1192F}" destId="{DB3957E8-995E-4B1E-8A18-8608E69FB998}" srcOrd="1" destOrd="0" presId="urn:microsoft.com/office/officeart/2005/8/layout/vList2"/>
    <dgm:cxn modelId="{19FFE412-C331-4F8F-8844-EF0E446828B2}" type="presParOf" srcId="{2896D22C-15B3-4D7F-AF5B-3CB8F7C1192F}" destId="{4A9BB648-5091-49FA-9AF8-DDB942903B9C}" srcOrd="2" destOrd="0" presId="urn:microsoft.com/office/officeart/2005/8/layout/vList2"/>
    <dgm:cxn modelId="{4AE00BF2-0400-4326-9743-1660C049FBC1}" type="presParOf" srcId="{2896D22C-15B3-4D7F-AF5B-3CB8F7C1192F}" destId="{DAA31BFB-6D95-4CE3-9853-F7319503E6B3}" srcOrd="3" destOrd="0" presId="urn:microsoft.com/office/officeart/2005/8/layout/vList2"/>
    <dgm:cxn modelId="{5D6E1855-7264-478F-9831-77D200069E08}" type="presParOf" srcId="{2896D22C-15B3-4D7F-AF5B-3CB8F7C1192F}" destId="{92D12EDC-D786-49DB-8F58-23FB1D96B0C0}" srcOrd="4" destOrd="0" presId="urn:microsoft.com/office/officeart/2005/8/layout/vList2"/>
    <dgm:cxn modelId="{F4088BC0-3731-4042-A83A-1604321CB149}" type="presParOf" srcId="{2896D22C-15B3-4D7F-AF5B-3CB8F7C1192F}" destId="{F28B8C44-C8AE-46A3-9BCB-EDAABCB1E994}" srcOrd="5" destOrd="0" presId="urn:microsoft.com/office/officeart/2005/8/layout/vList2"/>
    <dgm:cxn modelId="{92463299-9F9F-4A69-AC0D-617D40853EEC}" type="presParOf" srcId="{2896D22C-15B3-4D7F-AF5B-3CB8F7C1192F}" destId="{BECA6E59-A73C-4459-A3E4-D3F0E0000C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BB5DD2-C591-4E9F-ABF5-B9E9B221BADF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5D1495-0F10-40F1-B432-F5EF43C2A01A}">
      <dgm:prSet/>
      <dgm:spPr/>
      <dgm:t>
        <a:bodyPr/>
        <a:lstStyle/>
        <a:p>
          <a:pPr rtl="0"/>
          <a:r>
            <a:rPr lang="ru-RU" b="0" i="0" smtClean="0"/>
            <a:t>Органы управления</a:t>
          </a:r>
          <a:endParaRPr lang="ru-RU"/>
        </a:p>
      </dgm:t>
    </dgm:pt>
    <dgm:pt modelId="{A50BC88D-3032-41C5-9365-92C55D84146D}" type="parTrans" cxnId="{33782D6E-1E90-4D8F-BA81-459CB5106B39}">
      <dgm:prSet/>
      <dgm:spPr/>
      <dgm:t>
        <a:bodyPr/>
        <a:lstStyle/>
        <a:p>
          <a:endParaRPr lang="ru-RU"/>
        </a:p>
      </dgm:t>
    </dgm:pt>
    <dgm:pt modelId="{7909556C-3A62-4934-BA7C-D96A4B8D31F8}" type="sibTrans" cxnId="{33782D6E-1E90-4D8F-BA81-459CB5106B39}">
      <dgm:prSet/>
      <dgm:spPr/>
      <dgm:t>
        <a:bodyPr/>
        <a:lstStyle/>
        <a:p>
          <a:endParaRPr lang="ru-RU"/>
        </a:p>
      </dgm:t>
    </dgm:pt>
    <dgm:pt modelId="{0E56E6F3-AEF6-489F-9DED-27A9466E6CCF}">
      <dgm:prSet/>
      <dgm:spPr/>
      <dgm:t>
        <a:bodyPr/>
        <a:lstStyle/>
        <a:p>
          <a:pPr rtl="0"/>
          <a:r>
            <a:rPr lang="ru-RU" b="0" i="0" smtClean="0"/>
            <a:t>Контрольные органы</a:t>
          </a:r>
          <a:endParaRPr lang="ru-RU"/>
        </a:p>
      </dgm:t>
    </dgm:pt>
    <dgm:pt modelId="{5660B7F9-C233-429C-A3C6-B907A5E24EA8}" type="parTrans" cxnId="{43B1821E-D3F7-44E7-8F21-47EE121145F4}">
      <dgm:prSet/>
      <dgm:spPr/>
      <dgm:t>
        <a:bodyPr/>
        <a:lstStyle/>
        <a:p>
          <a:endParaRPr lang="ru-RU"/>
        </a:p>
      </dgm:t>
    </dgm:pt>
    <dgm:pt modelId="{95DACF61-812A-418E-A47F-968AFD48BC90}" type="sibTrans" cxnId="{43B1821E-D3F7-44E7-8F21-47EE121145F4}">
      <dgm:prSet/>
      <dgm:spPr/>
      <dgm:t>
        <a:bodyPr/>
        <a:lstStyle/>
        <a:p>
          <a:endParaRPr lang="ru-RU"/>
        </a:p>
      </dgm:t>
    </dgm:pt>
    <dgm:pt modelId="{13244D74-8E84-4EAC-901C-BC4B046DB038}" type="pres">
      <dgm:prSet presAssocID="{C8BB5DD2-C591-4E9F-ABF5-B9E9B221BA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AF0D2B-2F22-4190-810A-B1C54B639FDC}" type="pres">
      <dgm:prSet presAssocID="{C8BB5DD2-C591-4E9F-ABF5-B9E9B221BADF}" presName="fgShape" presStyleLbl="fgShp" presStyleIdx="0" presStyleCnt="1"/>
      <dgm:spPr/>
    </dgm:pt>
    <dgm:pt modelId="{6F127439-F2DF-4B29-B4C3-17D301CFBB6E}" type="pres">
      <dgm:prSet presAssocID="{C8BB5DD2-C591-4E9F-ABF5-B9E9B221BADF}" presName="linComp" presStyleCnt="0"/>
      <dgm:spPr/>
    </dgm:pt>
    <dgm:pt modelId="{24C8D165-6045-434B-9C68-BBA039CD9FE1}" type="pres">
      <dgm:prSet presAssocID="{0B5D1495-0F10-40F1-B432-F5EF43C2A01A}" presName="compNode" presStyleCnt="0"/>
      <dgm:spPr/>
    </dgm:pt>
    <dgm:pt modelId="{41D76D94-9715-42E7-8D03-3858C045EA3D}" type="pres">
      <dgm:prSet presAssocID="{0B5D1495-0F10-40F1-B432-F5EF43C2A01A}" presName="bkgdShape" presStyleLbl="node1" presStyleIdx="0" presStyleCnt="2"/>
      <dgm:spPr/>
      <dgm:t>
        <a:bodyPr/>
        <a:lstStyle/>
        <a:p>
          <a:endParaRPr lang="ru-RU"/>
        </a:p>
      </dgm:t>
    </dgm:pt>
    <dgm:pt modelId="{8D47A2FF-06B9-4E55-9899-330F2C7BBA3B}" type="pres">
      <dgm:prSet presAssocID="{0B5D1495-0F10-40F1-B432-F5EF43C2A01A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59C1B-7B1D-421A-AC9A-0600A64C2228}" type="pres">
      <dgm:prSet presAssocID="{0B5D1495-0F10-40F1-B432-F5EF43C2A01A}" presName="invisiNode" presStyleLbl="node1" presStyleIdx="0" presStyleCnt="2"/>
      <dgm:spPr/>
    </dgm:pt>
    <dgm:pt modelId="{EF5F72D4-C382-4909-8283-0223565675C8}" type="pres">
      <dgm:prSet presAssocID="{0B5D1495-0F10-40F1-B432-F5EF43C2A01A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1689930-3615-432E-9807-C5B31A9B9512}" type="pres">
      <dgm:prSet presAssocID="{7909556C-3A62-4934-BA7C-D96A4B8D31F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D577565-2C6C-4836-BCEC-EAD9AE67AAB1}" type="pres">
      <dgm:prSet presAssocID="{0E56E6F3-AEF6-489F-9DED-27A9466E6CCF}" presName="compNode" presStyleCnt="0"/>
      <dgm:spPr/>
    </dgm:pt>
    <dgm:pt modelId="{DFA84199-A42C-410B-8E2D-940F97187A4B}" type="pres">
      <dgm:prSet presAssocID="{0E56E6F3-AEF6-489F-9DED-27A9466E6CCF}" presName="bkgdShape" presStyleLbl="node1" presStyleIdx="1" presStyleCnt="2"/>
      <dgm:spPr/>
      <dgm:t>
        <a:bodyPr/>
        <a:lstStyle/>
        <a:p>
          <a:endParaRPr lang="ru-RU"/>
        </a:p>
      </dgm:t>
    </dgm:pt>
    <dgm:pt modelId="{70013CDF-059B-45E9-A566-31E17FE2B13F}" type="pres">
      <dgm:prSet presAssocID="{0E56E6F3-AEF6-489F-9DED-27A9466E6CCF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0B2EC-A925-4352-8297-40DC49486856}" type="pres">
      <dgm:prSet presAssocID="{0E56E6F3-AEF6-489F-9DED-27A9466E6CCF}" presName="invisiNode" presStyleLbl="node1" presStyleIdx="1" presStyleCnt="2"/>
      <dgm:spPr/>
    </dgm:pt>
    <dgm:pt modelId="{092BB41C-57D7-4A3C-9BFB-40F47B400D7F}" type="pres">
      <dgm:prSet presAssocID="{0E56E6F3-AEF6-489F-9DED-27A9466E6CCF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2D0CD98-9FAF-4073-BA58-F45784882AFB}" type="presOf" srcId="{7909556C-3A62-4934-BA7C-D96A4B8D31F8}" destId="{F1689930-3615-432E-9807-C5B31A9B9512}" srcOrd="0" destOrd="0" presId="urn:microsoft.com/office/officeart/2005/8/layout/hList7"/>
    <dgm:cxn modelId="{CDCD97E0-1362-415E-AC25-A48F245A25D6}" type="presOf" srcId="{0E56E6F3-AEF6-489F-9DED-27A9466E6CCF}" destId="{70013CDF-059B-45E9-A566-31E17FE2B13F}" srcOrd="1" destOrd="0" presId="urn:microsoft.com/office/officeart/2005/8/layout/hList7"/>
    <dgm:cxn modelId="{028420EC-A15C-44D7-8EC4-8E167BDA973F}" type="presOf" srcId="{0E56E6F3-AEF6-489F-9DED-27A9466E6CCF}" destId="{DFA84199-A42C-410B-8E2D-940F97187A4B}" srcOrd="0" destOrd="0" presId="urn:microsoft.com/office/officeart/2005/8/layout/hList7"/>
    <dgm:cxn modelId="{33782D6E-1E90-4D8F-BA81-459CB5106B39}" srcId="{C8BB5DD2-C591-4E9F-ABF5-B9E9B221BADF}" destId="{0B5D1495-0F10-40F1-B432-F5EF43C2A01A}" srcOrd="0" destOrd="0" parTransId="{A50BC88D-3032-41C5-9365-92C55D84146D}" sibTransId="{7909556C-3A62-4934-BA7C-D96A4B8D31F8}"/>
    <dgm:cxn modelId="{C7390E2E-E680-4A71-826F-F3286E63CAF6}" type="presOf" srcId="{0B5D1495-0F10-40F1-B432-F5EF43C2A01A}" destId="{41D76D94-9715-42E7-8D03-3858C045EA3D}" srcOrd="0" destOrd="0" presId="urn:microsoft.com/office/officeart/2005/8/layout/hList7"/>
    <dgm:cxn modelId="{43B1821E-D3F7-44E7-8F21-47EE121145F4}" srcId="{C8BB5DD2-C591-4E9F-ABF5-B9E9B221BADF}" destId="{0E56E6F3-AEF6-489F-9DED-27A9466E6CCF}" srcOrd="1" destOrd="0" parTransId="{5660B7F9-C233-429C-A3C6-B907A5E24EA8}" sibTransId="{95DACF61-812A-418E-A47F-968AFD48BC90}"/>
    <dgm:cxn modelId="{4EA60DCB-ACFB-4387-91F9-DDA699469569}" type="presOf" srcId="{0B5D1495-0F10-40F1-B432-F5EF43C2A01A}" destId="{8D47A2FF-06B9-4E55-9899-330F2C7BBA3B}" srcOrd="1" destOrd="0" presId="urn:microsoft.com/office/officeart/2005/8/layout/hList7"/>
    <dgm:cxn modelId="{70137285-0FB4-4E7A-A46D-4ECCD05BD525}" type="presOf" srcId="{C8BB5DD2-C591-4E9F-ABF5-B9E9B221BADF}" destId="{13244D74-8E84-4EAC-901C-BC4B046DB038}" srcOrd="0" destOrd="0" presId="urn:microsoft.com/office/officeart/2005/8/layout/hList7"/>
    <dgm:cxn modelId="{2C994E6D-1067-448A-B7A6-D703CB8644B1}" type="presParOf" srcId="{13244D74-8E84-4EAC-901C-BC4B046DB038}" destId="{07AF0D2B-2F22-4190-810A-B1C54B639FDC}" srcOrd="0" destOrd="0" presId="urn:microsoft.com/office/officeart/2005/8/layout/hList7"/>
    <dgm:cxn modelId="{E85B371E-9877-4C72-8791-7E28C7A554B7}" type="presParOf" srcId="{13244D74-8E84-4EAC-901C-BC4B046DB038}" destId="{6F127439-F2DF-4B29-B4C3-17D301CFBB6E}" srcOrd="1" destOrd="0" presId="urn:microsoft.com/office/officeart/2005/8/layout/hList7"/>
    <dgm:cxn modelId="{89AB2296-CC76-40A2-AA70-7E063DE662F9}" type="presParOf" srcId="{6F127439-F2DF-4B29-B4C3-17D301CFBB6E}" destId="{24C8D165-6045-434B-9C68-BBA039CD9FE1}" srcOrd="0" destOrd="0" presId="urn:microsoft.com/office/officeart/2005/8/layout/hList7"/>
    <dgm:cxn modelId="{31EE1F1D-0743-4FC9-8727-AB5B0455EAA0}" type="presParOf" srcId="{24C8D165-6045-434B-9C68-BBA039CD9FE1}" destId="{41D76D94-9715-42E7-8D03-3858C045EA3D}" srcOrd="0" destOrd="0" presId="urn:microsoft.com/office/officeart/2005/8/layout/hList7"/>
    <dgm:cxn modelId="{7AC8F518-F604-432F-B12B-AFF91E131846}" type="presParOf" srcId="{24C8D165-6045-434B-9C68-BBA039CD9FE1}" destId="{8D47A2FF-06B9-4E55-9899-330F2C7BBA3B}" srcOrd="1" destOrd="0" presId="urn:microsoft.com/office/officeart/2005/8/layout/hList7"/>
    <dgm:cxn modelId="{50D3E05F-BE1E-41E7-8FE9-0B62059A9C29}" type="presParOf" srcId="{24C8D165-6045-434B-9C68-BBA039CD9FE1}" destId="{04A59C1B-7B1D-421A-AC9A-0600A64C2228}" srcOrd="2" destOrd="0" presId="urn:microsoft.com/office/officeart/2005/8/layout/hList7"/>
    <dgm:cxn modelId="{D3354607-AA38-420A-AF7F-3A3634F5E537}" type="presParOf" srcId="{24C8D165-6045-434B-9C68-BBA039CD9FE1}" destId="{EF5F72D4-C382-4909-8283-0223565675C8}" srcOrd="3" destOrd="0" presId="urn:microsoft.com/office/officeart/2005/8/layout/hList7"/>
    <dgm:cxn modelId="{0DA5AB0E-88F6-439D-B0D3-92A1E282D613}" type="presParOf" srcId="{6F127439-F2DF-4B29-B4C3-17D301CFBB6E}" destId="{F1689930-3615-432E-9807-C5B31A9B9512}" srcOrd="1" destOrd="0" presId="urn:microsoft.com/office/officeart/2005/8/layout/hList7"/>
    <dgm:cxn modelId="{0C20104F-A861-4990-9BEF-832E3D030358}" type="presParOf" srcId="{6F127439-F2DF-4B29-B4C3-17D301CFBB6E}" destId="{1D577565-2C6C-4836-BCEC-EAD9AE67AAB1}" srcOrd="2" destOrd="0" presId="urn:microsoft.com/office/officeart/2005/8/layout/hList7"/>
    <dgm:cxn modelId="{6DC21836-27C7-4678-8367-EA76B550C743}" type="presParOf" srcId="{1D577565-2C6C-4836-BCEC-EAD9AE67AAB1}" destId="{DFA84199-A42C-410B-8E2D-940F97187A4B}" srcOrd="0" destOrd="0" presId="urn:microsoft.com/office/officeart/2005/8/layout/hList7"/>
    <dgm:cxn modelId="{F30573B3-50F3-44F9-BC8A-26D81CCB3908}" type="presParOf" srcId="{1D577565-2C6C-4836-BCEC-EAD9AE67AAB1}" destId="{70013CDF-059B-45E9-A566-31E17FE2B13F}" srcOrd="1" destOrd="0" presId="urn:microsoft.com/office/officeart/2005/8/layout/hList7"/>
    <dgm:cxn modelId="{029BFEDC-B7DE-4FAF-9195-790C6C31A404}" type="presParOf" srcId="{1D577565-2C6C-4836-BCEC-EAD9AE67AAB1}" destId="{4210B2EC-A925-4352-8297-40DC49486856}" srcOrd="2" destOrd="0" presId="urn:microsoft.com/office/officeart/2005/8/layout/hList7"/>
    <dgm:cxn modelId="{30AFE902-5E41-492C-A888-036415E06F2F}" type="presParOf" srcId="{1D577565-2C6C-4836-BCEC-EAD9AE67AAB1}" destId="{092BB41C-57D7-4A3C-9BFB-40F47B400D7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012CED-6BEB-4B8F-B891-3C4F827415E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7530E9-287F-4B34-AB68-6E9F05FEAD84}">
      <dgm:prSet/>
      <dgm:spPr/>
      <dgm:t>
        <a:bodyPr/>
        <a:lstStyle/>
        <a:p>
          <a:pPr rtl="0"/>
          <a:r>
            <a:rPr lang="ru-RU" b="0" i="0" smtClean="0"/>
            <a:t>Высший орган – общее собрание</a:t>
          </a:r>
          <a:endParaRPr lang="ru-RU"/>
        </a:p>
      </dgm:t>
    </dgm:pt>
    <dgm:pt modelId="{522A623B-A2D9-4B39-B8E8-8FF26E872B8B}" type="parTrans" cxnId="{D094164A-A9A7-48FA-80A5-30EBE6B70A49}">
      <dgm:prSet/>
      <dgm:spPr/>
      <dgm:t>
        <a:bodyPr/>
        <a:lstStyle/>
        <a:p>
          <a:endParaRPr lang="ru-RU"/>
        </a:p>
      </dgm:t>
    </dgm:pt>
    <dgm:pt modelId="{DFBEFF7A-3377-4362-8F8B-28C479945DC8}" type="sibTrans" cxnId="{D094164A-A9A7-48FA-80A5-30EBE6B70A49}">
      <dgm:prSet/>
      <dgm:spPr/>
      <dgm:t>
        <a:bodyPr/>
        <a:lstStyle/>
        <a:p>
          <a:endParaRPr lang="ru-RU"/>
        </a:p>
      </dgm:t>
    </dgm:pt>
    <dgm:pt modelId="{803ECE0F-38A9-458F-94A9-966FD3E280F3}">
      <dgm:prSet/>
      <dgm:spPr/>
      <dgm:t>
        <a:bodyPr/>
        <a:lstStyle/>
        <a:p>
          <a:pPr rtl="0"/>
          <a:r>
            <a:rPr lang="ru-RU" b="0" i="0" smtClean="0"/>
            <a:t>совет директоров (наблюдательный совет) </a:t>
          </a:r>
          <a:endParaRPr lang="ru-RU"/>
        </a:p>
      </dgm:t>
    </dgm:pt>
    <dgm:pt modelId="{62ECADC8-5BF8-444B-9C66-2A9078E8EF9C}" type="parTrans" cxnId="{92EED779-8E69-4A33-80DE-D8BBC25F72B3}">
      <dgm:prSet/>
      <dgm:spPr/>
      <dgm:t>
        <a:bodyPr/>
        <a:lstStyle/>
        <a:p>
          <a:endParaRPr lang="ru-RU"/>
        </a:p>
      </dgm:t>
    </dgm:pt>
    <dgm:pt modelId="{A30525F8-02C9-4103-8F21-70EFFA6C6D52}" type="sibTrans" cxnId="{92EED779-8E69-4A33-80DE-D8BBC25F72B3}">
      <dgm:prSet/>
      <dgm:spPr/>
      <dgm:t>
        <a:bodyPr/>
        <a:lstStyle/>
        <a:p>
          <a:endParaRPr lang="ru-RU"/>
        </a:p>
      </dgm:t>
    </dgm:pt>
    <dgm:pt modelId="{25DEAAA6-DDEA-433F-9F2A-7BDEF97E4A11}">
      <dgm:prSet/>
      <dgm:spPr/>
      <dgm:t>
        <a:bodyPr/>
        <a:lstStyle/>
        <a:p>
          <a:pPr rtl="0"/>
          <a:r>
            <a:rPr lang="ru-RU" b="0" i="0" dirty="0" smtClean="0"/>
            <a:t>исполнительный орган</a:t>
          </a:r>
          <a:endParaRPr lang="ru-RU" dirty="0"/>
        </a:p>
      </dgm:t>
    </dgm:pt>
    <dgm:pt modelId="{5FA1D525-EB0A-4E43-85F9-3CBA922C3D8F}" type="parTrans" cxnId="{6B751220-552A-4C18-8798-A6FE64EC3B16}">
      <dgm:prSet/>
      <dgm:spPr/>
      <dgm:t>
        <a:bodyPr/>
        <a:lstStyle/>
        <a:p>
          <a:endParaRPr lang="ru-RU"/>
        </a:p>
      </dgm:t>
    </dgm:pt>
    <dgm:pt modelId="{3FCE569E-58AA-4AAD-9CC7-F69E066B6333}" type="sibTrans" cxnId="{6B751220-552A-4C18-8798-A6FE64EC3B16}">
      <dgm:prSet/>
      <dgm:spPr/>
      <dgm:t>
        <a:bodyPr/>
        <a:lstStyle/>
        <a:p>
          <a:endParaRPr lang="ru-RU"/>
        </a:p>
      </dgm:t>
    </dgm:pt>
    <dgm:pt modelId="{118EC8D2-0527-47AD-B25F-CF05DE8D2289}" type="pres">
      <dgm:prSet presAssocID="{A0012CED-6BEB-4B8F-B891-3C4F827415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9E9840-DF35-4648-A44D-53DCB5642506}" type="pres">
      <dgm:prSet presAssocID="{C07530E9-287F-4B34-AB68-6E9F05FEAD84}" presName="root" presStyleCnt="0"/>
      <dgm:spPr/>
    </dgm:pt>
    <dgm:pt modelId="{E5A0A439-D8B8-480E-9AD8-B5EA013E5151}" type="pres">
      <dgm:prSet presAssocID="{C07530E9-287F-4B34-AB68-6E9F05FEAD84}" presName="rootComposite" presStyleCnt="0"/>
      <dgm:spPr/>
    </dgm:pt>
    <dgm:pt modelId="{E6AF0F21-CBC8-4C24-9D34-7721F007D045}" type="pres">
      <dgm:prSet presAssocID="{C07530E9-287F-4B34-AB68-6E9F05FEAD84}" presName="rootText" presStyleLbl="node1" presStyleIdx="0" presStyleCnt="3" custLinFactX="19808" custLinFactY="-6472" custLinFactNeighborX="100000" custLinFactNeighborY="-100000"/>
      <dgm:spPr/>
      <dgm:t>
        <a:bodyPr/>
        <a:lstStyle/>
        <a:p>
          <a:endParaRPr lang="ru-RU"/>
        </a:p>
      </dgm:t>
    </dgm:pt>
    <dgm:pt modelId="{3199C3D1-23E2-48AB-959D-DE22617D3AFC}" type="pres">
      <dgm:prSet presAssocID="{C07530E9-287F-4B34-AB68-6E9F05FEAD84}" presName="rootConnector" presStyleLbl="node1" presStyleIdx="0" presStyleCnt="3"/>
      <dgm:spPr/>
      <dgm:t>
        <a:bodyPr/>
        <a:lstStyle/>
        <a:p>
          <a:endParaRPr lang="ru-RU"/>
        </a:p>
      </dgm:t>
    </dgm:pt>
    <dgm:pt modelId="{4D28BD66-21EF-4B42-BC10-1E31E9D4A713}" type="pres">
      <dgm:prSet presAssocID="{C07530E9-287F-4B34-AB68-6E9F05FEAD84}" presName="childShape" presStyleCnt="0"/>
      <dgm:spPr/>
    </dgm:pt>
    <dgm:pt modelId="{476BB453-BD05-406F-B5B3-CBDA0525DB87}" type="pres">
      <dgm:prSet presAssocID="{803ECE0F-38A9-458F-94A9-966FD3E280F3}" presName="root" presStyleCnt="0"/>
      <dgm:spPr/>
    </dgm:pt>
    <dgm:pt modelId="{E2EFD8DC-F511-4BA0-B91D-40DDC254543B}" type="pres">
      <dgm:prSet presAssocID="{803ECE0F-38A9-458F-94A9-966FD3E280F3}" presName="rootComposite" presStyleCnt="0"/>
      <dgm:spPr/>
    </dgm:pt>
    <dgm:pt modelId="{918F84A5-64BA-43BF-8146-279C91448FFD}" type="pres">
      <dgm:prSet presAssocID="{803ECE0F-38A9-458F-94A9-966FD3E280F3}" presName="rootText" presStyleLbl="node1" presStyleIdx="1" presStyleCnt="3" custLinFactX="-12242" custLinFactNeighborX="-100000" custLinFactNeighborY="16535"/>
      <dgm:spPr/>
      <dgm:t>
        <a:bodyPr/>
        <a:lstStyle/>
        <a:p>
          <a:endParaRPr lang="ru-RU"/>
        </a:p>
      </dgm:t>
    </dgm:pt>
    <dgm:pt modelId="{28098A1E-17BF-4CBE-B720-A913C0F67CBD}" type="pres">
      <dgm:prSet presAssocID="{803ECE0F-38A9-458F-94A9-966FD3E280F3}" presName="rootConnector" presStyleLbl="node1" presStyleIdx="1" presStyleCnt="3"/>
      <dgm:spPr/>
      <dgm:t>
        <a:bodyPr/>
        <a:lstStyle/>
        <a:p>
          <a:endParaRPr lang="ru-RU"/>
        </a:p>
      </dgm:t>
    </dgm:pt>
    <dgm:pt modelId="{F5965C14-2630-4BA9-9FEF-7ED236255D81}" type="pres">
      <dgm:prSet presAssocID="{803ECE0F-38A9-458F-94A9-966FD3E280F3}" presName="childShape" presStyleCnt="0"/>
      <dgm:spPr/>
    </dgm:pt>
    <dgm:pt modelId="{205D0DEA-CE61-4D72-8F7A-B227A30CF45C}" type="pres">
      <dgm:prSet presAssocID="{25DEAAA6-DDEA-433F-9F2A-7BDEF97E4A11}" presName="root" presStyleCnt="0"/>
      <dgm:spPr/>
    </dgm:pt>
    <dgm:pt modelId="{E2BF761F-5515-422B-A9C9-A79A0A132EC6}" type="pres">
      <dgm:prSet presAssocID="{25DEAAA6-DDEA-433F-9F2A-7BDEF97E4A11}" presName="rootComposite" presStyleCnt="0"/>
      <dgm:spPr/>
    </dgm:pt>
    <dgm:pt modelId="{28C0FAD5-070E-4745-B12B-21BB32D6FE82}" type="pres">
      <dgm:prSet presAssocID="{25DEAAA6-DDEA-433F-9F2A-7BDEF97E4A11}" presName="rootText" presStyleLbl="node1" presStyleIdx="2" presStyleCnt="3" custScaleY="74393" custLinFactNeighborX="-29859" custLinFactNeighborY="1317"/>
      <dgm:spPr/>
      <dgm:t>
        <a:bodyPr/>
        <a:lstStyle/>
        <a:p>
          <a:endParaRPr lang="ru-RU"/>
        </a:p>
      </dgm:t>
    </dgm:pt>
    <dgm:pt modelId="{5DC969D9-F0D5-4F64-961E-03F5B9DEAF97}" type="pres">
      <dgm:prSet presAssocID="{25DEAAA6-DDEA-433F-9F2A-7BDEF97E4A11}" presName="rootConnector" presStyleLbl="node1" presStyleIdx="2" presStyleCnt="3"/>
      <dgm:spPr/>
      <dgm:t>
        <a:bodyPr/>
        <a:lstStyle/>
        <a:p>
          <a:endParaRPr lang="ru-RU"/>
        </a:p>
      </dgm:t>
    </dgm:pt>
    <dgm:pt modelId="{84AA9F7E-6700-4DD9-BAE0-C0C5C0BFEF34}" type="pres">
      <dgm:prSet presAssocID="{25DEAAA6-DDEA-433F-9F2A-7BDEF97E4A11}" presName="childShape" presStyleCnt="0"/>
      <dgm:spPr/>
    </dgm:pt>
  </dgm:ptLst>
  <dgm:cxnLst>
    <dgm:cxn modelId="{659F7BD4-2081-49E8-A300-3B81D723CDE9}" type="presOf" srcId="{803ECE0F-38A9-458F-94A9-966FD3E280F3}" destId="{918F84A5-64BA-43BF-8146-279C91448FFD}" srcOrd="0" destOrd="0" presId="urn:microsoft.com/office/officeart/2005/8/layout/hierarchy3"/>
    <dgm:cxn modelId="{848037C0-BDC2-4016-8DE5-839F597C01CB}" type="presOf" srcId="{C07530E9-287F-4B34-AB68-6E9F05FEAD84}" destId="{E6AF0F21-CBC8-4C24-9D34-7721F007D045}" srcOrd="0" destOrd="0" presId="urn:microsoft.com/office/officeart/2005/8/layout/hierarchy3"/>
    <dgm:cxn modelId="{47AEA285-5393-448B-8392-8C72A2142C49}" type="presOf" srcId="{803ECE0F-38A9-458F-94A9-966FD3E280F3}" destId="{28098A1E-17BF-4CBE-B720-A913C0F67CBD}" srcOrd="1" destOrd="0" presId="urn:microsoft.com/office/officeart/2005/8/layout/hierarchy3"/>
    <dgm:cxn modelId="{EF98452F-2862-4F87-9E43-63DF7B8F9E9D}" type="presOf" srcId="{A0012CED-6BEB-4B8F-B891-3C4F827415E8}" destId="{118EC8D2-0527-47AD-B25F-CF05DE8D2289}" srcOrd="0" destOrd="0" presId="urn:microsoft.com/office/officeart/2005/8/layout/hierarchy3"/>
    <dgm:cxn modelId="{B17C651F-9EB0-4436-A100-F9B7C89106DD}" type="presOf" srcId="{25DEAAA6-DDEA-433F-9F2A-7BDEF97E4A11}" destId="{5DC969D9-F0D5-4F64-961E-03F5B9DEAF97}" srcOrd="1" destOrd="0" presId="urn:microsoft.com/office/officeart/2005/8/layout/hierarchy3"/>
    <dgm:cxn modelId="{D094164A-A9A7-48FA-80A5-30EBE6B70A49}" srcId="{A0012CED-6BEB-4B8F-B891-3C4F827415E8}" destId="{C07530E9-287F-4B34-AB68-6E9F05FEAD84}" srcOrd="0" destOrd="0" parTransId="{522A623B-A2D9-4B39-B8E8-8FF26E872B8B}" sibTransId="{DFBEFF7A-3377-4362-8F8B-28C479945DC8}"/>
    <dgm:cxn modelId="{866DD56B-6847-4A64-B025-F5701A6F9BDC}" type="presOf" srcId="{C07530E9-287F-4B34-AB68-6E9F05FEAD84}" destId="{3199C3D1-23E2-48AB-959D-DE22617D3AFC}" srcOrd="1" destOrd="0" presId="urn:microsoft.com/office/officeart/2005/8/layout/hierarchy3"/>
    <dgm:cxn modelId="{92EED779-8E69-4A33-80DE-D8BBC25F72B3}" srcId="{A0012CED-6BEB-4B8F-B891-3C4F827415E8}" destId="{803ECE0F-38A9-458F-94A9-966FD3E280F3}" srcOrd="1" destOrd="0" parTransId="{62ECADC8-5BF8-444B-9C66-2A9078E8EF9C}" sibTransId="{A30525F8-02C9-4103-8F21-70EFFA6C6D52}"/>
    <dgm:cxn modelId="{6B751220-552A-4C18-8798-A6FE64EC3B16}" srcId="{A0012CED-6BEB-4B8F-B891-3C4F827415E8}" destId="{25DEAAA6-DDEA-433F-9F2A-7BDEF97E4A11}" srcOrd="2" destOrd="0" parTransId="{5FA1D525-EB0A-4E43-85F9-3CBA922C3D8F}" sibTransId="{3FCE569E-58AA-4AAD-9CC7-F69E066B6333}"/>
    <dgm:cxn modelId="{BA3B66CE-AD6D-4737-913D-DD490FADD8C3}" type="presOf" srcId="{25DEAAA6-DDEA-433F-9F2A-7BDEF97E4A11}" destId="{28C0FAD5-070E-4745-B12B-21BB32D6FE82}" srcOrd="0" destOrd="0" presId="urn:microsoft.com/office/officeart/2005/8/layout/hierarchy3"/>
    <dgm:cxn modelId="{19EF804D-645C-494B-9505-3146546FB2F9}" type="presParOf" srcId="{118EC8D2-0527-47AD-B25F-CF05DE8D2289}" destId="{629E9840-DF35-4648-A44D-53DCB5642506}" srcOrd="0" destOrd="0" presId="urn:microsoft.com/office/officeart/2005/8/layout/hierarchy3"/>
    <dgm:cxn modelId="{FC008AE1-A0BA-4F19-B288-E8FF0A3AFD78}" type="presParOf" srcId="{629E9840-DF35-4648-A44D-53DCB5642506}" destId="{E5A0A439-D8B8-480E-9AD8-B5EA013E5151}" srcOrd="0" destOrd="0" presId="urn:microsoft.com/office/officeart/2005/8/layout/hierarchy3"/>
    <dgm:cxn modelId="{24B8A56A-8C20-4BE1-92B3-285D8D1E5A1B}" type="presParOf" srcId="{E5A0A439-D8B8-480E-9AD8-B5EA013E5151}" destId="{E6AF0F21-CBC8-4C24-9D34-7721F007D045}" srcOrd="0" destOrd="0" presId="urn:microsoft.com/office/officeart/2005/8/layout/hierarchy3"/>
    <dgm:cxn modelId="{5FC077A9-2E16-4851-8DA6-9B5FE80F4E9F}" type="presParOf" srcId="{E5A0A439-D8B8-480E-9AD8-B5EA013E5151}" destId="{3199C3D1-23E2-48AB-959D-DE22617D3AFC}" srcOrd="1" destOrd="0" presId="urn:microsoft.com/office/officeart/2005/8/layout/hierarchy3"/>
    <dgm:cxn modelId="{4C97D990-B9CF-4B6E-810F-BDC4F2647554}" type="presParOf" srcId="{629E9840-DF35-4648-A44D-53DCB5642506}" destId="{4D28BD66-21EF-4B42-BC10-1E31E9D4A713}" srcOrd="1" destOrd="0" presId="urn:microsoft.com/office/officeart/2005/8/layout/hierarchy3"/>
    <dgm:cxn modelId="{EB6CC332-914F-4277-9139-35F346933048}" type="presParOf" srcId="{118EC8D2-0527-47AD-B25F-CF05DE8D2289}" destId="{476BB453-BD05-406F-B5B3-CBDA0525DB87}" srcOrd="1" destOrd="0" presId="urn:microsoft.com/office/officeart/2005/8/layout/hierarchy3"/>
    <dgm:cxn modelId="{AFE80760-2DFD-41CD-BCF2-EC60256779FC}" type="presParOf" srcId="{476BB453-BD05-406F-B5B3-CBDA0525DB87}" destId="{E2EFD8DC-F511-4BA0-B91D-40DDC254543B}" srcOrd="0" destOrd="0" presId="urn:microsoft.com/office/officeart/2005/8/layout/hierarchy3"/>
    <dgm:cxn modelId="{09F43B33-4F56-4EA8-B6C4-1D46518A1517}" type="presParOf" srcId="{E2EFD8DC-F511-4BA0-B91D-40DDC254543B}" destId="{918F84A5-64BA-43BF-8146-279C91448FFD}" srcOrd="0" destOrd="0" presId="urn:microsoft.com/office/officeart/2005/8/layout/hierarchy3"/>
    <dgm:cxn modelId="{FAF73974-C48F-4E30-A8D5-BF6A7D4EDFE5}" type="presParOf" srcId="{E2EFD8DC-F511-4BA0-B91D-40DDC254543B}" destId="{28098A1E-17BF-4CBE-B720-A913C0F67CBD}" srcOrd="1" destOrd="0" presId="urn:microsoft.com/office/officeart/2005/8/layout/hierarchy3"/>
    <dgm:cxn modelId="{478AF13F-F522-4BA8-BCE1-B65B8143ED3A}" type="presParOf" srcId="{476BB453-BD05-406F-B5B3-CBDA0525DB87}" destId="{F5965C14-2630-4BA9-9FEF-7ED236255D81}" srcOrd="1" destOrd="0" presId="urn:microsoft.com/office/officeart/2005/8/layout/hierarchy3"/>
    <dgm:cxn modelId="{7BF173A6-5B9F-4B93-8E34-AA7118D298EF}" type="presParOf" srcId="{118EC8D2-0527-47AD-B25F-CF05DE8D2289}" destId="{205D0DEA-CE61-4D72-8F7A-B227A30CF45C}" srcOrd="2" destOrd="0" presId="urn:microsoft.com/office/officeart/2005/8/layout/hierarchy3"/>
    <dgm:cxn modelId="{14B5B0ED-54EF-4534-A624-0C381D8BC340}" type="presParOf" srcId="{205D0DEA-CE61-4D72-8F7A-B227A30CF45C}" destId="{E2BF761F-5515-422B-A9C9-A79A0A132EC6}" srcOrd="0" destOrd="0" presId="urn:microsoft.com/office/officeart/2005/8/layout/hierarchy3"/>
    <dgm:cxn modelId="{4725C7CE-B855-4045-8080-88E2886E0482}" type="presParOf" srcId="{E2BF761F-5515-422B-A9C9-A79A0A132EC6}" destId="{28C0FAD5-070E-4745-B12B-21BB32D6FE82}" srcOrd="0" destOrd="0" presId="urn:microsoft.com/office/officeart/2005/8/layout/hierarchy3"/>
    <dgm:cxn modelId="{F2451CF2-7CE3-4C47-B0D8-F8DC11DC1E51}" type="presParOf" srcId="{E2BF761F-5515-422B-A9C9-A79A0A132EC6}" destId="{5DC969D9-F0D5-4F64-961E-03F5B9DEAF97}" srcOrd="1" destOrd="0" presId="urn:microsoft.com/office/officeart/2005/8/layout/hierarchy3"/>
    <dgm:cxn modelId="{118503CF-2D7A-4ACB-A9A0-D16B047DD031}" type="presParOf" srcId="{205D0DEA-CE61-4D72-8F7A-B227A30CF45C}" destId="{84AA9F7E-6700-4DD9-BAE0-C0C5C0BFEF3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1345B4-5184-453C-9038-36E4C24998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53DFCA-2C15-4924-A761-DF0AA1C1714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 rtl="0"/>
          <a:r>
            <a:rPr lang="ru-RU" sz="4400" b="0" i="0" dirty="0" smtClean="0"/>
            <a:t>хозяйственное общество, </a:t>
          </a:r>
        </a:p>
        <a:p>
          <a:pPr algn="ctr" rtl="0"/>
          <a:r>
            <a:rPr lang="ru-RU" sz="4400" b="0" i="0" dirty="0" smtClean="0"/>
            <a:t>уставный фонд которого разделен </a:t>
          </a:r>
        </a:p>
        <a:p>
          <a:pPr algn="ctr" rtl="0"/>
          <a:r>
            <a:rPr lang="ru-RU" sz="4400" b="0" i="0" dirty="0" smtClean="0"/>
            <a:t>на определенное число акций</a:t>
          </a:r>
          <a:endParaRPr lang="ru-RU" sz="4400" dirty="0"/>
        </a:p>
      </dgm:t>
    </dgm:pt>
    <dgm:pt modelId="{7A4DB355-196F-4F54-A065-BD0D1A101075}" type="parTrans" cxnId="{13280735-42F1-49C5-B91A-9956E50B7656}">
      <dgm:prSet/>
      <dgm:spPr/>
      <dgm:t>
        <a:bodyPr/>
        <a:lstStyle/>
        <a:p>
          <a:endParaRPr lang="ru-RU"/>
        </a:p>
      </dgm:t>
    </dgm:pt>
    <dgm:pt modelId="{A72861B4-8D59-44CB-B763-DFF8A33FAED0}" type="sibTrans" cxnId="{13280735-42F1-49C5-B91A-9956E50B7656}">
      <dgm:prSet/>
      <dgm:spPr/>
      <dgm:t>
        <a:bodyPr/>
        <a:lstStyle/>
        <a:p>
          <a:endParaRPr lang="ru-RU"/>
        </a:p>
      </dgm:t>
    </dgm:pt>
    <dgm:pt modelId="{9A09523D-2440-44D6-83C6-64375571C878}" type="pres">
      <dgm:prSet presAssocID="{A31345B4-5184-453C-9038-36E4C2499866}" presName="vert0" presStyleCnt="0">
        <dgm:presLayoutVars>
          <dgm:dir/>
          <dgm:animOne val="branch"/>
          <dgm:animLvl val="lvl"/>
        </dgm:presLayoutVars>
      </dgm:prSet>
      <dgm:spPr/>
    </dgm:pt>
    <dgm:pt modelId="{27EAB1C8-D1A9-4C50-9EF1-8E585C530A8F}" type="pres">
      <dgm:prSet presAssocID="{2553DFCA-2C15-4924-A761-DF0AA1C1714D}" presName="thickLine" presStyleLbl="alignNode1" presStyleIdx="0" presStyleCnt="1"/>
      <dgm:spPr/>
    </dgm:pt>
    <dgm:pt modelId="{7B9E8C65-348C-44E8-94DA-08F86D484FAC}" type="pres">
      <dgm:prSet presAssocID="{2553DFCA-2C15-4924-A761-DF0AA1C1714D}" presName="horz1" presStyleCnt="0"/>
      <dgm:spPr/>
    </dgm:pt>
    <dgm:pt modelId="{077900BC-0627-4963-A3E3-8AC38BFE4E3F}" type="pres">
      <dgm:prSet presAssocID="{2553DFCA-2C15-4924-A761-DF0AA1C1714D}" presName="tx1" presStyleLbl="revTx" presStyleIdx="0" presStyleCnt="1" custLinFactNeighborX="-122" custLinFactNeighborY="26735"/>
      <dgm:spPr/>
    </dgm:pt>
    <dgm:pt modelId="{921407E8-A29D-42D8-BD16-A1980E3D1AA9}" type="pres">
      <dgm:prSet presAssocID="{2553DFCA-2C15-4924-A761-DF0AA1C1714D}" presName="vert1" presStyleCnt="0"/>
      <dgm:spPr/>
    </dgm:pt>
  </dgm:ptLst>
  <dgm:cxnLst>
    <dgm:cxn modelId="{943E22E5-FF10-482A-A98A-F677478C49CF}" type="presOf" srcId="{A31345B4-5184-453C-9038-36E4C2499866}" destId="{9A09523D-2440-44D6-83C6-64375571C878}" srcOrd="0" destOrd="0" presId="urn:microsoft.com/office/officeart/2008/layout/LinedList"/>
    <dgm:cxn modelId="{2107DE99-8D04-4D11-8CAD-09D724116195}" type="presOf" srcId="{2553DFCA-2C15-4924-A761-DF0AA1C1714D}" destId="{077900BC-0627-4963-A3E3-8AC38BFE4E3F}" srcOrd="0" destOrd="0" presId="urn:microsoft.com/office/officeart/2008/layout/LinedList"/>
    <dgm:cxn modelId="{13280735-42F1-49C5-B91A-9956E50B7656}" srcId="{A31345B4-5184-453C-9038-36E4C2499866}" destId="{2553DFCA-2C15-4924-A761-DF0AA1C1714D}" srcOrd="0" destOrd="0" parTransId="{7A4DB355-196F-4F54-A065-BD0D1A101075}" sibTransId="{A72861B4-8D59-44CB-B763-DFF8A33FAED0}"/>
    <dgm:cxn modelId="{94BDA61D-8305-42B3-8563-AD04ACD62492}" type="presParOf" srcId="{9A09523D-2440-44D6-83C6-64375571C878}" destId="{27EAB1C8-D1A9-4C50-9EF1-8E585C530A8F}" srcOrd="0" destOrd="0" presId="urn:microsoft.com/office/officeart/2008/layout/LinedList"/>
    <dgm:cxn modelId="{3D9BE858-99B5-493C-B111-EB6F29DAE9FC}" type="presParOf" srcId="{9A09523D-2440-44D6-83C6-64375571C878}" destId="{7B9E8C65-348C-44E8-94DA-08F86D484FAC}" srcOrd="1" destOrd="0" presId="urn:microsoft.com/office/officeart/2008/layout/LinedList"/>
    <dgm:cxn modelId="{0AAB4475-077F-470C-9B47-7424224E38F1}" type="presParOf" srcId="{7B9E8C65-348C-44E8-94DA-08F86D484FAC}" destId="{077900BC-0627-4963-A3E3-8AC38BFE4E3F}" srcOrd="0" destOrd="0" presId="urn:microsoft.com/office/officeart/2008/layout/LinedList"/>
    <dgm:cxn modelId="{8C80FD9B-DBB5-495C-81E5-23F1A4228C8C}" type="presParOf" srcId="{7B9E8C65-348C-44E8-94DA-08F86D484FAC}" destId="{921407E8-A29D-42D8-BD16-A1980E3D1A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5B3A01-6A99-4C98-85D3-B19ED3B40F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CD111A-27A0-4AB7-B20D-3C46EF5D6BE1}">
      <dgm:prSet/>
      <dgm:spPr/>
      <dgm:t>
        <a:bodyPr/>
        <a:lstStyle/>
        <a:p>
          <a:pPr rtl="0"/>
          <a:r>
            <a:rPr lang="ru-RU" b="0" i="0" dirty="0" smtClean="0"/>
            <a:t>акции могут размещаться и обращаться среди неограниченного круга лиц</a:t>
          </a:r>
          <a:endParaRPr lang="ru-RU" dirty="0"/>
        </a:p>
      </dgm:t>
    </dgm:pt>
    <dgm:pt modelId="{50C97A50-8530-484E-9EE9-FFDA6BFAF2EB}" type="parTrans" cxnId="{37FB9F2A-D2AD-40AB-9100-848216886D8C}">
      <dgm:prSet/>
      <dgm:spPr/>
      <dgm:t>
        <a:bodyPr/>
        <a:lstStyle/>
        <a:p>
          <a:endParaRPr lang="ru-RU"/>
        </a:p>
      </dgm:t>
    </dgm:pt>
    <dgm:pt modelId="{98CF36E3-0A59-4B81-8D48-95FC406843DC}" type="sibTrans" cxnId="{37FB9F2A-D2AD-40AB-9100-848216886D8C}">
      <dgm:prSet/>
      <dgm:spPr/>
      <dgm:t>
        <a:bodyPr/>
        <a:lstStyle/>
        <a:p>
          <a:endParaRPr lang="ru-RU"/>
        </a:p>
      </dgm:t>
    </dgm:pt>
    <dgm:pt modelId="{DFC398CC-6720-4FDB-A262-1486B53EBC1F}">
      <dgm:prSet/>
      <dgm:spPr/>
      <dgm:t>
        <a:bodyPr/>
        <a:lstStyle/>
        <a:p>
          <a:pPr rtl="0"/>
          <a:r>
            <a:rPr lang="ru-RU" b="0" i="0" dirty="0" smtClean="0"/>
            <a:t>вправе проводить открытую подписку на эмитируемые им акции либо открытую продажу акций дополнительного выпуска</a:t>
          </a:r>
          <a:endParaRPr lang="ru-RU" dirty="0"/>
        </a:p>
      </dgm:t>
    </dgm:pt>
    <dgm:pt modelId="{FDA963A6-E487-40FF-B5FF-65FB32F77044}" type="parTrans" cxnId="{29BFB45D-8093-4563-82EC-2685792F3458}">
      <dgm:prSet/>
      <dgm:spPr/>
      <dgm:t>
        <a:bodyPr/>
        <a:lstStyle/>
        <a:p>
          <a:endParaRPr lang="ru-RU"/>
        </a:p>
      </dgm:t>
    </dgm:pt>
    <dgm:pt modelId="{352E4D9C-3334-4AA5-8BC9-BCE7D8F541ED}" type="sibTrans" cxnId="{29BFB45D-8093-4563-82EC-2685792F3458}">
      <dgm:prSet/>
      <dgm:spPr/>
      <dgm:t>
        <a:bodyPr/>
        <a:lstStyle/>
        <a:p>
          <a:endParaRPr lang="ru-RU"/>
        </a:p>
      </dgm:t>
    </dgm:pt>
    <dgm:pt modelId="{73A2464C-D918-4533-93F5-DD49223FB560}">
      <dgm:prSet/>
      <dgm:spPr/>
      <dgm:t>
        <a:bodyPr/>
        <a:lstStyle/>
        <a:p>
          <a:pPr rtl="0"/>
          <a:r>
            <a:rPr lang="ru-RU" b="0" i="0" smtClean="0"/>
            <a:t>число акционеров акционерного общества не ограничено</a:t>
          </a:r>
          <a:endParaRPr lang="ru-RU"/>
        </a:p>
      </dgm:t>
    </dgm:pt>
    <dgm:pt modelId="{BB090430-089A-4C78-B7C9-8E2C34DC4F65}" type="parTrans" cxnId="{86404D93-D257-48A3-BBFF-5FC6DC3B27B3}">
      <dgm:prSet/>
      <dgm:spPr/>
      <dgm:t>
        <a:bodyPr/>
        <a:lstStyle/>
        <a:p>
          <a:endParaRPr lang="ru-RU"/>
        </a:p>
      </dgm:t>
    </dgm:pt>
    <dgm:pt modelId="{CFF86A98-3CF2-46F4-A1C7-A08470A36C64}" type="sibTrans" cxnId="{86404D93-D257-48A3-BBFF-5FC6DC3B27B3}">
      <dgm:prSet/>
      <dgm:spPr/>
      <dgm:t>
        <a:bodyPr/>
        <a:lstStyle/>
        <a:p>
          <a:endParaRPr lang="ru-RU"/>
        </a:p>
      </dgm:t>
    </dgm:pt>
    <dgm:pt modelId="{BE30DB6F-1A0F-422E-9B89-3AF413A8C327}" type="pres">
      <dgm:prSet presAssocID="{EE5B3A01-6A99-4C98-85D3-B19ED3B40F47}" presName="linear" presStyleCnt="0">
        <dgm:presLayoutVars>
          <dgm:animLvl val="lvl"/>
          <dgm:resizeHandles val="exact"/>
        </dgm:presLayoutVars>
      </dgm:prSet>
      <dgm:spPr/>
    </dgm:pt>
    <dgm:pt modelId="{A13B1BF1-8276-4D5E-8A66-F062C51B2027}" type="pres">
      <dgm:prSet presAssocID="{69CD111A-27A0-4AB7-B20D-3C46EF5D6BE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D9B79A-9EAF-4C5F-9668-0A1947D14949}" type="pres">
      <dgm:prSet presAssocID="{98CF36E3-0A59-4B81-8D48-95FC406843DC}" presName="spacer" presStyleCnt="0"/>
      <dgm:spPr/>
    </dgm:pt>
    <dgm:pt modelId="{43EFAEB3-F7AF-4A73-85BA-ECB3A5B20E56}" type="pres">
      <dgm:prSet presAssocID="{DFC398CC-6720-4FDB-A262-1486B53EBC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FE55EA-7116-42D5-B9BE-2A651F3B0ECD}" type="pres">
      <dgm:prSet presAssocID="{352E4D9C-3334-4AA5-8BC9-BCE7D8F541ED}" presName="spacer" presStyleCnt="0"/>
      <dgm:spPr/>
    </dgm:pt>
    <dgm:pt modelId="{0278AE99-421F-4386-A6C4-48CA30E94172}" type="pres">
      <dgm:prSet presAssocID="{73A2464C-D918-4533-93F5-DD49223FB56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BFB45D-8093-4563-82EC-2685792F3458}" srcId="{EE5B3A01-6A99-4C98-85D3-B19ED3B40F47}" destId="{DFC398CC-6720-4FDB-A262-1486B53EBC1F}" srcOrd="1" destOrd="0" parTransId="{FDA963A6-E487-40FF-B5FF-65FB32F77044}" sibTransId="{352E4D9C-3334-4AA5-8BC9-BCE7D8F541ED}"/>
    <dgm:cxn modelId="{37FB9F2A-D2AD-40AB-9100-848216886D8C}" srcId="{EE5B3A01-6A99-4C98-85D3-B19ED3B40F47}" destId="{69CD111A-27A0-4AB7-B20D-3C46EF5D6BE1}" srcOrd="0" destOrd="0" parTransId="{50C97A50-8530-484E-9EE9-FFDA6BFAF2EB}" sibTransId="{98CF36E3-0A59-4B81-8D48-95FC406843DC}"/>
    <dgm:cxn modelId="{86404D93-D257-48A3-BBFF-5FC6DC3B27B3}" srcId="{EE5B3A01-6A99-4C98-85D3-B19ED3B40F47}" destId="{73A2464C-D918-4533-93F5-DD49223FB560}" srcOrd="2" destOrd="0" parTransId="{BB090430-089A-4C78-B7C9-8E2C34DC4F65}" sibTransId="{CFF86A98-3CF2-46F4-A1C7-A08470A36C64}"/>
    <dgm:cxn modelId="{AEB61352-A086-4368-9F04-366D027733D1}" type="presOf" srcId="{73A2464C-D918-4533-93F5-DD49223FB560}" destId="{0278AE99-421F-4386-A6C4-48CA30E94172}" srcOrd="0" destOrd="0" presId="urn:microsoft.com/office/officeart/2005/8/layout/vList2"/>
    <dgm:cxn modelId="{7DF31876-034D-44C2-A107-25711E42C811}" type="presOf" srcId="{DFC398CC-6720-4FDB-A262-1486B53EBC1F}" destId="{43EFAEB3-F7AF-4A73-85BA-ECB3A5B20E56}" srcOrd="0" destOrd="0" presId="urn:microsoft.com/office/officeart/2005/8/layout/vList2"/>
    <dgm:cxn modelId="{C413D197-5587-42B1-8126-B95F00A6270B}" type="presOf" srcId="{69CD111A-27A0-4AB7-B20D-3C46EF5D6BE1}" destId="{A13B1BF1-8276-4D5E-8A66-F062C51B2027}" srcOrd="0" destOrd="0" presId="urn:microsoft.com/office/officeart/2005/8/layout/vList2"/>
    <dgm:cxn modelId="{C3C8374A-B90D-49B4-80B9-2D66A9C64C36}" type="presOf" srcId="{EE5B3A01-6A99-4C98-85D3-B19ED3B40F47}" destId="{BE30DB6F-1A0F-422E-9B89-3AF413A8C327}" srcOrd="0" destOrd="0" presId="urn:microsoft.com/office/officeart/2005/8/layout/vList2"/>
    <dgm:cxn modelId="{FE08B40B-FD0D-43B2-9E3B-63719BE00E4E}" type="presParOf" srcId="{BE30DB6F-1A0F-422E-9B89-3AF413A8C327}" destId="{A13B1BF1-8276-4D5E-8A66-F062C51B2027}" srcOrd="0" destOrd="0" presId="urn:microsoft.com/office/officeart/2005/8/layout/vList2"/>
    <dgm:cxn modelId="{F79A63E3-38CC-4F8E-A964-45A12855F077}" type="presParOf" srcId="{BE30DB6F-1A0F-422E-9B89-3AF413A8C327}" destId="{2BD9B79A-9EAF-4C5F-9668-0A1947D14949}" srcOrd="1" destOrd="0" presId="urn:microsoft.com/office/officeart/2005/8/layout/vList2"/>
    <dgm:cxn modelId="{E24F2537-387E-475F-9B4D-F70C96B9535A}" type="presParOf" srcId="{BE30DB6F-1A0F-422E-9B89-3AF413A8C327}" destId="{43EFAEB3-F7AF-4A73-85BA-ECB3A5B20E56}" srcOrd="2" destOrd="0" presId="urn:microsoft.com/office/officeart/2005/8/layout/vList2"/>
    <dgm:cxn modelId="{75859A3D-E62F-4EB8-BA9E-4F102494E5DD}" type="presParOf" srcId="{BE30DB6F-1A0F-422E-9B89-3AF413A8C327}" destId="{DBFE55EA-7116-42D5-B9BE-2A651F3B0ECD}" srcOrd="3" destOrd="0" presId="urn:microsoft.com/office/officeart/2005/8/layout/vList2"/>
    <dgm:cxn modelId="{0A2B9346-3AB5-428B-A9CC-DD30AC86B8E7}" type="presParOf" srcId="{BE30DB6F-1A0F-422E-9B89-3AF413A8C327}" destId="{0278AE99-421F-4386-A6C4-48CA30E941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309594-1577-4963-A6B8-9D0E48D22D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B1F4AD-B52A-4A23-856B-47C7B0824F80}">
      <dgm:prSet custT="1"/>
      <dgm:spPr/>
      <dgm:t>
        <a:bodyPr/>
        <a:lstStyle/>
        <a:p>
          <a:pPr rtl="0"/>
          <a:r>
            <a:rPr lang="ru-RU" sz="2400" b="0" i="0" dirty="0" smtClean="0"/>
            <a:t>акции  размещаются только среди акционеров этого общества и (или) ограниченного круга лиц</a:t>
          </a:r>
          <a:endParaRPr lang="ru-RU" sz="2400" dirty="0"/>
        </a:p>
      </dgm:t>
    </dgm:pt>
    <dgm:pt modelId="{184E0CCB-0FF6-4068-8149-C259615A04A8}" type="parTrans" cxnId="{AA629F93-5142-4D20-A624-2E2166233E2D}">
      <dgm:prSet/>
      <dgm:spPr/>
      <dgm:t>
        <a:bodyPr/>
        <a:lstStyle/>
        <a:p>
          <a:endParaRPr lang="ru-RU"/>
        </a:p>
      </dgm:t>
    </dgm:pt>
    <dgm:pt modelId="{E0FD005B-7588-49AB-85BF-3EAB61BEECB3}" type="sibTrans" cxnId="{AA629F93-5142-4D20-A624-2E2166233E2D}">
      <dgm:prSet/>
      <dgm:spPr/>
      <dgm:t>
        <a:bodyPr/>
        <a:lstStyle/>
        <a:p>
          <a:endParaRPr lang="ru-RU"/>
        </a:p>
      </dgm:t>
    </dgm:pt>
    <dgm:pt modelId="{A67E683F-78E4-4FD8-81D6-2A1702DED634}">
      <dgm:prSet custT="1"/>
      <dgm:spPr/>
      <dgm:t>
        <a:bodyPr/>
        <a:lstStyle/>
        <a:p>
          <a:pPr rtl="0"/>
          <a:r>
            <a:rPr lang="ru-RU" sz="2400" b="0" i="0" dirty="0" smtClean="0"/>
            <a:t>не вправе проводить открытую подписку на эмитируемые им акции либо иным образом предлагать их для приобретения неограниченному кругу лиц</a:t>
          </a:r>
          <a:endParaRPr lang="ru-RU" sz="2400" dirty="0"/>
        </a:p>
      </dgm:t>
    </dgm:pt>
    <dgm:pt modelId="{7F1F3D36-8223-4B56-9B1B-918CA564C97F}" type="parTrans" cxnId="{B817E2BD-2889-4955-B982-665EF1D95A56}">
      <dgm:prSet/>
      <dgm:spPr/>
      <dgm:t>
        <a:bodyPr/>
        <a:lstStyle/>
        <a:p>
          <a:endParaRPr lang="ru-RU"/>
        </a:p>
      </dgm:t>
    </dgm:pt>
    <dgm:pt modelId="{CC1DB6D9-5E5F-4D28-A454-A43CF9D2230B}" type="sibTrans" cxnId="{B817E2BD-2889-4955-B982-665EF1D95A56}">
      <dgm:prSet/>
      <dgm:spPr/>
      <dgm:t>
        <a:bodyPr/>
        <a:lstStyle/>
        <a:p>
          <a:endParaRPr lang="ru-RU"/>
        </a:p>
      </dgm:t>
    </dgm:pt>
    <dgm:pt modelId="{625029D8-853E-4D15-A9BD-910248F41FFA}">
      <dgm:prSet custT="1"/>
      <dgm:spPr/>
      <dgm:t>
        <a:bodyPr/>
        <a:lstStyle/>
        <a:p>
          <a:pPr rtl="0"/>
          <a:r>
            <a:rPr lang="ru-RU" sz="1900" b="0" i="0" dirty="0" smtClean="0"/>
            <a:t>в случае превышения количества акционеров закрытого акционерного общества, предусмотренного уставом этого общества, общество подлежит реорганизации или подлежит изменению вид акционерного общества в течение одного года, а по истечении этого срока закрытое акционерное общество подлежит ликвидации в судебном порядке, если число участников не уменьшится до предела, установленного уставом закрытого акционерного общества</a:t>
          </a:r>
          <a:r>
            <a:rPr lang="ru-RU" sz="1600" b="0" i="0" dirty="0" smtClean="0"/>
            <a:t>.</a:t>
          </a:r>
          <a:endParaRPr lang="ru-RU" sz="1600" dirty="0"/>
        </a:p>
      </dgm:t>
    </dgm:pt>
    <dgm:pt modelId="{13D24566-C52F-448D-AC7E-59BB22385DBE}" type="parTrans" cxnId="{2CA88776-0BE8-4E38-BAD5-7E450FDD1E93}">
      <dgm:prSet/>
      <dgm:spPr/>
      <dgm:t>
        <a:bodyPr/>
        <a:lstStyle/>
        <a:p>
          <a:endParaRPr lang="ru-RU"/>
        </a:p>
      </dgm:t>
    </dgm:pt>
    <dgm:pt modelId="{2B2B1D5D-B22C-4307-9FAD-B62D0138958F}" type="sibTrans" cxnId="{2CA88776-0BE8-4E38-BAD5-7E450FDD1E93}">
      <dgm:prSet/>
      <dgm:spPr/>
      <dgm:t>
        <a:bodyPr/>
        <a:lstStyle/>
        <a:p>
          <a:endParaRPr lang="ru-RU"/>
        </a:p>
      </dgm:t>
    </dgm:pt>
    <dgm:pt modelId="{DB07378F-9A61-48C9-8150-74ADDADC82B9}" type="pres">
      <dgm:prSet presAssocID="{8A309594-1577-4963-A6B8-9D0E48D22D07}" presName="linear" presStyleCnt="0">
        <dgm:presLayoutVars>
          <dgm:animLvl val="lvl"/>
          <dgm:resizeHandles val="exact"/>
        </dgm:presLayoutVars>
      </dgm:prSet>
      <dgm:spPr/>
    </dgm:pt>
    <dgm:pt modelId="{87DDCE1A-9DCE-4F70-B59A-1D132B5F02B0}" type="pres">
      <dgm:prSet presAssocID="{2BB1F4AD-B52A-4A23-856B-47C7B0824F80}" presName="parentText" presStyleLbl="node1" presStyleIdx="0" presStyleCnt="3" custLinFactY="-56144" custLinFactNeighborX="0" custLinFactNeighborY="-100000">
        <dgm:presLayoutVars>
          <dgm:chMax val="0"/>
          <dgm:bulletEnabled val="1"/>
        </dgm:presLayoutVars>
      </dgm:prSet>
      <dgm:spPr/>
    </dgm:pt>
    <dgm:pt modelId="{F541D4CA-367E-4B5B-9A0C-DCD3577B5F1E}" type="pres">
      <dgm:prSet presAssocID="{E0FD005B-7588-49AB-85BF-3EAB61BEECB3}" presName="spacer" presStyleCnt="0"/>
      <dgm:spPr/>
    </dgm:pt>
    <dgm:pt modelId="{B2DAC617-22CD-4FB9-B305-A43AA578BF33}" type="pres">
      <dgm:prSet presAssocID="{A67E683F-78E4-4FD8-81D6-2A1702DED634}" presName="parentText" presStyleLbl="node1" presStyleIdx="1" presStyleCnt="3" custLinFactY="-16548" custLinFactNeighborX="833" custLinFactNeighborY="-100000">
        <dgm:presLayoutVars>
          <dgm:chMax val="0"/>
          <dgm:bulletEnabled val="1"/>
        </dgm:presLayoutVars>
      </dgm:prSet>
      <dgm:spPr/>
    </dgm:pt>
    <dgm:pt modelId="{B3B842E0-11B7-4B10-9A6F-8A65142A7154}" type="pres">
      <dgm:prSet presAssocID="{CC1DB6D9-5E5F-4D28-A454-A43CF9D2230B}" presName="spacer" presStyleCnt="0"/>
      <dgm:spPr/>
    </dgm:pt>
    <dgm:pt modelId="{753E0A08-4D15-4096-8873-D199CC544C40}" type="pres">
      <dgm:prSet presAssocID="{625029D8-853E-4D15-A9BD-910248F41FFA}" presName="parentText" presStyleLbl="node1" presStyleIdx="2" presStyleCnt="3" custScaleY="150844">
        <dgm:presLayoutVars>
          <dgm:chMax val="0"/>
          <dgm:bulletEnabled val="1"/>
        </dgm:presLayoutVars>
      </dgm:prSet>
      <dgm:spPr/>
    </dgm:pt>
  </dgm:ptLst>
  <dgm:cxnLst>
    <dgm:cxn modelId="{F79C625D-80B8-4B93-8479-3B497F60AD72}" type="presOf" srcId="{2BB1F4AD-B52A-4A23-856B-47C7B0824F80}" destId="{87DDCE1A-9DCE-4F70-B59A-1D132B5F02B0}" srcOrd="0" destOrd="0" presId="urn:microsoft.com/office/officeart/2005/8/layout/vList2"/>
    <dgm:cxn modelId="{91DD29FE-2655-4FC9-9141-7A820C4B2D47}" type="presOf" srcId="{625029D8-853E-4D15-A9BD-910248F41FFA}" destId="{753E0A08-4D15-4096-8873-D199CC544C40}" srcOrd="0" destOrd="0" presId="urn:microsoft.com/office/officeart/2005/8/layout/vList2"/>
    <dgm:cxn modelId="{B817E2BD-2889-4955-B982-665EF1D95A56}" srcId="{8A309594-1577-4963-A6B8-9D0E48D22D07}" destId="{A67E683F-78E4-4FD8-81D6-2A1702DED634}" srcOrd="1" destOrd="0" parTransId="{7F1F3D36-8223-4B56-9B1B-918CA564C97F}" sibTransId="{CC1DB6D9-5E5F-4D28-A454-A43CF9D2230B}"/>
    <dgm:cxn modelId="{AA629F93-5142-4D20-A624-2E2166233E2D}" srcId="{8A309594-1577-4963-A6B8-9D0E48D22D07}" destId="{2BB1F4AD-B52A-4A23-856B-47C7B0824F80}" srcOrd="0" destOrd="0" parTransId="{184E0CCB-0FF6-4068-8149-C259615A04A8}" sibTransId="{E0FD005B-7588-49AB-85BF-3EAB61BEECB3}"/>
    <dgm:cxn modelId="{5D978FAF-A512-47B2-9A6F-F8E656564AF0}" type="presOf" srcId="{8A309594-1577-4963-A6B8-9D0E48D22D07}" destId="{DB07378F-9A61-48C9-8150-74ADDADC82B9}" srcOrd="0" destOrd="0" presId="urn:microsoft.com/office/officeart/2005/8/layout/vList2"/>
    <dgm:cxn modelId="{54BA9CBD-82F2-4074-9420-2B2F9B7D7B74}" type="presOf" srcId="{A67E683F-78E4-4FD8-81D6-2A1702DED634}" destId="{B2DAC617-22CD-4FB9-B305-A43AA578BF33}" srcOrd="0" destOrd="0" presId="urn:microsoft.com/office/officeart/2005/8/layout/vList2"/>
    <dgm:cxn modelId="{2CA88776-0BE8-4E38-BAD5-7E450FDD1E93}" srcId="{8A309594-1577-4963-A6B8-9D0E48D22D07}" destId="{625029D8-853E-4D15-A9BD-910248F41FFA}" srcOrd="2" destOrd="0" parTransId="{13D24566-C52F-448D-AC7E-59BB22385DBE}" sibTransId="{2B2B1D5D-B22C-4307-9FAD-B62D0138958F}"/>
    <dgm:cxn modelId="{648A8ACC-8AD5-447D-9819-727297DAFC25}" type="presParOf" srcId="{DB07378F-9A61-48C9-8150-74ADDADC82B9}" destId="{87DDCE1A-9DCE-4F70-B59A-1D132B5F02B0}" srcOrd="0" destOrd="0" presId="urn:microsoft.com/office/officeart/2005/8/layout/vList2"/>
    <dgm:cxn modelId="{DFBEAB9B-0B12-4BB8-8DB7-A435EC702AD5}" type="presParOf" srcId="{DB07378F-9A61-48C9-8150-74ADDADC82B9}" destId="{F541D4CA-367E-4B5B-9A0C-DCD3577B5F1E}" srcOrd="1" destOrd="0" presId="urn:microsoft.com/office/officeart/2005/8/layout/vList2"/>
    <dgm:cxn modelId="{453E4702-BF27-4C19-8A31-97B847EC6A95}" type="presParOf" srcId="{DB07378F-9A61-48C9-8150-74ADDADC82B9}" destId="{B2DAC617-22CD-4FB9-B305-A43AA578BF33}" srcOrd="2" destOrd="0" presId="urn:microsoft.com/office/officeart/2005/8/layout/vList2"/>
    <dgm:cxn modelId="{3B0B5A5E-E975-40AC-AD2E-4C5CACA09F18}" type="presParOf" srcId="{DB07378F-9A61-48C9-8150-74ADDADC82B9}" destId="{B3B842E0-11B7-4B10-9A6F-8A65142A7154}" srcOrd="3" destOrd="0" presId="urn:microsoft.com/office/officeart/2005/8/layout/vList2"/>
    <dgm:cxn modelId="{4A6A95E5-F280-424E-B3F1-49C95206F450}" type="presParOf" srcId="{DB07378F-9A61-48C9-8150-74ADDADC82B9}" destId="{753E0A08-4D15-4096-8873-D199CC544C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5DE2C-35E2-4DD0-86E5-C0E098B8A294}">
      <dsp:nvSpPr>
        <dsp:cNvPr id="0" name=""/>
        <dsp:cNvSpPr/>
      </dsp:nvSpPr>
      <dsp:spPr>
        <a:xfrm>
          <a:off x="0" y="0"/>
          <a:ext cx="933506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886D54-4005-420E-BE4D-EF6E7ED1D857}">
      <dsp:nvSpPr>
        <dsp:cNvPr id="0" name=""/>
        <dsp:cNvSpPr/>
      </dsp:nvSpPr>
      <dsp:spPr>
        <a:xfrm>
          <a:off x="0" y="0"/>
          <a:ext cx="9335069" cy="242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0" i="0" kern="1200" dirty="0" smtClean="0"/>
            <a:t>коммерческая организация, уставный фонд которой разделен на доли (акции) ее участников</a:t>
          </a:r>
          <a:br>
            <a:rPr lang="ru-RU" sz="3800" b="0" i="0" kern="1200" dirty="0" smtClean="0"/>
          </a:br>
          <a:endParaRPr lang="ru-RU" sz="3800" kern="1200" dirty="0"/>
        </a:p>
      </dsp:txBody>
      <dsp:txXfrm>
        <a:off x="0" y="0"/>
        <a:ext cx="9335069" cy="24235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89A50-C862-4620-A174-A02AC48AF826}">
      <dsp:nvSpPr>
        <dsp:cNvPr id="0" name=""/>
        <dsp:cNvSpPr/>
      </dsp:nvSpPr>
      <dsp:spPr>
        <a:xfrm>
          <a:off x="0" y="33590"/>
          <a:ext cx="10792495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smtClean="0"/>
            <a:t>Заключение договора о создании акционерного общества</a:t>
          </a:r>
          <a:endParaRPr lang="ru-RU" sz="3300" kern="1200"/>
        </a:p>
      </dsp:txBody>
      <dsp:txXfrm>
        <a:off x="64083" y="97673"/>
        <a:ext cx="10664329" cy="1184574"/>
      </dsp:txXfrm>
    </dsp:sp>
    <dsp:sp modelId="{A9E51BEF-58A5-4191-8864-A41AEB10BCA7}">
      <dsp:nvSpPr>
        <dsp:cNvPr id="0" name=""/>
        <dsp:cNvSpPr/>
      </dsp:nvSpPr>
      <dsp:spPr>
        <a:xfrm>
          <a:off x="0" y="1441370"/>
          <a:ext cx="10792495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smtClean="0"/>
            <a:t>Проведение учредительного собрания</a:t>
          </a:r>
          <a:endParaRPr lang="ru-RU" sz="3300" kern="1200"/>
        </a:p>
      </dsp:txBody>
      <dsp:txXfrm>
        <a:off x="64083" y="1505453"/>
        <a:ext cx="10664329" cy="1184574"/>
      </dsp:txXfrm>
    </dsp:sp>
    <dsp:sp modelId="{89A32718-2BDE-4617-A453-D5D07B03ED87}">
      <dsp:nvSpPr>
        <dsp:cNvPr id="0" name=""/>
        <dsp:cNvSpPr/>
      </dsp:nvSpPr>
      <dsp:spPr>
        <a:xfrm>
          <a:off x="0" y="2849150"/>
          <a:ext cx="10792495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smtClean="0"/>
            <a:t>Утверждение Устава</a:t>
          </a:r>
          <a:endParaRPr lang="ru-RU" sz="3300" kern="1200"/>
        </a:p>
      </dsp:txBody>
      <dsp:txXfrm>
        <a:off x="64083" y="2913233"/>
        <a:ext cx="10664329" cy="11845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4AEB5-3A48-458A-B282-6DD745FAA013}">
      <dsp:nvSpPr>
        <dsp:cNvPr id="0" name=""/>
        <dsp:cNvSpPr/>
      </dsp:nvSpPr>
      <dsp:spPr>
        <a:xfrm>
          <a:off x="0" y="0"/>
          <a:ext cx="9195515" cy="1638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именная эмиссионная ценная бумага, свидетельствующая о вкладе в уставный фонд акционерного общества, эмитируемая на неопределенный срок в бездокументарной форме и удостоверяющая определенный объем прав владельца в зависимости от ее категории и типа </a:t>
          </a:r>
          <a:endParaRPr lang="ru-RU" sz="2000" kern="1200" dirty="0"/>
        </a:p>
      </dsp:txBody>
      <dsp:txXfrm>
        <a:off x="47981" y="47981"/>
        <a:ext cx="7427777" cy="1542230"/>
      </dsp:txXfrm>
    </dsp:sp>
    <dsp:sp modelId="{21E1C953-2EF6-40E8-931E-8104BA9A0E92}">
      <dsp:nvSpPr>
        <dsp:cNvPr id="0" name=""/>
        <dsp:cNvSpPr/>
      </dsp:nvSpPr>
      <dsp:spPr>
        <a:xfrm>
          <a:off x="811368" y="1911224"/>
          <a:ext cx="9195515" cy="1638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Простая акция</a:t>
          </a:r>
          <a:endParaRPr lang="ru-RU" sz="2000" kern="1200" dirty="0"/>
        </a:p>
      </dsp:txBody>
      <dsp:txXfrm>
        <a:off x="859349" y="1959205"/>
        <a:ext cx="7223358" cy="1542230"/>
      </dsp:txXfrm>
    </dsp:sp>
    <dsp:sp modelId="{132AEA0A-4AD9-4C06-AE26-2B2D019AF367}">
      <dsp:nvSpPr>
        <dsp:cNvPr id="0" name=""/>
        <dsp:cNvSpPr/>
      </dsp:nvSpPr>
      <dsp:spPr>
        <a:xfrm>
          <a:off x="1596990" y="3693654"/>
          <a:ext cx="9195515" cy="1638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Привилегированная акция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(не более 25 %)</a:t>
          </a:r>
          <a:endParaRPr lang="ru-RU" sz="2000" kern="1200" dirty="0"/>
        </a:p>
      </dsp:txBody>
      <dsp:txXfrm>
        <a:off x="1644971" y="3741635"/>
        <a:ext cx="7223358" cy="1542230"/>
      </dsp:txXfrm>
    </dsp:sp>
    <dsp:sp modelId="{27AB4D3B-6FC0-4E7D-AA21-EFF805702C47}">
      <dsp:nvSpPr>
        <dsp:cNvPr id="0" name=""/>
        <dsp:cNvSpPr/>
      </dsp:nvSpPr>
      <dsp:spPr>
        <a:xfrm flipH="1">
          <a:off x="8121457" y="1309976"/>
          <a:ext cx="848623" cy="186817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312397" y="1309976"/>
        <a:ext cx="466743" cy="1658137"/>
      </dsp:txXfrm>
    </dsp:sp>
    <dsp:sp modelId="{E8DA906B-8322-4F69-B54D-0B04D621B71F}">
      <dsp:nvSpPr>
        <dsp:cNvPr id="0" name=""/>
        <dsp:cNvSpPr/>
      </dsp:nvSpPr>
      <dsp:spPr>
        <a:xfrm rot="10800000">
          <a:off x="6325538" y="1271414"/>
          <a:ext cx="1551876" cy="3461107"/>
        </a:xfrm>
        <a:prstGeom prst="bentArrow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6325538" y="1271414"/>
        <a:ext cx="1551876" cy="34611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924EC-F11D-4274-BF00-FAB96147AD19}">
      <dsp:nvSpPr>
        <dsp:cNvPr id="0" name=""/>
        <dsp:cNvSpPr/>
      </dsp:nvSpPr>
      <dsp:spPr>
        <a:xfrm>
          <a:off x="0" y="3992989"/>
          <a:ext cx="11011436" cy="873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smtClean="0"/>
            <a:t>участие в общем собрании акционеров с правом голоса по вопросам, относящимся к компетенции общего собрания акционеров.</a:t>
          </a:r>
          <a:endParaRPr lang="ru-RU" sz="2000" kern="1200"/>
        </a:p>
      </dsp:txBody>
      <dsp:txXfrm>
        <a:off x="0" y="3992989"/>
        <a:ext cx="11011436" cy="873568"/>
      </dsp:txXfrm>
    </dsp:sp>
    <dsp:sp modelId="{79F5BA6E-764D-464C-9F37-090B5FA3FDEA}">
      <dsp:nvSpPr>
        <dsp:cNvPr id="0" name=""/>
        <dsp:cNvSpPr/>
      </dsp:nvSpPr>
      <dsp:spPr>
        <a:xfrm rot="10800000">
          <a:off x="0" y="2662544"/>
          <a:ext cx="11011436" cy="13435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smtClean="0"/>
            <a:t>получение в случае ликвидации акционерного общества части имущества, оставшегося после расчетов с кредиторами, или его стоимости;</a:t>
          </a:r>
          <a:endParaRPr lang="ru-RU" sz="2000" kern="1200"/>
        </a:p>
      </dsp:txBody>
      <dsp:txXfrm rot="10800000">
        <a:off x="0" y="2662544"/>
        <a:ext cx="11011436" cy="872997"/>
      </dsp:txXfrm>
    </dsp:sp>
    <dsp:sp modelId="{C9383DE0-68BD-4B78-90B0-38834DE46240}">
      <dsp:nvSpPr>
        <dsp:cNvPr id="0" name=""/>
        <dsp:cNvSpPr/>
      </dsp:nvSpPr>
      <dsp:spPr>
        <a:xfrm rot="10800000">
          <a:off x="0" y="1332099"/>
          <a:ext cx="11011436" cy="13435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smtClean="0"/>
            <a:t>получение части прибыли акционерного общества в виде дивидендов;</a:t>
          </a:r>
          <a:endParaRPr lang="ru-RU" sz="2000" kern="1200"/>
        </a:p>
      </dsp:txBody>
      <dsp:txXfrm rot="10800000">
        <a:off x="0" y="1332099"/>
        <a:ext cx="11011436" cy="872997"/>
      </dsp:txXfrm>
    </dsp:sp>
    <dsp:sp modelId="{AFA7974C-834B-4D0C-8DF3-6EF69BED5C85}">
      <dsp:nvSpPr>
        <dsp:cNvPr id="0" name=""/>
        <dsp:cNvSpPr/>
      </dsp:nvSpPr>
      <dsp:spPr>
        <a:xfrm rot="10800000">
          <a:off x="0" y="1655"/>
          <a:ext cx="11011436" cy="13435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Акционеры – владельцы простых (обыкновенных) акций </a:t>
          </a:r>
          <a:r>
            <a:rPr lang="ru-RU" sz="2000" b="1" i="0" kern="1200" dirty="0" smtClean="0"/>
            <a:t>имеют право </a:t>
          </a:r>
          <a:r>
            <a:rPr lang="ru-RU" sz="2000" b="0" i="0" kern="1200" dirty="0" smtClean="0"/>
            <a:t>на:</a:t>
          </a:r>
          <a:endParaRPr lang="ru-RU" sz="2000" kern="1200" dirty="0"/>
        </a:p>
      </dsp:txBody>
      <dsp:txXfrm rot="10800000">
        <a:off x="0" y="1655"/>
        <a:ext cx="11011436" cy="872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B9AB2-6A71-4D3B-9248-B88E14B9B5F8}">
      <dsp:nvSpPr>
        <dsp:cNvPr id="0" name=""/>
        <dsp:cNvSpPr/>
      </dsp:nvSpPr>
      <dsp:spPr>
        <a:xfrm>
          <a:off x="0" y="4568699"/>
          <a:ext cx="11874320" cy="999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 участие в общем собрании акционеров с правом голоса в случаях: при принятии решений о реорганизации и ликвидации акционерного общества, - об изменении вида акционерного общества,  -о внесении в устав акционерного общества изменений и (или) дополнений, ограничивающих их права</a:t>
          </a:r>
          <a:endParaRPr lang="ru-RU" sz="1700" kern="1200" dirty="0"/>
        </a:p>
      </dsp:txBody>
      <dsp:txXfrm>
        <a:off x="0" y="4568699"/>
        <a:ext cx="11874320" cy="999519"/>
      </dsp:txXfrm>
    </dsp:sp>
    <dsp:sp modelId="{F998879C-3851-4C0E-8276-107DF15BCD9B}">
      <dsp:nvSpPr>
        <dsp:cNvPr id="0" name=""/>
        <dsp:cNvSpPr/>
      </dsp:nvSpPr>
      <dsp:spPr>
        <a:xfrm rot="10800000">
          <a:off x="0" y="3046430"/>
          <a:ext cx="11874320" cy="15372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smtClean="0"/>
            <a:t>получение в случае ликвидации акционерного общества фиксированной стоимости имущества либо части имущества, оставшегося после расчетов с кредиторами;</a:t>
          </a:r>
          <a:endParaRPr lang="ru-RU" sz="1700" kern="1200"/>
        </a:p>
      </dsp:txBody>
      <dsp:txXfrm rot="10800000">
        <a:off x="0" y="3046430"/>
        <a:ext cx="11874320" cy="998866"/>
      </dsp:txXfrm>
    </dsp:sp>
    <dsp:sp modelId="{D50E4DE6-0CFF-46D4-84F8-465439815514}">
      <dsp:nvSpPr>
        <dsp:cNvPr id="0" name=""/>
        <dsp:cNvSpPr/>
      </dsp:nvSpPr>
      <dsp:spPr>
        <a:xfrm rot="10800000">
          <a:off x="0" y="1524162"/>
          <a:ext cx="11874320" cy="15372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smtClean="0"/>
            <a:t>получение части прибыли акционерного общества в виде фиксированных размеров дивидендов в срок, определенный уставом акционерного общества для выплаты дивидендов по привилегированным акциям;</a:t>
          </a:r>
          <a:endParaRPr lang="ru-RU" sz="1700" kern="1200"/>
        </a:p>
      </dsp:txBody>
      <dsp:txXfrm rot="10800000">
        <a:off x="0" y="1524162"/>
        <a:ext cx="11874320" cy="998866"/>
      </dsp:txXfrm>
    </dsp:sp>
    <dsp:sp modelId="{5001AE3E-6BF6-4E8E-8EF5-5F699C73C480}">
      <dsp:nvSpPr>
        <dsp:cNvPr id="0" name=""/>
        <dsp:cNvSpPr/>
      </dsp:nvSpPr>
      <dsp:spPr>
        <a:xfrm rot="10800000">
          <a:off x="0" y="0"/>
          <a:ext cx="11874320" cy="15372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Акционеры – владельцы привилегированных акций </a:t>
          </a:r>
          <a:r>
            <a:rPr lang="ru-RU" sz="1700" b="1" i="0" kern="1200" dirty="0" smtClean="0"/>
            <a:t>имеют право </a:t>
          </a:r>
          <a:r>
            <a:rPr lang="ru-RU" sz="1700" b="0" i="0" kern="1200" dirty="0" smtClean="0"/>
            <a:t>на:</a:t>
          </a:r>
          <a:endParaRPr lang="ru-RU" sz="1700" kern="1200" dirty="0"/>
        </a:p>
      </dsp:txBody>
      <dsp:txXfrm rot="10800000">
        <a:off x="0" y="0"/>
        <a:ext cx="11874320" cy="9988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C7FF2-E127-4A0C-A7C0-BFD988A98E9C}">
      <dsp:nvSpPr>
        <dsp:cNvPr id="0" name=""/>
        <dsp:cNvSpPr/>
      </dsp:nvSpPr>
      <dsp:spPr>
        <a:xfrm>
          <a:off x="-5881677" y="-900327"/>
          <a:ext cx="7003718" cy="7003718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F1785-0A59-496A-B168-0AA4A72F2E8E}">
      <dsp:nvSpPr>
        <dsp:cNvPr id="0" name=""/>
        <dsp:cNvSpPr/>
      </dsp:nvSpPr>
      <dsp:spPr>
        <a:xfrm>
          <a:off x="793987" y="88842"/>
          <a:ext cx="10073613" cy="1414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986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При реорганизации в формах </a:t>
          </a:r>
          <a:r>
            <a:rPr lang="ru-RU" sz="2000" b="1" i="0" kern="1200" dirty="0" smtClean="0"/>
            <a:t>слияния,  разделения и присоединения </a:t>
          </a:r>
          <a:r>
            <a:rPr lang="ru-RU" sz="2000" b="0" i="0" kern="1200" dirty="0" smtClean="0"/>
            <a:t>выпуск акций реорганизуемого (присоединяемого) акционерного общества аннулируется</a:t>
          </a:r>
          <a:endParaRPr lang="ru-RU" sz="2000" kern="1200" dirty="0"/>
        </a:p>
      </dsp:txBody>
      <dsp:txXfrm>
        <a:off x="793987" y="88842"/>
        <a:ext cx="10073613" cy="1414140"/>
      </dsp:txXfrm>
    </dsp:sp>
    <dsp:sp modelId="{FF05C45B-B2DB-4476-AC71-2B23E9B1CA63}">
      <dsp:nvSpPr>
        <dsp:cNvPr id="0" name=""/>
        <dsp:cNvSpPr/>
      </dsp:nvSpPr>
      <dsp:spPr>
        <a:xfrm>
          <a:off x="71802" y="390229"/>
          <a:ext cx="1300766" cy="130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198BC-194F-4C17-B5FC-CE4E4F904B1A}">
      <dsp:nvSpPr>
        <dsp:cNvPr id="0" name=""/>
        <dsp:cNvSpPr/>
      </dsp:nvSpPr>
      <dsp:spPr>
        <a:xfrm>
          <a:off x="1113342" y="1725767"/>
          <a:ext cx="9695350" cy="14681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986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При реорганизации акционерного общества в форме </a:t>
          </a:r>
          <a:r>
            <a:rPr lang="ru-RU" sz="1900" b="1" i="0" kern="1200" dirty="0" smtClean="0"/>
            <a:t>выделения</a:t>
          </a:r>
          <a:r>
            <a:rPr lang="ru-RU" sz="1900" b="0" i="0" kern="1200" dirty="0" smtClean="0"/>
            <a:t> часть выпуска акций реорганизуемого акционерного общества, соответствующая величине уменьшения размера его уставного фонда, аннулируется</a:t>
          </a:r>
          <a:endParaRPr lang="ru-RU" sz="1900" kern="1200" dirty="0"/>
        </a:p>
      </dsp:txBody>
      <dsp:txXfrm>
        <a:off x="1113342" y="1725767"/>
        <a:ext cx="9695350" cy="1468190"/>
      </dsp:txXfrm>
    </dsp:sp>
    <dsp:sp modelId="{BA7818A3-0CB1-41F5-95BB-9450D61A47D0}">
      <dsp:nvSpPr>
        <dsp:cNvPr id="0" name=""/>
        <dsp:cNvSpPr/>
      </dsp:nvSpPr>
      <dsp:spPr>
        <a:xfrm>
          <a:off x="450065" y="1951149"/>
          <a:ext cx="1300766" cy="130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496126-BA4F-4E8C-8ECC-05C493A73558}">
      <dsp:nvSpPr>
        <dsp:cNvPr id="0" name=""/>
        <dsp:cNvSpPr/>
      </dsp:nvSpPr>
      <dsp:spPr>
        <a:xfrm>
          <a:off x="722185" y="3392293"/>
          <a:ext cx="10073613" cy="154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986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Акционерное общество вправе </a:t>
          </a:r>
          <a:r>
            <a:rPr lang="ru-RU" sz="1800" b="1" i="0" kern="1200" dirty="0" smtClean="0"/>
            <a:t>преобразоваться</a:t>
          </a:r>
          <a:r>
            <a:rPr lang="ru-RU" sz="1800" b="0" i="0" kern="1200" dirty="0" smtClean="0"/>
            <a:t> в общество с ограниченной ответственностью, общество с дополнительной ответственностью, хозяйственное товарищество или производственный кооператив, а также в унитарное предприятие, с аннулированием акций</a:t>
          </a:r>
          <a:endParaRPr lang="ru-RU" sz="1800" kern="1200" dirty="0"/>
        </a:p>
      </dsp:txBody>
      <dsp:txXfrm>
        <a:off x="722185" y="3392293"/>
        <a:ext cx="10073613" cy="1540315"/>
      </dsp:txXfrm>
    </dsp:sp>
    <dsp:sp modelId="{7F657161-1E52-4CEF-956E-9BCBF8254857}">
      <dsp:nvSpPr>
        <dsp:cNvPr id="0" name=""/>
        <dsp:cNvSpPr/>
      </dsp:nvSpPr>
      <dsp:spPr>
        <a:xfrm>
          <a:off x="71802" y="3512068"/>
          <a:ext cx="1300766" cy="130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852F3-7BBB-4EA9-93FC-573A0D313A12}">
      <dsp:nvSpPr>
        <dsp:cNvPr id="0" name=""/>
        <dsp:cNvSpPr/>
      </dsp:nvSpPr>
      <dsp:spPr>
        <a:xfrm>
          <a:off x="0" y="0"/>
          <a:ext cx="11114467" cy="10069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договор об осуществлении прав, удостоверенных акциями, и (или) об особенностях осуществления прав на акции</a:t>
          </a:r>
          <a:endParaRPr lang="ru-RU" sz="1800" kern="1200" dirty="0"/>
        </a:p>
      </dsp:txBody>
      <dsp:txXfrm>
        <a:off x="49154" y="49154"/>
        <a:ext cx="11016159" cy="908623"/>
      </dsp:txXfrm>
    </dsp:sp>
    <dsp:sp modelId="{C5A3FE1B-91F7-431B-99E7-7554D3D8D309}">
      <dsp:nvSpPr>
        <dsp:cNvPr id="0" name=""/>
        <dsp:cNvSpPr/>
      </dsp:nvSpPr>
      <dsp:spPr>
        <a:xfrm>
          <a:off x="0" y="1096115"/>
          <a:ext cx="11114467" cy="10069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Стороны – акционеры</a:t>
          </a:r>
          <a:endParaRPr lang="ru-RU" sz="1800" kern="1200"/>
        </a:p>
      </dsp:txBody>
      <dsp:txXfrm>
        <a:off x="49154" y="1145269"/>
        <a:ext cx="11016159" cy="908623"/>
      </dsp:txXfrm>
    </dsp:sp>
    <dsp:sp modelId="{6F496FF1-2BD3-46CF-9276-8A598F731B35}">
      <dsp:nvSpPr>
        <dsp:cNvPr id="0" name=""/>
        <dsp:cNvSpPr/>
      </dsp:nvSpPr>
      <dsp:spPr>
        <a:xfrm>
          <a:off x="0" y="2168900"/>
          <a:ext cx="11114467" cy="10069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Предмет – обязательство осуществлять согласованные действия в отношении акций и других прав акционеров. Соглашение должно заключаться в отношении всех  принадлежащих акционеру акций</a:t>
          </a:r>
          <a:endParaRPr lang="ru-RU" sz="1800" kern="1200"/>
        </a:p>
      </dsp:txBody>
      <dsp:txXfrm>
        <a:off x="49154" y="2218054"/>
        <a:ext cx="11016159" cy="908623"/>
      </dsp:txXfrm>
    </dsp:sp>
    <dsp:sp modelId="{699D397B-9429-43C8-A132-7C78131E73BB}">
      <dsp:nvSpPr>
        <dsp:cNvPr id="0" name=""/>
        <dsp:cNvSpPr/>
      </dsp:nvSpPr>
      <dsp:spPr>
        <a:xfrm>
          <a:off x="0" y="3227672"/>
          <a:ext cx="11114467" cy="10069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Форма – письменная, путем составления одного документа, подписанного сторонами.</a:t>
          </a:r>
          <a:endParaRPr lang="ru-RU" sz="1800" kern="1200" dirty="0"/>
        </a:p>
      </dsp:txBody>
      <dsp:txXfrm>
        <a:off x="49154" y="3276826"/>
        <a:ext cx="11016159" cy="908623"/>
      </dsp:txXfrm>
    </dsp:sp>
    <dsp:sp modelId="{AF16C283-7E9E-4C64-AB5F-0FF887E00F20}">
      <dsp:nvSpPr>
        <dsp:cNvPr id="0" name=""/>
        <dsp:cNvSpPr/>
      </dsp:nvSpPr>
      <dsp:spPr>
        <a:xfrm>
          <a:off x="0" y="4286443"/>
          <a:ext cx="11114467" cy="10069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Обязанность уведомления АО о заключении акционерного соглашения до проведения общего собрания (за три дня до проведения общего собрания)</a:t>
          </a:r>
          <a:endParaRPr lang="ru-RU" sz="1800" kern="1200"/>
        </a:p>
      </dsp:txBody>
      <dsp:txXfrm>
        <a:off x="49154" y="4335597"/>
        <a:ext cx="11016159" cy="9086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B51DD-606D-4B70-96E8-FA69046506D4}">
      <dsp:nvSpPr>
        <dsp:cNvPr id="0" name=""/>
        <dsp:cNvSpPr/>
      </dsp:nvSpPr>
      <dsp:spPr>
        <a:xfrm>
          <a:off x="0" y="2899359"/>
          <a:ext cx="11062952" cy="19022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/>
            <a:t>Размер доли  участника  общества определяется в процентах или в виде дроби и соответствует соотношению между стоимостью его вклада в уставный фонд и уставным фондом этого общества</a:t>
          </a:r>
          <a:endParaRPr lang="ru-RU" sz="2700" kern="1200" dirty="0"/>
        </a:p>
      </dsp:txBody>
      <dsp:txXfrm>
        <a:off x="0" y="2899359"/>
        <a:ext cx="11062952" cy="1902293"/>
      </dsp:txXfrm>
    </dsp:sp>
    <dsp:sp modelId="{D2E2C6B4-DDB5-461F-978C-A82C05508002}">
      <dsp:nvSpPr>
        <dsp:cNvPr id="0" name=""/>
        <dsp:cNvSpPr/>
      </dsp:nvSpPr>
      <dsp:spPr>
        <a:xfrm rot="10800000">
          <a:off x="0" y="2166"/>
          <a:ext cx="11062952" cy="29257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/>
            <a:t>общество с числом участников не более пятидесяти, уставный фонд которого разделен на доли определенных уставом размеров</a:t>
          </a:r>
          <a:endParaRPr lang="ru-RU" sz="2700" kern="1200" dirty="0"/>
        </a:p>
      </dsp:txBody>
      <dsp:txXfrm rot="10800000">
        <a:off x="0" y="2166"/>
        <a:ext cx="11062952" cy="19010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D5C02-4EAE-4066-B797-09E5AC1241AE}">
      <dsp:nvSpPr>
        <dsp:cNvPr id="0" name=""/>
        <dsp:cNvSpPr/>
      </dsp:nvSpPr>
      <dsp:spPr>
        <a:xfrm>
          <a:off x="0" y="444057"/>
          <a:ext cx="11114467" cy="101088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Участник общества с ограниченной ответственностью вправе продать или иным образом произвести отчуждение своей доли (части доли) в уставном фонде общества одному или нескольким участникам этого общества или самому обществу</a:t>
          </a:r>
          <a:endParaRPr lang="ru-RU" sz="1800" kern="1200" dirty="0"/>
        </a:p>
      </dsp:txBody>
      <dsp:txXfrm>
        <a:off x="49347" y="493404"/>
        <a:ext cx="11015773" cy="912186"/>
      </dsp:txXfrm>
    </dsp:sp>
    <dsp:sp modelId="{563622E8-2900-47C0-B47B-53B915F59EF6}">
      <dsp:nvSpPr>
        <dsp:cNvPr id="0" name=""/>
        <dsp:cNvSpPr/>
      </dsp:nvSpPr>
      <dsp:spPr>
        <a:xfrm>
          <a:off x="0" y="1506777"/>
          <a:ext cx="11114467" cy="101088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Участник общества с ограниченной ответственностью вправе в любое время выйти из этого общества независимо от согласия других его участников</a:t>
          </a:r>
          <a:endParaRPr lang="ru-RU" sz="1800" kern="1200"/>
        </a:p>
      </dsp:txBody>
      <dsp:txXfrm>
        <a:off x="49347" y="1556124"/>
        <a:ext cx="11015773" cy="912186"/>
      </dsp:txXfrm>
    </dsp:sp>
    <dsp:sp modelId="{AD05DC32-7DC9-4E2F-9DF1-5CABB08ACA1F}">
      <dsp:nvSpPr>
        <dsp:cNvPr id="0" name=""/>
        <dsp:cNvSpPr/>
      </dsp:nvSpPr>
      <dsp:spPr>
        <a:xfrm>
          <a:off x="0" y="2569497"/>
          <a:ext cx="11114467" cy="101088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Участники общества с ограниченной ответственностью вправе заключить договор об осуществлении прав участников этого общества, по которому они обязуются осуществлять определенным образом свои права и (или) воздерживаться от их осуществления</a:t>
          </a:r>
          <a:endParaRPr lang="ru-RU" sz="1800" kern="1200" dirty="0"/>
        </a:p>
      </dsp:txBody>
      <dsp:txXfrm>
        <a:off x="49347" y="2618844"/>
        <a:ext cx="11015773" cy="912186"/>
      </dsp:txXfrm>
    </dsp:sp>
    <dsp:sp modelId="{62275BC3-BC4D-4E1D-B878-73459A2A6872}">
      <dsp:nvSpPr>
        <dsp:cNvPr id="0" name=""/>
        <dsp:cNvSpPr/>
      </dsp:nvSpPr>
      <dsp:spPr>
        <a:xfrm>
          <a:off x="0" y="3632217"/>
          <a:ext cx="11114467" cy="101088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Участники общества с ограниченной ответственностью не отвечают по его обязательствам и несут риск убытков, связанных с деятельностью общества, в пределах стоимости внесенных ими вкладов в уставный фонд этого общества</a:t>
          </a:r>
          <a:endParaRPr lang="ru-RU" sz="1800" kern="1200"/>
        </a:p>
      </dsp:txBody>
      <dsp:txXfrm>
        <a:off x="49347" y="3681564"/>
        <a:ext cx="11015773" cy="91218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C648D-F1B1-42AA-92E5-9522277C73CC}">
      <dsp:nvSpPr>
        <dsp:cNvPr id="0" name=""/>
        <dsp:cNvSpPr/>
      </dsp:nvSpPr>
      <dsp:spPr>
        <a:xfrm>
          <a:off x="0" y="3578296"/>
          <a:ext cx="11397803" cy="117447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Минимальный размер дополнительной ответственности – 50 БВ</a:t>
          </a:r>
          <a:endParaRPr lang="ru-RU" sz="2000" kern="1200" dirty="0"/>
        </a:p>
      </dsp:txBody>
      <dsp:txXfrm>
        <a:off x="0" y="3578296"/>
        <a:ext cx="11397803" cy="1174476"/>
      </dsp:txXfrm>
    </dsp:sp>
    <dsp:sp modelId="{DE6ECEC6-9C3D-4CBB-ABEE-478417065565}">
      <dsp:nvSpPr>
        <dsp:cNvPr id="0" name=""/>
        <dsp:cNvSpPr/>
      </dsp:nvSpPr>
      <dsp:spPr>
        <a:xfrm rot="10800000">
          <a:off x="0" y="1789568"/>
          <a:ext cx="11397803" cy="1806345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Участники солидарно несут субсидиарную ответственность по его обязательствам своим имуществом в пределах, определяемых уставом общества, но не менее размера, установленного законодательными актами, пропорционально вкладам этих участников в уставном фонде общества</a:t>
          </a:r>
          <a:endParaRPr lang="ru-RU" sz="1800" kern="1200" dirty="0"/>
        </a:p>
      </dsp:txBody>
      <dsp:txXfrm rot="10800000">
        <a:off x="0" y="1789568"/>
        <a:ext cx="11397803" cy="1173709"/>
      </dsp:txXfrm>
    </dsp:sp>
    <dsp:sp modelId="{78D765E1-153E-4A57-991E-DA027B1214A1}">
      <dsp:nvSpPr>
        <dsp:cNvPr id="0" name=""/>
        <dsp:cNvSpPr/>
      </dsp:nvSpPr>
      <dsp:spPr>
        <a:xfrm rot="10800000">
          <a:off x="0" y="840"/>
          <a:ext cx="11397803" cy="1806345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хозяйственное общество с числом участников не более пятидесяти, уставный фонд которого разделен на доли определенных уставом размеров</a:t>
          </a:r>
          <a:endParaRPr lang="ru-RU" sz="2000" kern="1200" dirty="0"/>
        </a:p>
      </dsp:txBody>
      <dsp:txXfrm rot="10800000">
        <a:off x="0" y="840"/>
        <a:ext cx="11397803" cy="1173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889D2-2DD1-42C9-9F37-7A874D3D856A}">
      <dsp:nvSpPr>
        <dsp:cNvPr id="0" name=""/>
        <dsp:cNvSpPr/>
      </dsp:nvSpPr>
      <dsp:spPr>
        <a:xfrm>
          <a:off x="591557" y="270059"/>
          <a:ext cx="3200592" cy="1600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Общество с ограниченной ответственностью</a:t>
          </a:r>
          <a:endParaRPr lang="ru-RU" sz="2600" kern="1200" dirty="0"/>
        </a:p>
      </dsp:txBody>
      <dsp:txXfrm>
        <a:off x="638428" y="316930"/>
        <a:ext cx="3106850" cy="1506554"/>
      </dsp:txXfrm>
    </dsp:sp>
    <dsp:sp modelId="{2CABB75B-E61D-4419-9C02-B4556055164C}">
      <dsp:nvSpPr>
        <dsp:cNvPr id="0" name=""/>
        <dsp:cNvSpPr/>
      </dsp:nvSpPr>
      <dsp:spPr>
        <a:xfrm>
          <a:off x="590180" y="2644771"/>
          <a:ext cx="3200592" cy="1600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smtClean="0"/>
            <a:t>Общество с дополнительной ответственностью</a:t>
          </a:r>
          <a:endParaRPr lang="ru-RU" sz="2600" kern="1200"/>
        </a:p>
      </dsp:txBody>
      <dsp:txXfrm>
        <a:off x="637051" y="2691642"/>
        <a:ext cx="3106850" cy="1506554"/>
      </dsp:txXfrm>
    </dsp:sp>
    <dsp:sp modelId="{BAF4C482-BA6B-4182-BC9A-64E539426931}">
      <dsp:nvSpPr>
        <dsp:cNvPr id="0" name=""/>
        <dsp:cNvSpPr/>
      </dsp:nvSpPr>
      <dsp:spPr>
        <a:xfrm>
          <a:off x="6291621" y="283758"/>
          <a:ext cx="3200592" cy="1600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Акционерное общество</a:t>
          </a:r>
          <a:endParaRPr lang="ru-RU" sz="2600" kern="1200" dirty="0"/>
        </a:p>
      </dsp:txBody>
      <dsp:txXfrm>
        <a:off x="6338492" y="330629"/>
        <a:ext cx="3106850" cy="1506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CA8D2-7374-4396-8EC6-4914ECCAF8E5}">
      <dsp:nvSpPr>
        <dsp:cNvPr id="0" name=""/>
        <dsp:cNvSpPr/>
      </dsp:nvSpPr>
      <dsp:spPr>
        <a:xfrm>
          <a:off x="0" y="2934142"/>
          <a:ext cx="10617959" cy="1925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/>
            <a:t>Участники  - учредители + лица, получившие право собственности, право хозяйственного ведения или оперативного управления на долю в уставном фонде (акции) хозяйственного общества</a:t>
          </a:r>
          <a:endParaRPr lang="ru-RU" sz="2700" kern="1200" dirty="0"/>
        </a:p>
      </dsp:txBody>
      <dsp:txXfrm>
        <a:off x="0" y="2934142"/>
        <a:ext cx="10617959" cy="1925115"/>
      </dsp:txXfrm>
    </dsp:sp>
    <dsp:sp modelId="{89F4F1A4-2A54-4D5E-B8B5-03E2BECE2F1D}">
      <dsp:nvSpPr>
        <dsp:cNvPr id="0" name=""/>
        <dsp:cNvSpPr/>
      </dsp:nvSpPr>
      <dsp:spPr>
        <a:xfrm rot="10800000">
          <a:off x="0" y="1"/>
          <a:ext cx="10617959" cy="29608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smtClean="0"/>
            <a:t>Учредители ( физические и юридические лица)</a:t>
          </a:r>
          <a:endParaRPr lang="ru-RU" sz="2700" kern="1200"/>
        </a:p>
      </dsp:txBody>
      <dsp:txXfrm rot="10800000">
        <a:off x="0" y="1"/>
        <a:ext cx="10617959" cy="1923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76D94-9715-42E7-8D03-3858C045EA3D}">
      <dsp:nvSpPr>
        <dsp:cNvPr id="0" name=""/>
        <dsp:cNvSpPr/>
      </dsp:nvSpPr>
      <dsp:spPr>
        <a:xfrm>
          <a:off x="4967" y="0"/>
          <a:ext cx="5689517" cy="5022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0" i="0" kern="1200" smtClean="0"/>
            <a:t>Органы управления</a:t>
          </a:r>
          <a:endParaRPr lang="ru-RU" sz="4700" kern="1200"/>
        </a:p>
      </dsp:txBody>
      <dsp:txXfrm>
        <a:off x="4967" y="2008950"/>
        <a:ext cx="5689517" cy="2008950"/>
      </dsp:txXfrm>
    </dsp:sp>
    <dsp:sp modelId="{EF5F72D4-C382-4909-8283-0223565675C8}">
      <dsp:nvSpPr>
        <dsp:cNvPr id="0" name=""/>
        <dsp:cNvSpPr/>
      </dsp:nvSpPr>
      <dsp:spPr>
        <a:xfrm>
          <a:off x="2013500" y="301342"/>
          <a:ext cx="1672451" cy="16724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84199-A42C-410B-8E2D-940F97187A4B}">
      <dsp:nvSpPr>
        <dsp:cNvPr id="0" name=""/>
        <dsp:cNvSpPr/>
      </dsp:nvSpPr>
      <dsp:spPr>
        <a:xfrm>
          <a:off x="5865169" y="0"/>
          <a:ext cx="5689517" cy="5022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0" i="0" kern="1200" smtClean="0"/>
            <a:t>Контрольные органы</a:t>
          </a:r>
          <a:endParaRPr lang="ru-RU" sz="4700" kern="1200"/>
        </a:p>
      </dsp:txBody>
      <dsp:txXfrm>
        <a:off x="5865169" y="2008950"/>
        <a:ext cx="5689517" cy="2008950"/>
      </dsp:txXfrm>
    </dsp:sp>
    <dsp:sp modelId="{092BB41C-57D7-4A3C-9BFB-40F47B400D7F}">
      <dsp:nvSpPr>
        <dsp:cNvPr id="0" name=""/>
        <dsp:cNvSpPr/>
      </dsp:nvSpPr>
      <dsp:spPr>
        <a:xfrm>
          <a:off x="7873702" y="301342"/>
          <a:ext cx="1672451" cy="167245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F0D2B-2F22-4190-810A-B1C54B639FDC}">
      <dsp:nvSpPr>
        <dsp:cNvPr id="0" name=""/>
        <dsp:cNvSpPr/>
      </dsp:nvSpPr>
      <dsp:spPr>
        <a:xfrm>
          <a:off x="462386" y="4017900"/>
          <a:ext cx="10634881" cy="75335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F0F21-CBC8-4C24-9D34-7721F007D045}">
      <dsp:nvSpPr>
        <dsp:cNvPr id="0" name=""/>
        <dsp:cNvSpPr/>
      </dsp:nvSpPr>
      <dsp:spPr>
        <a:xfrm>
          <a:off x="3779867" y="64242"/>
          <a:ext cx="3153812" cy="1576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smtClean="0"/>
            <a:t>Высший орган – общее собрание</a:t>
          </a:r>
          <a:endParaRPr lang="ru-RU" sz="2500" kern="1200"/>
        </a:p>
      </dsp:txBody>
      <dsp:txXfrm>
        <a:off x="3826053" y="110428"/>
        <a:ext cx="3061440" cy="1484534"/>
      </dsp:txXfrm>
    </dsp:sp>
    <dsp:sp modelId="{918F84A5-64BA-43BF-8146-279C91448FFD}">
      <dsp:nvSpPr>
        <dsp:cNvPr id="0" name=""/>
        <dsp:cNvSpPr/>
      </dsp:nvSpPr>
      <dsp:spPr>
        <a:xfrm>
          <a:off x="403711" y="2003947"/>
          <a:ext cx="3153812" cy="1576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smtClean="0"/>
            <a:t>совет директоров (наблюдательный совет) </a:t>
          </a:r>
          <a:endParaRPr lang="ru-RU" sz="2500" kern="1200"/>
        </a:p>
      </dsp:txBody>
      <dsp:txXfrm>
        <a:off x="449897" y="2050133"/>
        <a:ext cx="3061440" cy="1484534"/>
      </dsp:txXfrm>
    </dsp:sp>
    <dsp:sp modelId="{28C0FAD5-070E-4745-B12B-21BB32D6FE82}">
      <dsp:nvSpPr>
        <dsp:cNvPr id="0" name=""/>
        <dsp:cNvSpPr/>
      </dsp:nvSpPr>
      <dsp:spPr>
        <a:xfrm>
          <a:off x="6944181" y="1763973"/>
          <a:ext cx="3153812" cy="1173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dirty="0" smtClean="0"/>
            <a:t>исполнительный орган</a:t>
          </a:r>
          <a:endParaRPr lang="ru-RU" sz="2500" kern="1200" dirty="0"/>
        </a:p>
      </dsp:txBody>
      <dsp:txXfrm>
        <a:off x="6978540" y="1798332"/>
        <a:ext cx="3085094" cy="11043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AB1C8-D1A9-4C50-9EF1-8E585C530A8F}">
      <dsp:nvSpPr>
        <dsp:cNvPr id="0" name=""/>
        <dsp:cNvSpPr/>
      </dsp:nvSpPr>
      <dsp:spPr>
        <a:xfrm>
          <a:off x="0" y="0"/>
          <a:ext cx="111638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900BC-0627-4963-A3E3-8AC38BFE4E3F}">
      <dsp:nvSpPr>
        <dsp:cNvPr id="0" name=""/>
        <dsp:cNvSpPr/>
      </dsp:nvSpPr>
      <dsp:spPr>
        <a:xfrm>
          <a:off x="0" y="0"/>
          <a:ext cx="11163867" cy="271226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i="0" kern="1200" dirty="0" smtClean="0"/>
            <a:t>хозяйственное общество, </a:t>
          </a:r>
        </a:p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i="0" kern="1200" dirty="0" smtClean="0"/>
            <a:t>уставный фонд которого разделен </a:t>
          </a:r>
        </a:p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i="0" kern="1200" dirty="0" smtClean="0"/>
            <a:t>на определенное число акций</a:t>
          </a:r>
          <a:endParaRPr lang="ru-RU" sz="4400" kern="1200" dirty="0"/>
        </a:p>
      </dsp:txBody>
      <dsp:txXfrm>
        <a:off x="0" y="0"/>
        <a:ext cx="11163867" cy="27122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B1BF1-8276-4D5E-8A66-F062C51B2027}">
      <dsp:nvSpPr>
        <dsp:cNvPr id="0" name=""/>
        <dsp:cNvSpPr/>
      </dsp:nvSpPr>
      <dsp:spPr>
        <a:xfrm>
          <a:off x="0" y="14758"/>
          <a:ext cx="8946541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акции могут размещаться и обращаться среди неограниченного круга лиц</a:t>
          </a:r>
          <a:endParaRPr lang="ru-RU" sz="2400" kern="1200" dirty="0"/>
        </a:p>
      </dsp:txBody>
      <dsp:txXfrm>
        <a:off x="65539" y="80297"/>
        <a:ext cx="8815463" cy="1211496"/>
      </dsp:txXfrm>
    </dsp:sp>
    <dsp:sp modelId="{43EFAEB3-F7AF-4A73-85BA-ECB3A5B20E56}">
      <dsp:nvSpPr>
        <dsp:cNvPr id="0" name=""/>
        <dsp:cNvSpPr/>
      </dsp:nvSpPr>
      <dsp:spPr>
        <a:xfrm>
          <a:off x="0" y="1426453"/>
          <a:ext cx="8946541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вправе проводить открытую подписку на эмитируемые им акции либо открытую продажу акций дополнительного выпуска</a:t>
          </a:r>
          <a:endParaRPr lang="ru-RU" sz="2400" kern="1200" dirty="0"/>
        </a:p>
      </dsp:txBody>
      <dsp:txXfrm>
        <a:off x="65539" y="1491992"/>
        <a:ext cx="8815463" cy="1211496"/>
      </dsp:txXfrm>
    </dsp:sp>
    <dsp:sp modelId="{0278AE99-421F-4386-A6C4-48CA30E94172}">
      <dsp:nvSpPr>
        <dsp:cNvPr id="0" name=""/>
        <dsp:cNvSpPr/>
      </dsp:nvSpPr>
      <dsp:spPr>
        <a:xfrm>
          <a:off x="0" y="2838148"/>
          <a:ext cx="8946541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smtClean="0"/>
            <a:t>число акционеров акционерного общества не ограничено</a:t>
          </a:r>
          <a:endParaRPr lang="ru-RU" sz="2400" kern="1200"/>
        </a:p>
      </dsp:txBody>
      <dsp:txXfrm>
        <a:off x="65539" y="2903687"/>
        <a:ext cx="8815463" cy="12114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DCE1A-9DCE-4F70-B59A-1D132B5F02B0}">
      <dsp:nvSpPr>
        <dsp:cNvPr id="0" name=""/>
        <dsp:cNvSpPr/>
      </dsp:nvSpPr>
      <dsp:spPr>
        <a:xfrm>
          <a:off x="0" y="0"/>
          <a:ext cx="10818254" cy="1206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акции  размещаются только среди акционеров этого общества и (или) ограниченного круга лиц</a:t>
          </a:r>
          <a:endParaRPr lang="ru-RU" sz="2400" kern="1200" dirty="0"/>
        </a:p>
      </dsp:txBody>
      <dsp:txXfrm>
        <a:off x="58900" y="58900"/>
        <a:ext cx="10700454" cy="1088762"/>
      </dsp:txXfrm>
    </dsp:sp>
    <dsp:sp modelId="{B2DAC617-22CD-4FB9-B305-A43AA578BF33}">
      <dsp:nvSpPr>
        <dsp:cNvPr id="0" name=""/>
        <dsp:cNvSpPr/>
      </dsp:nvSpPr>
      <dsp:spPr>
        <a:xfrm>
          <a:off x="0" y="1361546"/>
          <a:ext cx="10818254" cy="1206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не вправе проводить открытую подписку на эмитируемые им акции либо иным образом предлагать их для приобретения неограниченному кругу лиц</a:t>
          </a:r>
          <a:endParaRPr lang="ru-RU" sz="2400" kern="1200" dirty="0"/>
        </a:p>
      </dsp:txBody>
      <dsp:txXfrm>
        <a:off x="58900" y="1420446"/>
        <a:ext cx="10700454" cy="1088762"/>
      </dsp:txXfrm>
    </dsp:sp>
    <dsp:sp modelId="{753E0A08-4D15-4096-8873-D199CC544C40}">
      <dsp:nvSpPr>
        <dsp:cNvPr id="0" name=""/>
        <dsp:cNvSpPr/>
      </dsp:nvSpPr>
      <dsp:spPr>
        <a:xfrm>
          <a:off x="0" y="2796571"/>
          <a:ext cx="10818254" cy="1820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в случае превышения количества акционеров закрытого акционерного общества, предусмотренного уставом этого общества, общество подлежит реорганизации или подлежит изменению вид акционерного общества в течение одного года, а по истечении этого срока закрытое акционерное общество подлежит ликвидации в судебном порядке, если число участников не уменьшится до предела, установленного уставом закрытого акционерного общества</a:t>
          </a:r>
          <a:r>
            <a:rPr lang="ru-RU" sz="1600" b="0" i="0" kern="1200" dirty="0" smtClean="0"/>
            <a:t>.</a:t>
          </a:r>
          <a:endParaRPr lang="ru-RU" sz="1600" kern="1200" dirty="0"/>
        </a:p>
      </dsp:txBody>
      <dsp:txXfrm>
        <a:off x="88846" y="2885417"/>
        <a:ext cx="10640562" cy="1642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0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0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9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68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17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10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0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38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6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7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6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5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3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0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9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1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6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9DA8D8-A139-45D6-BDEE-F41AFE59595F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2E72-8F31-4BC3-B263-ECEC5CA14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85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18615" y="1447800"/>
            <a:ext cx="10740787" cy="1981200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</a:rPr>
              <a:t>Хозяйственные </a:t>
            </a:r>
            <a:r>
              <a:rPr lang="ru-RU" sz="5400" b="1" dirty="0" smtClean="0">
                <a:solidFill>
                  <a:srgbClr val="FF0000"/>
                </a:solidFill>
              </a:rPr>
              <a:t>общества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4842" y="3657600"/>
            <a:ext cx="11150221" cy="2362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Акционерные общества</a:t>
            </a:r>
          </a:p>
          <a:p>
            <a:r>
              <a:rPr lang="ru-RU" sz="3600" dirty="0" smtClean="0"/>
              <a:t>Общества с ограниченной ответственностью</a:t>
            </a:r>
          </a:p>
          <a:p>
            <a:r>
              <a:rPr lang="ru-RU" sz="3600" dirty="0" smtClean="0"/>
              <a:t>Общества с дополнительной ответственностью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2534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94" y="452718"/>
            <a:ext cx="11259401" cy="1048536"/>
          </a:xfrm>
        </p:spPr>
        <p:txBody>
          <a:bodyPr/>
          <a:lstStyle/>
          <a:p>
            <a:r>
              <a:rPr lang="ru-RU" dirty="0" smtClean="0"/>
              <a:t>Органы ХО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22867"/>
              </p:ext>
            </p:extLst>
          </p:nvPr>
        </p:nvGraphicFramePr>
        <p:xfrm>
          <a:off x="232012" y="1624084"/>
          <a:ext cx="11559654" cy="502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03" y="452718"/>
            <a:ext cx="10877266" cy="966649"/>
          </a:xfrm>
        </p:spPr>
        <p:txBody>
          <a:bodyPr/>
          <a:lstStyle/>
          <a:p>
            <a:r>
              <a:rPr lang="ru-RU" dirty="0" smtClean="0"/>
              <a:t>Органы управления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243138"/>
              </p:ext>
            </p:extLst>
          </p:nvPr>
        </p:nvGraphicFramePr>
        <p:xfrm>
          <a:off x="286604" y="1665028"/>
          <a:ext cx="11041038" cy="506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 rot="2007771">
            <a:off x="7491337" y="4682218"/>
            <a:ext cx="484632" cy="63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205945">
            <a:off x="9609028" y="4682161"/>
            <a:ext cx="484632" cy="641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37922" y="5399627"/>
            <a:ext cx="2285085" cy="1042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Коллегиальный –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равление (дирекция)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59821" y="5399626"/>
            <a:ext cx="2113480" cy="1137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</a:t>
            </a:r>
            <a:r>
              <a:rPr lang="ru-RU" dirty="0" smtClean="0"/>
              <a:t>диноличный –</a:t>
            </a:r>
          </a:p>
          <a:p>
            <a:pPr algn="ctr"/>
            <a:r>
              <a:rPr lang="ru-RU" dirty="0" smtClean="0"/>
              <a:t>директор</a:t>
            </a:r>
          </a:p>
          <a:p>
            <a:pPr algn="ctr"/>
            <a:r>
              <a:rPr lang="ru-RU" dirty="0" smtClean="0"/>
              <a:t>(генеральный директор)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0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общего собрания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43755" y="1328738"/>
            <a:ext cx="4396338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исключительная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36478" y="1853249"/>
            <a:ext cx="5363174" cy="529817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изменение устава хозяйственного общества;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размера уставного фонда хозяйственного общества;</a:t>
            </a:r>
          </a:p>
          <a:p>
            <a:r>
              <a:rPr lang="ru-RU" dirty="0" smtClean="0"/>
              <a:t>образование </a:t>
            </a:r>
            <a:r>
              <a:rPr lang="ru-RU" dirty="0"/>
              <a:t>органов хозяйственного общества;</a:t>
            </a:r>
          </a:p>
          <a:p>
            <a:r>
              <a:rPr lang="ru-RU" dirty="0" smtClean="0"/>
              <a:t>избрание </a:t>
            </a:r>
            <a:r>
              <a:rPr lang="ru-RU" dirty="0"/>
              <a:t>членов совета директоров (наблюдательного совета) и ревизионной комиссии (ревизора) хозяйственного общества и досрочное прекращение их </a:t>
            </a:r>
            <a:r>
              <a:rPr lang="ru-RU" dirty="0" smtClean="0"/>
              <a:t>полномочий</a:t>
            </a:r>
          </a:p>
          <a:p>
            <a:r>
              <a:rPr lang="ru-RU" dirty="0"/>
              <a:t>утверждение годовых отчетов, годовой бухгалтерской (финансовой) отчетности хозяйственного общества (данных книги учета доходов и расходов) и распределение прибыли и убытков</a:t>
            </a:r>
          </a:p>
          <a:p>
            <a:r>
              <a:rPr lang="ru-RU" dirty="0"/>
              <a:t>решение о реорганизации хозяйственного общества и об утверждении передаточного акта или разделительного баланса;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ликвидации хозяйственного общества, создание ликвидационной комиссии, назначение ее председателя или ликвидатора и утверждение промежуточного ликвидационного и ликвидационного </a:t>
            </a:r>
            <a:r>
              <a:rPr lang="ru-RU" dirty="0" smtClean="0"/>
              <a:t>балансов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762933" y="1328738"/>
            <a:ext cx="4396339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неисключительная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762933" y="1926609"/>
            <a:ext cx="6015085" cy="483699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определение основных направлений деятельности хозяйственного общества;</a:t>
            </a:r>
          </a:p>
          <a:p>
            <a:r>
              <a:rPr lang="ru-RU" dirty="0" smtClean="0"/>
              <a:t>избрание </a:t>
            </a:r>
            <a:r>
              <a:rPr lang="ru-RU" dirty="0"/>
              <a:t>единоличного исполнительного органа и членов коллегиального исполнительного органа хозяйственного общества, досрочное прекращение их </a:t>
            </a:r>
            <a:r>
              <a:rPr lang="ru-RU" dirty="0" smtClean="0"/>
              <a:t>полномочий</a:t>
            </a:r>
          </a:p>
          <a:p>
            <a:r>
              <a:rPr lang="ru-RU" dirty="0"/>
              <a:t>решение о создании объединений юридических лиц, не являющихся юридическими лицами, и об участии в таких объединениях;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создании и ликвидации представительств и филиалов хозяйственного общества;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создании других юридических </a:t>
            </a:r>
            <a:r>
              <a:rPr lang="ru-RU" dirty="0" smtClean="0"/>
              <a:t>лиц и участии в них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8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общего собрания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43755" y="1328738"/>
            <a:ext cx="4396338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исключительная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36478" y="1853249"/>
            <a:ext cx="5363174" cy="50047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определение размера вознаграждений и компенсации расходов членам совета директоров (наблюдательного совета), ревизионной комиссии (ревизору) хозяйственного общества за исполнение ими своих обязанностей;</a:t>
            </a:r>
          </a:p>
          <a:p>
            <a:r>
              <a:rPr lang="ru-RU" dirty="0" smtClean="0"/>
              <a:t>утверждение локальных </a:t>
            </a:r>
            <a:r>
              <a:rPr lang="ru-RU" dirty="0"/>
              <a:t>правовых актов хозяйственного общества;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иным органам управления хозяйственного общества права однократного принятия решений по отдельным вопросам, не отнесенным к исключительной компетенции общего </a:t>
            </a:r>
            <a:r>
              <a:rPr lang="ru-RU" dirty="0" smtClean="0"/>
              <a:t>собрания</a:t>
            </a:r>
          </a:p>
          <a:p>
            <a:r>
              <a:rPr lang="ru-RU" dirty="0"/>
              <a:t>определение порядка ведения общего собрания участников</a:t>
            </a:r>
          </a:p>
          <a:p>
            <a:r>
              <a:rPr lang="ru-RU" dirty="0"/>
              <a:t>утверждение количественного и персонального состава счетной комиссии и досрочное прекращение полномочий ее членов</a:t>
            </a:r>
            <a:r>
              <a:rPr lang="ru-RU" dirty="0" smtClean="0"/>
              <a:t>; иные  вопросы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762933" y="1328738"/>
            <a:ext cx="4396339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неисключительная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762933" y="1926609"/>
            <a:ext cx="6015085" cy="483699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решение о создании, реорганизации и ликвидации хозяйственным обществом унитарных предприятий и учреждений;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условий оплаты труда членов исполнительных органов хозяйственного общества или размера оплаты услуг управляющей организации (управляющего</a:t>
            </a:r>
            <a:r>
              <a:rPr lang="ru-RU" dirty="0" smtClean="0"/>
              <a:t>)</a:t>
            </a:r>
          </a:p>
          <a:p>
            <a:r>
              <a:rPr lang="ru-RU" dirty="0"/>
              <a:t>утверждение независимой оценки стоимости </a:t>
            </a:r>
            <a:r>
              <a:rPr lang="ru-RU" dirty="0" err="1"/>
              <a:t>неденежных</a:t>
            </a:r>
            <a:r>
              <a:rPr lang="ru-RU" dirty="0"/>
              <a:t> вкладов в уставный фонд хозяйственного общества на основании заключения об оценке или заключения экспертизы достоверности внутренней оценки стоимости </a:t>
            </a:r>
            <a:r>
              <a:rPr lang="ru-RU" dirty="0" err="1"/>
              <a:t>неденежных</a:t>
            </a:r>
            <a:r>
              <a:rPr lang="ru-RU" dirty="0"/>
              <a:t> вкладов;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предоставлении безвозмездной (спонсорской) помощи в соответствии с законодательными актами;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иных вопросов,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52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55" y="452718"/>
            <a:ext cx="11559654" cy="1400530"/>
          </a:xfrm>
        </p:spPr>
        <p:txBody>
          <a:bodyPr/>
          <a:lstStyle/>
          <a:p>
            <a:r>
              <a:rPr lang="ru-RU" dirty="0"/>
              <a:t>Компетенция совета директоров (наблюдательного совета</a:t>
            </a:r>
            <a:r>
              <a:rPr lang="ru-RU" dirty="0" smtClean="0"/>
              <a:t>) ХО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68490" y="2052918"/>
            <a:ext cx="11041038" cy="4689076"/>
          </a:xfrm>
        </p:spPr>
        <p:txBody>
          <a:bodyPr>
            <a:normAutofit/>
          </a:bodyPr>
          <a:lstStyle/>
          <a:p>
            <a:r>
              <a:rPr lang="ru-RU" dirty="0"/>
              <a:t>определение стратегии развития хозяйственного общества;</a:t>
            </a:r>
          </a:p>
          <a:p>
            <a:r>
              <a:rPr lang="ru-RU" dirty="0" smtClean="0"/>
              <a:t>утверждение </a:t>
            </a:r>
            <a:r>
              <a:rPr lang="ru-RU" dirty="0"/>
              <a:t>годового финансово-хозяйственного плана хозяйственного </a:t>
            </a:r>
            <a:r>
              <a:rPr lang="ru-RU" dirty="0" smtClean="0"/>
              <a:t>общества</a:t>
            </a:r>
          </a:p>
          <a:p>
            <a:r>
              <a:rPr lang="ru-RU" dirty="0"/>
              <a:t>созыв общего собрания участников хозяйственного общества и решение вопросов, связанных с его подготовкой и проведением;</a:t>
            </a:r>
          </a:p>
          <a:p>
            <a:r>
              <a:rPr lang="ru-RU" dirty="0" smtClean="0"/>
              <a:t>принятие и утверждение решения </a:t>
            </a:r>
            <a:r>
              <a:rPr lang="ru-RU" dirty="0"/>
              <a:t>о выпуске хозяйственным обществом эмиссионных ценных бумаг, за исключением принятия решения о выпуске акций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утверждение </a:t>
            </a:r>
            <a:r>
              <a:rPr lang="ru-RU" dirty="0"/>
              <a:t>стоимости имущества хозяйственного общества в случае </a:t>
            </a:r>
            <a:r>
              <a:rPr lang="ru-RU" dirty="0" smtClean="0"/>
              <a:t>сделки </a:t>
            </a:r>
            <a:r>
              <a:rPr lang="ru-RU" dirty="0"/>
              <a:t>с которым требуется решение общего собрания участников хозяйственного общества или совета директоров (наблюдательного совета) хозяйственного общества</a:t>
            </a:r>
            <a:r>
              <a:rPr lang="ru-RU" dirty="0" smtClean="0"/>
              <a:t>;</a:t>
            </a:r>
          </a:p>
          <a:p>
            <a:r>
              <a:rPr lang="ru-RU" dirty="0"/>
              <a:t>использование резервных и других фондов хозяйственного общества;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49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68490" y="5363570"/>
            <a:ext cx="105906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55" y="452718"/>
            <a:ext cx="11559654" cy="1400530"/>
          </a:xfrm>
        </p:spPr>
        <p:txBody>
          <a:bodyPr/>
          <a:lstStyle/>
          <a:p>
            <a:r>
              <a:rPr lang="ru-RU" dirty="0"/>
              <a:t>Компетенция совета директоров (наблюдательного совета</a:t>
            </a:r>
            <a:r>
              <a:rPr lang="ru-RU" dirty="0" smtClean="0"/>
              <a:t>) ХО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68490" y="2052918"/>
            <a:ext cx="11041038" cy="4689076"/>
          </a:xfrm>
        </p:spPr>
        <p:txBody>
          <a:bodyPr>
            <a:normAutofit/>
          </a:bodyPr>
          <a:lstStyle/>
          <a:p>
            <a:r>
              <a:rPr lang="ru-RU" dirty="0"/>
              <a:t>принятие решения о крупных сделках и сделках, в совершении которых имеется заинтересованность аффилированных </a:t>
            </a:r>
            <a:r>
              <a:rPr lang="ru-RU" dirty="0" smtClean="0"/>
              <a:t>лиц</a:t>
            </a:r>
          </a:p>
          <a:p>
            <a:r>
              <a:rPr lang="ru-RU" dirty="0"/>
              <a:t>выбор и утверждение аудиторской организации (аудитора – индивидуального предпринимателя) и определение существенных условий договора оказания аудиторских услуг с аудиторской </a:t>
            </a:r>
            <a:r>
              <a:rPr lang="ru-RU" dirty="0" smtClean="0"/>
              <a:t>организацией</a:t>
            </a:r>
          </a:p>
          <a:p>
            <a:r>
              <a:rPr lang="ru-RU" dirty="0"/>
              <a:t>утверждение условий договоров с управляющей организацией (управляющим) и исполнителем оценки</a:t>
            </a:r>
            <a:r>
              <a:rPr lang="ru-RU" dirty="0" smtClean="0"/>
              <a:t>;</a:t>
            </a:r>
          </a:p>
          <a:p>
            <a:r>
              <a:rPr lang="ru-RU" dirty="0"/>
              <a:t>у</a:t>
            </a:r>
            <a:r>
              <a:rPr lang="ru-RU" dirty="0" smtClean="0"/>
              <a:t>тверждение локальных </a:t>
            </a:r>
            <a:r>
              <a:rPr lang="ru-RU" dirty="0"/>
              <a:t>правовых актов хозяйственного </a:t>
            </a:r>
            <a:r>
              <a:rPr lang="ru-RU" dirty="0" smtClean="0"/>
              <a:t>общества в случаях, предусмотренных законодательством;</a:t>
            </a:r>
          </a:p>
          <a:p>
            <a:pPr marL="0" indent="0">
              <a:buNone/>
            </a:pPr>
            <a:r>
              <a:rPr lang="ru-RU" dirty="0"/>
              <a:t>К компетенции совета директоров (наблюдательного совета) хозяйственного общества не могут быть отнесены вопросы, составляющие исключительную компетенцию общего собрания его участников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53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86854" y="4517409"/>
            <a:ext cx="9362364" cy="1282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452718"/>
            <a:ext cx="11273051" cy="939354"/>
          </a:xfrm>
        </p:spPr>
        <p:txBody>
          <a:bodyPr/>
          <a:lstStyle/>
          <a:p>
            <a:r>
              <a:rPr lang="ru-RU" dirty="0" smtClean="0"/>
              <a:t>Компетенция исполнительных органов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54" y="1842448"/>
            <a:ext cx="10563367" cy="4405951"/>
          </a:xfrm>
        </p:spPr>
        <p:txBody>
          <a:bodyPr>
            <a:normAutofit/>
          </a:bodyPr>
          <a:lstStyle/>
          <a:p>
            <a:r>
              <a:rPr lang="ru-RU" dirty="0"/>
              <a:t>решение всех вопросов, не составляющих компетенцию других органов </a:t>
            </a:r>
            <a:r>
              <a:rPr lang="ru-RU" dirty="0" smtClean="0"/>
              <a:t>управления</a:t>
            </a:r>
          </a:p>
          <a:p>
            <a:r>
              <a:rPr lang="ru-RU" dirty="0"/>
              <a:t>осуществление текущего </a:t>
            </a:r>
            <a:r>
              <a:rPr lang="ru-RU" dirty="0" smtClean="0"/>
              <a:t>руководства</a:t>
            </a:r>
          </a:p>
          <a:p>
            <a:r>
              <a:rPr lang="ru-RU" dirty="0" smtClean="0"/>
              <a:t>без </a:t>
            </a:r>
            <a:r>
              <a:rPr lang="ru-RU" dirty="0"/>
              <a:t>доверенности </a:t>
            </a:r>
            <a:r>
              <a:rPr lang="ru-RU" dirty="0" smtClean="0"/>
              <a:t>действует </a:t>
            </a:r>
            <a:r>
              <a:rPr lang="ru-RU" dirty="0"/>
              <a:t>от имени этого общества: представляют его </a:t>
            </a:r>
            <a:r>
              <a:rPr lang="ru-RU" dirty="0" smtClean="0"/>
              <a:t>интересы, </a:t>
            </a:r>
            <a:r>
              <a:rPr lang="ru-RU" dirty="0"/>
              <a:t>совершают сделки от имени хозяйственного общества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решения </a:t>
            </a:r>
            <a:r>
              <a:rPr lang="ru-RU" dirty="0"/>
              <a:t>исполнительного органа хозяйственного общества обязательны для всех работников этого общества</a:t>
            </a:r>
          </a:p>
          <a:p>
            <a:pPr marL="0" indent="0">
              <a:buNone/>
            </a:pPr>
            <a:r>
              <a:rPr lang="ru-RU" dirty="0" smtClean="0"/>
              <a:t> Исполнительный </a:t>
            </a:r>
            <a:r>
              <a:rPr lang="ru-RU" dirty="0"/>
              <a:t>орган хозяйственного общества подотчетен общему собранию участников хозяйственного общества и совету директоров (наблюдательному совету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82639" y="499508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82137" y="4312693"/>
            <a:ext cx="10959152" cy="2251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64" y="452718"/>
            <a:ext cx="11122925" cy="980297"/>
          </a:xfrm>
        </p:spPr>
        <p:txBody>
          <a:bodyPr/>
          <a:lstStyle/>
          <a:p>
            <a:r>
              <a:rPr lang="ru-RU" dirty="0" smtClean="0"/>
              <a:t>Компетенция контрольных органов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433015"/>
            <a:ext cx="11054687" cy="524073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проведение ревизий по всем или нескольким направлениям его деятельности либо проверок по одному или нескольким взаимосвязанным направлениям или за определенный период этой деятельности, осуществляемой хозяйственным обществом</a:t>
            </a:r>
            <a:r>
              <a:rPr lang="ru-RU" dirty="0" smtClean="0"/>
              <a:t>, </a:t>
            </a:r>
            <a:r>
              <a:rPr lang="ru-RU" dirty="0"/>
              <a:t>его филиалами и </a:t>
            </a:r>
            <a:r>
              <a:rPr lang="ru-RU" dirty="0" smtClean="0"/>
              <a:t>представительствами:</a:t>
            </a:r>
          </a:p>
          <a:p>
            <a:r>
              <a:rPr lang="ru-RU" b="1" dirty="0">
                <a:solidFill>
                  <a:srgbClr val="FF0000"/>
                </a:solidFill>
              </a:rPr>
              <a:t>ежегодной ревизии </a:t>
            </a:r>
            <a:r>
              <a:rPr lang="ru-RU" dirty="0" smtClean="0"/>
              <a:t>– </a:t>
            </a:r>
            <a:r>
              <a:rPr lang="ru-RU" dirty="0"/>
              <a:t>по результатам финансовой и хозяйственной деятельности за отчетный год в сроки, установленные уставом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ревизии </a:t>
            </a:r>
            <a:r>
              <a:rPr lang="ru-RU" b="1" dirty="0">
                <a:solidFill>
                  <a:srgbClr val="FF0000"/>
                </a:solidFill>
              </a:rPr>
              <a:t>или проверки </a:t>
            </a:r>
            <a:r>
              <a:rPr lang="ru-RU" dirty="0"/>
              <a:t>– по решению органов управления хозяйственного общества в установленные ими сроки;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ревизии </a:t>
            </a:r>
            <a:r>
              <a:rPr lang="ru-RU" b="1" dirty="0">
                <a:solidFill>
                  <a:srgbClr val="FF0000"/>
                </a:solidFill>
              </a:rPr>
              <a:t>или проверки </a:t>
            </a:r>
            <a:r>
              <a:rPr lang="ru-RU" dirty="0"/>
              <a:t>– по требованию участников хозяйственного общества в случаях, предусмотренных </a:t>
            </a:r>
            <a:r>
              <a:rPr lang="ru-RU" dirty="0" smtClean="0"/>
              <a:t>законодательством, </a:t>
            </a:r>
            <a:r>
              <a:rPr lang="ru-RU" dirty="0"/>
              <a:t>и в сроки, установленные уставом.</a:t>
            </a:r>
          </a:p>
          <a:p>
            <a:r>
              <a:rPr lang="ru-RU" dirty="0"/>
              <a:t>Ревизионная комиссия (ревизор) хозяйственного общества в случае выявления нарушений </a:t>
            </a:r>
            <a:r>
              <a:rPr lang="ru-RU" b="1" dirty="0"/>
              <a:t>обязана:</a:t>
            </a:r>
          </a:p>
          <a:p>
            <a:r>
              <a:rPr lang="ru-RU" dirty="0" smtClean="0"/>
              <a:t>представить </a:t>
            </a:r>
            <a:r>
              <a:rPr lang="ru-RU" dirty="0"/>
              <a:t>заключение ревизии или проверки либо отдельные их выводы и предложения органам управления хозяйственного общества, которые в соответствии с их компетенцией в двухнедельный срок обязаны принять меры по устранению допущенных нарушений;</a:t>
            </a:r>
          </a:p>
          <a:p>
            <a:r>
              <a:rPr lang="ru-RU" dirty="0" smtClean="0"/>
              <a:t>потребовать </a:t>
            </a:r>
            <a:r>
              <a:rPr lang="ru-RU" dirty="0"/>
              <a:t>созыва внеочередного общего собрания участников хозяйственного общества, если по выявленным в ходе ревизии или проверки фактам нарушений решение может быть принято только этим собранием.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20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Акционерн</a:t>
            </a:r>
            <a:r>
              <a:rPr lang="ru-RU" sz="4800" dirty="0" smtClean="0"/>
              <a:t>ое</a:t>
            </a:r>
            <a:r>
              <a:rPr lang="ru-RU" sz="4800" dirty="0" smtClean="0"/>
              <a:t> общество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439294"/>
              </p:ext>
            </p:extLst>
          </p:nvPr>
        </p:nvGraphicFramePr>
        <p:xfrm>
          <a:off x="313899" y="2052918"/>
          <a:ext cx="11163867" cy="2712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416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26689" cy="1400530"/>
          </a:xfrm>
        </p:spPr>
        <p:txBody>
          <a:bodyPr/>
          <a:lstStyle/>
          <a:p>
            <a:r>
              <a:rPr lang="ru-RU" dirty="0" smtClean="0"/>
              <a:t>Открытое акционерное общество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163385"/>
              </p:ext>
            </p:extLst>
          </p:nvPr>
        </p:nvGraphicFramePr>
        <p:xfrm>
          <a:off x="1103312" y="2052918"/>
          <a:ext cx="8946541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05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Хозяйственное общество</a:t>
            </a:r>
            <a:endParaRPr lang="ru-RU" sz="5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475694"/>
              </p:ext>
            </p:extLst>
          </p:nvPr>
        </p:nvGraphicFramePr>
        <p:xfrm>
          <a:off x="1296537" y="2052919"/>
          <a:ext cx="9335069" cy="242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09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45" y="452718"/>
            <a:ext cx="9929611" cy="1195778"/>
          </a:xfrm>
        </p:spPr>
        <p:txBody>
          <a:bodyPr/>
          <a:lstStyle/>
          <a:p>
            <a:r>
              <a:rPr lang="ru-RU" dirty="0" smtClean="0"/>
              <a:t>Закрытое акционерное общество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629077"/>
              </p:ext>
            </p:extLst>
          </p:nvPr>
        </p:nvGraphicFramePr>
        <p:xfrm>
          <a:off x="399246" y="1648496"/>
          <a:ext cx="10818254" cy="497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033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6989"/>
          </a:xfrm>
        </p:spPr>
        <p:txBody>
          <a:bodyPr/>
          <a:lstStyle/>
          <a:p>
            <a:r>
              <a:rPr lang="ru-RU" dirty="0" smtClean="0"/>
              <a:t>Создание АО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314280"/>
              </p:ext>
            </p:extLst>
          </p:nvPr>
        </p:nvGraphicFramePr>
        <p:xfrm>
          <a:off x="515155" y="2052918"/>
          <a:ext cx="10792495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065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АО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99930"/>
              </p:ext>
            </p:extLst>
          </p:nvPr>
        </p:nvGraphicFramePr>
        <p:xfrm>
          <a:off x="347729" y="1397358"/>
          <a:ext cx="10818253" cy="5460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940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Простая акция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505243"/>
              </p:ext>
            </p:extLst>
          </p:nvPr>
        </p:nvGraphicFramePr>
        <p:xfrm>
          <a:off x="463640" y="1584101"/>
          <a:ext cx="11011436" cy="486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7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8352"/>
          </a:xfrm>
        </p:spPr>
        <p:txBody>
          <a:bodyPr/>
          <a:lstStyle/>
          <a:p>
            <a:r>
              <a:rPr lang="ru-RU" dirty="0" smtClean="0"/>
              <a:t>Привилегированная акция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069820"/>
              </p:ext>
            </p:extLst>
          </p:nvPr>
        </p:nvGraphicFramePr>
        <p:xfrm>
          <a:off x="167425" y="1287887"/>
          <a:ext cx="11874321" cy="557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080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Реорганизация АО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559447"/>
              </p:ext>
            </p:extLst>
          </p:nvPr>
        </p:nvGraphicFramePr>
        <p:xfrm>
          <a:off x="646111" y="1519708"/>
          <a:ext cx="10867601" cy="5203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734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82" y="452718"/>
            <a:ext cx="10058399" cy="1170020"/>
          </a:xfrm>
        </p:spPr>
        <p:txBody>
          <a:bodyPr/>
          <a:lstStyle/>
          <a:p>
            <a:r>
              <a:rPr lang="ru-RU" dirty="0" smtClean="0"/>
              <a:t>Акционерное соглашение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450215"/>
              </p:ext>
            </p:extLst>
          </p:nvPr>
        </p:nvGraphicFramePr>
        <p:xfrm>
          <a:off x="437882" y="1403797"/>
          <a:ext cx="11114467" cy="534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444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452718"/>
            <a:ext cx="11256135" cy="1298810"/>
          </a:xfrm>
        </p:spPr>
        <p:txBody>
          <a:bodyPr/>
          <a:lstStyle/>
          <a:p>
            <a:r>
              <a:rPr lang="ru-RU" dirty="0" smtClean="0"/>
              <a:t>Общество с ограниченной ответственностью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86504"/>
              </p:ext>
            </p:extLst>
          </p:nvPr>
        </p:nvGraphicFramePr>
        <p:xfrm>
          <a:off x="386366" y="1944710"/>
          <a:ext cx="11062952" cy="480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999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участников 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524033"/>
              </p:ext>
            </p:extLst>
          </p:nvPr>
        </p:nvGraphicFramePr>
        <p:xfrm>
          <a:off x="244699" y="1596981"/>
          <a:ext cx="11114467" cy="5087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5368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452718"/>
            <a:ext cx="10998558" cy="1400530"/>
          </a:xfrm>
        </p:spPr>
        <p:txBody>
          <a:bodyPr/>
          <a:lstStyle/>
          <a:p>
            <a:r>
              <a:rPr lang="ru-RU" dirty="0" smtClean="0"/>
              <a:t>Общество с дополнительной ответственностью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969876"/>
              </p:ext>
            </p:extLst>
          </p:nvPr>
        </p:nvGraphicFramePr>
        <p:xfrm>
          <a:off x="309093" y="1853248"/>
          <a:ext cx="11397803" cy="4753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5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Правоспособность ХО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1596788"/>
            <a:ext cx="11791666" cy="5261212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имеет в собственности обособленное имущество, созданное за счет вкладов учредителей (участников), а также произведенное и приобретенное хозяйственным обществом в процессе его деятельности;</a:t>
            </a:r>
          </a:p>
          <a:p>
            <a:r>
              <a:rPr lang="ru-RU" dirty="0"/>
              <a:t>несет самостоятельную ответственность по своим обязательствам, может от своего имени приобретать и осуществлять имущественные и личные неимущественные права, исполнять обязанности, быть истцом и ответчиком в суде;</a:t>
            </a:r>
          </a:p>
          <a:p>
            <a:r>
              <a:rPr lang="ru-RU" dirty="0"/>
              <a:t>может иметь гражданские права, соответствующие целям деятельности, предусмотренным в его уставе, а также предмету деятельности, если он указан в уставе, и нести связанные с этой деятельностью обязанности</a:t>
            </a:r>
          </a:p>
          <a:p>
            <a:r>
              <a:rPr lang="ru-RU" dirty="0"/>
              <a:t>приобретает гражданские права и принимает на себя гражданские обязанности через свои органы, действующие в соответствии с законодательством и </a:t>
            </a:r>
            <a:r>
              <a:rPr lang="ru-RU" dirty="0" smtClean="0"/>
              <a:t>уставом или через своих участников</a:t>
            </a:r>
            <a:endParaRPr lang="ru-RU" dirty="0"/>
          </a:p>
          <a:p>
            <a:r>
              <a:rPr lang="ru-RU" dirty="0"/>
              <a:t>может создавать юридические лица, а также входить в состав юридических лиц</a:t>
            </a:r>
          </a:p>
          <a:p>
            <a:r>
              <a:rPr lang="ru-RU" dirty="0"/>
              <a:t>может создавать объединения юридических лиц, не являющиеся юридическими лицами, и участвовать в таких объединениях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7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731" y="323208"/>
            <a:ext cx="11909947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Хозяйственное общество имеет </a:t>
            </a:r>
            <a:r>
              <a:rPr lang="ru-RU" sz="2400" b="1" dirty="0" smtClean="0"/>
              <a:t>наименование</a:t>
            </a:r>
            <a:r>
              <a:rPr lang="ru-RU" sz="2400" dirty="0" smtClean="0"/>
              <a:t> на белорусском и русском языках, содержащее указание на его организационно-правовую форму. Хозяйственное общество вправе иметь  сокращенное название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000" i="1" dirty="0" smtClean="0"/>
              <a:t>Н-р: 1. Общество с ограниченной ответственностью «</a:t>
            </a:r>
            <a:r>
              <a:rPr lang="ru-RU" sz="2000" i="1" dirty="0" err="1" smtClean="0"/>
              <a:t>Андор</a:t>
            </a:r>
            <a:r>
              <a:rPr lang="ru-RU" sz="2000" i="1" dirty="0" smtClean="0"/>
              <a:t>» (ООО «</a:t>
            </a:r>
            <a:r>
              <a:rPr lang="ru-RU" sz="2000" i="1" dirty="0" err="1" smtClean="0"/>
              <a:t>Андор</a:t>
            </a:r>
            <a:r>
              <a:rPr lang="ru-RU" sz="2000" i="1" dirty="0" smtClean="0"/>
              <a:t>»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</a:t>
            </a:r>
            <a:r>
              <a:rPr lang="ru-RU" sz="2000" i="1" dirty="0" err="1" smtClean="0"/>
              <a:t>Таварыства</a:t>
            </a:r>
            <a:r>
              <a:rPr lang="ru-RU" sz="2000" i="1" dirty="0" smtClean="0"/>
              <a:t> з </a:t>
            </a:r>
            <a:r>
              <a:rPr lang="ru-RU" sz="2000" i="1" dirty="0" err="1" smtClean="0"/>
              <a:t>абмежаванай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адказнасцю</a:t>
            </a:r>
            <a:r>
              <a:rPr lang="ru-RU" sz="2000" i="1" dirty="0" smtClean="0"/>
              <a:t> «</a:t>
            </a:r>
            <a:r>
              <a:rPr lang="ru-RU" sz="2000" i="1" dirty="0" err="1" smtClean="0"/>
              <a:t>Андор</a:t>
            </a:r>
            <a:r>
              <a:rPr lang="ru-RU" sz="2000" i="1" dirty="0" smtClean="0"/>
              <a:t>» (ТАА «</a:t>
            </a:r>
            <a:r>
              <a:rPr lang="ru-RU" sz="2000" i="1" dirty="0" err="1" smtClean="0"/>
              <a:t>Андор</a:t>
            </a:r>
            <a:r>
              <a:rPr lang="ru-RU" sz="2000" i="1" dirty="0" smtClean="0"/>
              <a:t>)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2. Открытое акционерное общество «Спартак» (ОАО «Спартак»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</a:t>
            </a:r>
            <a:r>
              <a:rPr lang="ru-RU" sz="2000" i="1" dirty="0" err="1" smtClean="0"/>
              <a:t>Адкрытае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акцыянернае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таварыства</a:t>
            </a:r>
            <a:r>
              <a:rPr lang="ru-RU" sz="2000" i="1" dirty="0" smtClean="0"/>
              <a:t> «Спартак» (ААТ «Спартак»</a:t>
            </a:r>
          </a:p>
          <a:p>
            <a:endParaRPr lang="ru-RU" sz="2000" i="1" dirty="0"/>
          </a:p>
          <a:p>
            <a:r>
              <a:rPr lang="ru-RU" sz="2000" i="1" dirty="0" smtClean="0"/>
              <a:t>        3. Общество с дополнительной ответственностью «Гранат» (ОДО   «Гранат»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</a:t>
            </a:r>
            <a:r>
              <a:rPr lang="ru-RU" sz="2000" i="1" dirty="0" err="1" smtClean="0"/>
              <a:t>Таварыства</a:t>
            </a:r>
            <a:r>
              <a:rPr lang="ru-RU" sz="2000" i="1" dirty="0" smtClean="0"/>
              <a:t> з </a:t>
            </a:r>
            <a:r>
              <a:rPr lang="ru-RU" sz="2000" i="1" dirty="0" err="1" smtClean="0"/>
              <a:t>дадатковай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адказнасцю</a:t>
            </a:r>
            <a:r>
              <a:rPr lang="ru-RU" sz="2000" i="1" dirty="0" smtClean="0"/>
              <a:t> «Гранат» (ТДА «Гранат»)</a:t>
            </a:r>
          </a:p>
          <a:p>
            <a:endParaRPr lang="ru-RU" sz="2000" i="1" dirty="0"/>
          </a:p>
          <a:p>
            <a:r>
              <a:rPr lang="ru-RU" sz="2000" i="1" dirty="0" smtClean="0"/>
              <a:t>       4. Закрытое акционерное общество «Прометей»  (ЗАО «Прометей)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</a:t>
            </a:r>
            <a:r>
              <a:rPr lang="ru-RU" sz="2000" i="1" dirty="0" err="1" smtClean="0"/>
              <a:t>Закрытае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акцыянернае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таварыства</a:t>
            </a:r>
            <a:r>
              <a:rPr lang="ru-RU" sz="2000" i="1" dirty="0" smtClean="0"/>
              <a:t> «</a:t>
            </a:r>
            <a:r>
              <a:rPr lang="ru-RU" sz="2000" i="1" dirty="0" err="1" smtClean="0"/>
              <a:t>Праметэй</a:t>
            </a:r>
            <a:r>
              <a:rPr lang="ru-RU" sz="2000" i="1" dirty="0" smtClean="0"/>
              <a:t>» (ЗАТ «</a:t>
            </a:r>
            <a:r>
              <a:rPr lang="ru-RU" sz="2000" i="1" dirty="0" err="1" smtClean="0"/>
              <a:t>Праметэй</a:t>
            </a:r>
            <a:r>
              <a:rPr lang="ru-RU" sz="2000" i="1" dirty="0" smtClean="0"/>
              <a:t>)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</a:t>
            </a:r>
          </a:p>
          <a:p>
            <a:endParaRPr lang="ru-RU" sz="2400" i="1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27197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хозяйственных обществ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332464"/>
              </p:ext>
            </p:extLst>
          </p:nvPr>
        </p:nvGraphicFramePr>
        <p:xfrm>
          <a:off x="395785" y="1705970"/>
          <a:ext cx="11204811" cy="4542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 rot="1763607">
            <a:off x="6646459" y="37940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537856">
            <a:off x="9332340" y="37895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2752" y="4828440"/>
            <a:ext cx="2429301" cy="1103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открытое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98340" y="4890675"/>
            <a:ext cx="2169994" cy="1041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закрытое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415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ХО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609089"/>
              </p:ext>
            </p:extLst>
          </p:nvPr>
        </p:nvGraphicFramePr>
        <p:xfrm>
          <a:off x="832512" y="1853248"/>
          <a:ext cx="10617959" cy="486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53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и обязанности участников ХО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06247" y="1616869"/>
            <a:ext cx="4396338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9182" y="2141379"/>
            <a:ext cx="5390469" cy="4573319"/>
          </a:xfrm>
        </p:spPr>
        <p:txBody>
          <a:bodyPr>
            <a:normAutofit/>
          </a:bodyPr>
          <a:lstStyle/>
          <a:p>
            <a:r>
              <a:rPr lang="ru-RU" dirty="0"/>
              <a:t>участвовать в управлении деятельностью хозяйственного общества с учетом </a:t>
            </a:r>
            <a:r>
              <a:rPr lang="ru-RU" dirty="0" smtClean="0"/>
              <a:t>особенностей</a:t>
            </a:r>
          </a:p>
          <a:p>
            <a:r>
              <a:rPr lang="ru-RU" dirty="0"/>
              <a:t>получать информацию о деятельности хозяйственного общества и знакомиться с его </a:t>
            </a:r>
            <a:r>
              <a:rPr lang="ru-RU" dirty="0" smtClean="0"/>
              <a:t>документацией</a:t>
            </a:r>
          </a:p>
          <a:p>
            <a:r>
              <a:rPr lang="ru-RU" dirty="0"/>
              <a:t>принимать участие в распределении прибыли хозяйственного </a:t>
            </a:r>
            <a:r>
              <a:rPr lang="ru-RU" dirty="0" smtClean="0"/>
              <a:t>общества</a:t>
            </a:r>
          </a:p>
          <a:p>
            <a:r>
              <a:rPr lang="ru-RU" dirty="0"/>
              <a:t>получать в случае ликвидации хозяйственного общества часть имущества, оставшегося после расчетов с кредиторами, или его </a:t>
            </a:r>
            <a:r>
              <a:rPr lang="ru-RU" dirty="0" smtClean="0"/>
              <a:t>стоимость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096000" y="1565117"/>
            <a:ext cx="4396339" cy="5762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Обязанности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654495" y="2141380"/>
            <a:ext cx="5918806" cy="4573318"/>
          </a:xfrm>
        </p:spPr>
        <p:txBody>
          <a:bodyPr>
            <a:normAutofit/>
          </a:bodyPr>
          <a:lstStyle/>
          <a:p>
            <a:r>
              <a:rPr lang="ru-RU" dirty="0"/>
              <a:t>вносить в уставный фонд хозяйственного общества вклады в порядке, размерах, способами и в сроки, </a:t>
            </a:r>
            <a:r>
              <a:rPr lang="ru-RU" dirty="0" smtClean="0"/>
              <a:t>предусмотренные законодательством и уставом</a:t>
            </a:r>
          </a:p>
          <a:p>
            <a:r>
              <a:rPr lang="ru-RU" dirty="0"/>
              <a:t>не разглашать конфиденциальную информацию о деятельности хозяйственного общества, полученную в связи с участием в хозяйственном </a:t>
            </a:r>
            <a:r>
              <a:rPr lang="ru-RU" dirty="0" smtClean="0"/>
              <a:t>обществе</a:t>
            </a:r>
            <a:endParaRPr lang="ru-RU" dirty="0"/>
          </a:p>
          <a:p>
            <a:r>
              <a:rPr lang="ru-RU" dirty="0"/>
              <a:t>выполнять </a:t>
            </a:r>
            <a:r>
              <a:rPr lang="ru-RU" dirty="0" smtClean="0"/>
              <a:t>другие </a:t>
            </a:r>
            <a:r>
              <a:rPr lang="ru-RU" dirty="0"/>
              <a:t>обязанности, связанные с участием в хозяйственном обществе, </a:t>
            </a:r>
            <a:r>
              <a:rPr lang="ru-RU" dirty="0" smtClean="0"/>
              <a:t>в том числе, предусмотренные  </a:t>
            </a:r>
            <a:r>
              <a:rPr lang="ru-RU" dirty="0"/>
              <a:t>акционерным соглашением (договором об осуществлении прав участников общества с ограниченной ответственностью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58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38" y="261649"/>
            <a:ext cx="9695993" cy="680046"/>
          </a:xfrm>
        </p:spPr>
        <p:txBody>
          <a:bodyPr/>
          <a:lstStyle/>
          <a:p>
            <a:r>
              <a:rPr lang="ru-RU" dirty="0" smtClean="0"/>
              <a:t>Устав ХО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45660" y="941695"/>
            <a:ext cx="11946340" cy="5704765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/>
              <a:t>наименование хозяйственного общества;</a:t>
            </a:r>
          </a:p>
          <a:p>
            <a:r>
              <a:rPr lang="ru-RU" sz="2100" dirty="0" smtClean="0"/>
              <a:t>место </a:t>
            </a:r>
            <a:r>
              <a:rPr lang="ru-RU" sz="2100" dirty="0"/>
              <a:t>его нахождения;</a:t>
            </a:r>
          </a:p>
          <a:p>
            <a:r>
              <a:rPr lang="ru-RU" sz="2100" dirty="0" smtClean="0"/>
              <a:t>цели </a:t>
            </a:r>
            <a:r>
              <a:rPr lang="ru-RU" sz="2100" dirty="0"/>
              <a:t>деятельности, а в случаях, предусмотренных законодательством, и предмет деятельности;</a:t>
            </a:r>
          </a:p>
          <a:p>
            <a:r>
              <a:rPr lang="ru-RU" sz="2100" dirty="0" smtClean="0"/>
              <a:t>размер </a:t>
            </a:r>
            <a:r>
              <a:rPr lang="ru-RU" sz="2100" dirty="0"/>
              <a:t>уставного фонда;</a:t>
            </a:r>
          </a:p>
          <a:p>
            <a:r>
              <a:rPr lang="ru-RU" sz="2100" dirty="0" smtClean="0"/>
              <a:t>права </a:t>
            </a:r>
            <a:r>
              <a:rPr lang="ru-RU" sz="2100" dirty="0"/>
              <a:t>и обязанности участников;</a:t>
            </a:r>
          </a:p>
          <a:p>
            <a:r>
              <a:rPr lang="ru-RU" sz="2100" dirty="0" smtClean="0"/>
              <a:t>структуру</a:t>
            </a:r>
            <a:r>
              <a:rPr lang="ru-RU" sz="2100" dirty="0"/>
              <a:t>, порядок избрания или образования, состав и компетенцию его органов;</a:t>
            </a:r>
          </a:p>
          <a:p>
            <a:r>
              <a:rPr lang="ru-RU" sz="2100" dirty="0" smtClean="0"/>
              <a:t>порядок </a:t>
            </a:r>
            <a:r>
              <a:rPr lang="ru-RU" sz="2100" dirty="0"/>
              <a:t>управления деятельностью хозяйственного общества;</a:t>
            </a:r>
          </a:p>
          <a:p>
            <a:r>
              <a:rPr lang="ru-RU" sz="2100" dirty="0" smtClean="0"/>
              <a:t>орган </a:t>
            </a:r>
            <a:r>
              <a:rPr lang="ru-RU" sz="2100" dirty="0"/>
              <a:t>управления либо лицо (работника) хозяйственного общества, уполномоченных на подготовку, созыв и проведение общего собрания его </a:t>
            </a:r>
            <a:r>
              <a:rPr lang="ru-RU" sz="2100" dirty="0" smtClean="0"/>
              <a:t>участников</a:t>
            </a:r>
          </a:p>
          <a:p>
            <a:r>
              <a:rPr lang="ru-RU" sz="2100" dirty="0"/>
              <a:t>порядок принятия органами управления решений, включая перечень вопросов, решения по которым принимаются органами управления единогласно или квалифицированным большинством (не менее двух третей, трех четвертей) голосов;</a:t>
            </a:r>
          </a:p>
          <a:p>
            <a:r>
              <a:rPr lang="ru-RU" sz="2100" dirty="0" smtClean="0"/>
              <a:t>условия </a:t>
            </a:r>
            <a:r>
              <a:rPr lang="ru-RU" sz="2100" dirty="0"/>
              <a:t>и порядок распределения прибыли и убытков;</a:t>
            </a:r>
          </a:p>
          <a:p>
            <a:r>
              <a:rPr lang="ru-RU" sz="2100" dirty="0" smtClean="0"/>
              <a:t>перечень </a:t>
            </a:r>
            <a:r>
              <a:rPr lang="ru-RU" sz="2100" dirty="0"/>
              <a:t>представительств и филиалов;</a:t>
            </a:r>
          </a:p>
          <a:p>
            <a:r>
              <a:rPr lang="ru-RU" sz="2100" dirty="0" smtClean="0"/>
              <a:t>ответственность </a:t>
            </a:r>
            <a:r>
              <a:rPr lang="ru-RU" sz="2100" dirty="0"/>
              <a:t>общества, его участников;</a:t>
            </a:r>
          </a:p>
          <a:p>
            <a:r>
              <a:rPr lang="ru-RU" sz="2100" dirty="0" smtClean="0"/>
              <a:t>порядок </a:t>
            </a:r>
            <a:r>
              <a:rPr lang="ru-RU" sz="2100" dirty="0"/>
              <a:t>утверждения бухгалтерской (финансовой) отчетности хозяйственного общества (данных книги учета доходов и расходов), его представительств и филиалов;</a:t>
            </a:r>
          </a:p>
          <a:p>
            <a:r>
              <a:rPr lang="ru-RU" sz="2100" dirty="0" smtClean="0"/>
              <a:t>порядок </a:t>
            </a:r>
            <a:r>
              <a:rPr lang="ru-RU" sz="2100" dirty="0"/>
              <a:t>и объем предоставления участникам информации о хозяйственном обществе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24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452718"/>
            <a:ext cx="11068335" cy="1075831"/>
          </a:xfrm>
        </p:spPr>
        <p:txBody>
          <a:bodyPr/>
          <a:lstStyle/>
          <a:p>
            <a:r>
              <a:rPr lang="ru-RU" dirty="0" smtClean="0"/>
              <a:t>Уставный фонд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63135"/>
              </p:ext>
            </p:extLst>
          </p:nvPr>
        </p:nvGraphicFramePr>
        <p:xfrm>
          <a:off x="395785" y="1351128"/>
          <a:ext cx="11232107" cy="5390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280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06BC55-9E7E-4403-8A59-42553D8C336B}"/>
</file>

<file path=customXml/itemProps2.xml><?xml version="1.0" encoding="utf-8"?>
<ds:datastoreItem xmlns:ds="http://schemas.openxmlformats.org/officeDocument/2006/customXml" ds:itemID="{46D0F95B-1FEE-422D-B569-88BDF93AFEF1}"/>
</file>

<file path=customXml/itemProps3.xml><?xml version="1.0" encoding="utf-8"?>
<ds:datastoreItem xmlns:ds="http://schemas.openxmlformats.org/officeDocument/2006/customXml" ds:itemID="{0C8B7302-6D6B-4CA3-9FE6-AFA323E139C3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268</TotalTime>
  <Words>2226</Words>
  <Application>Microsoft Office PowerPoint</Application>
  <PresentationFormat>Широкоэкранный</PresentationFormat>
  <Paragraphs>203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Times New Roman</vt:lpstr>
      <vt:lpstr>Wingdings 3</vt:lpstr>
      <vt:lpstr>Ион</vt:lpstr>
      <vt:lpstr>Хозяйственные общества</vt:lpstr>
      <vt:lpstr>Хозяйственное общество</vt:lpstr>
      <vt:lpstr>Правоспособность ХО</vt:lpstr>
      <vt:lpstr>Презентация PowerPoint</vt:lpstr>
      <vt:lpstr>Виды  хозяйственных обществ</vt:lpstr>
      <vt:lpstr>Участники ХО</vt:lpstr>
      <vt:lpstr>Права и обязанности участников ХО</vt:lpstr>
      <vt:lpstr>Устав ХО</vt:lpstr>
      <vt:lpstr>Уставный фонд</vt:lpstr>
      <vt:lpstr>Органы ХО</vt:lpstr>
      <vt:lpstr>Органы управления</vt:lpstr>
      <vt:lpstr>Компетенция общего собрания</vt:lpstr>
      <vt:lpstr>Компетенция общего собрания</vt:lpstr>
      <vt:lpstr>Компетенция совета директоров (наблюдательного совета) ХО</vt:lpstr>
      <vt:lpstr>Компетенция совета директоров (наблюдательного совета) ХО</vt:lpstr>
      <vt:lpstr>Компетенция исполнительных органов</vt:lpstr>
      <vt:lpstr>Компетенция контрольных органов</vt:lpstr>
      <vt:lpstr>Акционерное общество</vt:lpstr>
      <vt:lpstr>Открытое акционерное общество</vt:lpstr>
      <vt:lpstr>Закрытое акционерное общество</vt:lpstr>
      <vt:lpstr>Создание АО</vt:lpstr>
      <vt:lpstr>Акция АО</vt:lpstr>
      <vt:lpstr>Простая акция</vt:lpstr>
      <vt:lpstr>Привилегированная акция</vt:lpstr>
      <vt:lpstr>Реорганизация АО</vt:lpstr>
      <vt:lpstr>Акционерное соглашение</vt:lpstr>
      <vt:lpstr>Общество с ограниченной ответственностью </vt:lpstr>
      <vt:lpstr>Права участников ООО</vt:lpstr>
      <vt:lpstr>Общество с дополнительной ответственностью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Хозяйственные товарищества  и общества</dc:title>
  <dc:creator>Пользователь</dc:creator>
  <cp:lastModifiedBy>Пользователь</cp:lastModifiedBy>
  <cp:revision>66</cp:revision>
  <dcterms:created xsi:type="dcterms:W3CDTF">2023-03-22T06:13:50Z</dcterms:created>
  <dcterms:modified xsi:type="dcterms:W3CDTF">2023-03-23T16:13:06Z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