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Правовой статус региональных экономических организаций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64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552728" cy="1512168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Европейская </a:t>
            </a:r>
            <a:r>
              <a:rPr lang="ru-RU" sz="2400" dirty="0" smtClean="0"/>
              <a:t>ассоциация</a:t>
            </a:r>
            <a:br>
              <a:rPr lang="ru-RU" sz="2400" dirty="0" smtClean="0"/>
            </a:br>
            <a:r>
              <a:rPr lang="ru-RU" sz="2400" dirty="0" smtClean="0"/>
              <a:t>свободной </a:t>
            </a:r>
            <a:r>
              <a:rPr lang="ru-RU" sz="2400" dirty="0"/>
              <a:t>торговли (ЕАСТ)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European</a:t>
            </a:r>
            <a:r>
              <a:rPr lang="ru-RU" sz="2400" dirty="0" smtClean="0"/>
              <a:t> </a:t>
            </a:r>
            <a:r>
              <a:rPr lang="ru-RU" sz="2400" dirty="0" err="1"/>
              <a:t>Free</a:t>
            </a:r>
            <a:r>
              <a:rPr lang="ru-RU" sz="2400" dirty="0"/>
              <a:t> </a:t>
            </a:r>
            <a:r>
              <a:rPr lang="ru-RU" sz="2400" dirty="0" err="1"/>
              <a:t>Trade</a:t>
            </a:r>
            <a:r>
              <a:rPr lang="ru-RU" sz="2400" dirty="0"/>
              <a:t> </a:t>
            </a:r>
            <a:r>
              <a:rPr lang="ru-RU" sz="2400" dirty="0" err="1"/>
              <a:t>Association</a:t>
            </a:r>
            <a:r>
              <a:rPr lang="ru-RU" sz="2400" dirty="0"/>
              <a:t> (EFTA)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7920880" cy="489654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sz="2000" dirty="0" smtClean="0"/>
              <a:t>	</a:t>
            </a:r>
            <a:r>
              <a:rPr lang="ru-RU" sz="3200" dirty="0" smtClean="0">
                <a:solidFill>
                  <a:srgbClr val="C00000"/>
                </a:solidFill>
              </a:rPr>
              <a:t>Учредительный </a:t>
            </a:r>
            <a:r>
              <a:rPr lang="ru-RU" sz="3200" dirty="0">
                <a:solidFill>
                  <a:srgbClr val="C00000"/>
                </a:solidFill>
              </a:rPr>
              <a:t>документ </a:t>
            </a:r>
            <a:r>
              <a:rPr lang="ru-RU" sz="3200" dirty="0"/>
              <a:t>—</a:t>
            </a:r>
            <a:r>
              <a:rPr lang="ru-RU" sz="3200" dirty="0" smtClean="0"/>
              <a:t> </a:t>
            </a:r>
            <a:r>
              <a:rPr lang="ru-RU" sz="3200" dirty="0"/>
              <a:t>Конвенция «Об учреждении ЕАСТ» (</a:t>
            </a:r>
            <a:r>
              <a:rPr lang="en-US" sz="3200" dirty="0"/>
              <a:t>European Free Trade Association</a:t>
            </a:r>
            <a:r>
              <a:rPr lang="ru-RU" sz="3200" dirty="0"/>
              <a:t>,</a:t>
            </a:r>
            <a:r>
              <a:rPr lang="en-US" sz="3200" dirty="0"/>
              <a:t> EFTA</a:t>
            </a:r>
            <a:r>
              <a:rPr lang="ru-RU" sz="3200" dirty="0"/>
              <a:t>): </a:t>
            </a:r>
          </a:p>
          <a:p>
            <a:pPr marL="0" indent="0" algn="just">
              <a:buNone/>
            </a:pPr>
            <a:r>
              <a:rPr lang="en-US" sz="3200" dirty="0" smtClean="0"/>
              <a:t>	</a:t>
            </a:r>
            <a:r>
              <a:rPr lang="ru-RU" sz="3200" dirty="0" smtClean="0"/>
              <a:t>1</a:t>
            </a:r>
            <a:r>
              <a:rPr lang="ru-RU" sz="3200" dirty="0"/>
              <a:t>) Подписана 20 ноября 1959 года в Стокгольме.</a:t>
            </a:r>
          </a:p>
          <a:p>
            <a:pPr marL="0" indent="0" algn="just">
              <a:buNone/>
            </a:pPr>
            <a:r>
              <a:rPr lang="en-US" sz="3200" dirty="0" smtClean="0"/>
              <a:t>	</a:t>
            </a:r>
            <a:r>
              <a:rPr lang="ru-RU" sz="3200" dirty="0" smtClean="0"/>
              <a:t>2</a:t>
            </a:r>
            <a:r>
              <a:rPr lang="ru-RU" sz="3200" dirty="0"/>
              <a:t>) Вступила в силу 3 мая 1960 </a:t>
            </a:r>
            <a:r>
              <a:rPr lang="ru-RU" sz="3200" dirty="0" smtClean="0"/>
              <a:t>года.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Действующие государства-члены </a:t>
            </a:r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ru-RU" sz="3200" dirty="0" smtClean="0"/>
              <a:t>1) Исландия. </a:t>
            </a:r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ru-RU" sz="3200" dirty="0" smtClean="0"/>
              <a:t>2) Норвегия.</a:t>
            </a:r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ru-RU" sz="3200" dirty="0" smtClean="0"/>
              <a:t>3) Швейцария. </a:t>
            </a:r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ru-RU" sz="3200" dirty="0" smtClean="0"/>
              <a:t>4) Лихтенштейн.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Государства, вышедшие из членства</a:t>
            </a:r>
          </a:p>
          <a:p>
            <a:pPr marL="0" indent="0" algn="just">
              <a:buNone/>
            </a:pPr>
            <a:r>
              <a:rPr lang="ru-RU" sz="3200" dirty="0" smtClean="0"/>
              <a:t>Великобритания (1973), Дания (1973), Швеция (1995),                    Австрия (1995), Португалия (1986), Финляндия (1995).</a:t>
            </a:r>
          </a:p>
          <a:p>
            <a:pPr marL="0" indent="0" algn="just">
              <a:buNone/>
            </a:pPr>
            <a:r>
              <a:rPr lang="ru-RU" sz="2000" dirty="0" smtClean="0"/>
              <a:t>	</a:t>
            </a:r>
          </a:p>
          <a:p>
            <a:pPr marL="0" indent="0" algn="just">
              <a:buNone/>
            </a:pPr>
            <a:r>
              <a:rPr lang="ru-RU" sz="2000" dirty="0"/>
              <a:t>	</a:t>
            </a:r>
            <a:endParaRPr lang="ru-RU" dirty="0"/>
          </a:p>
        </p:txBody>
      </p:sp>
      <p:pic>
        <p:nvPicPr>
          <p:cNvPr id="4" name="Рисунок 3" descr="50ptp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648"/>
            <a:ext cx="1368152" cy="10226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59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7848872" cy="666936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Цели 	ЕАСТ</a:t>
            </a:r>
          </a:p>
          <a:p>
            <a:pPr marL="0" indent="0">
              <a:buNone/>
            </a:pPr>
            <a:r>
              <a:rPr lang="ru-RU" sz="2900" dirty="0" smtClean="0"/>
              <a:t>		</a:t>
            </a:r>
            <a:r>
              <a:rPr lang="ru-RU" sz="2900" dirty="0"/>
              <a:t> </a:t>
            </a:r>
            <a:r>
              <a:rPr lang="ru-RU" sz="2900" dirty="0" smtClean="0"/>
              <a:t>		</a:t>
            </a:r>
          </a:p>
          <a:p>
            <a:pPr marL="0" indent="0" algn="just">
              <a:buNone/>
            </a:pPr>
            <a:r>
              <a:rPr lang="ru-RU" sz="2900" dirty="0"/>
              <a:t>	</a:t>
            </a:r>
            <a:r>
              <a:rPr lang="ru-RU" sz="2900" dirty="0" smtClean="0"/>
              <a:t>	1</a:t>
            </a:r>
            <a:r>
              <a:rPr lang="ru-RU" sz="2900" dirty="0"/>
              <a:t>) </a:t>
            </a:r>
            <a:r>
              <a:rPr lang="ru-RU" sz="2900" dirty="0" smtClean="0"/>
              <a:t>Содействие </a:t>
            </a:r>
            <a:r>
              <a:rPr lang="ru-RU" sz="2900" dirty="0"/>
              <a:t>росту экономической активности,  обеспечению занятости,  повышению производительности,  рациональному использованию </a:t>
            </a:r>
            <a:r>
              <a:rPr lang="ru-RU" sz="2900" dirty="0" smtClean="0"/>
              <a:t>ресурсов, финансовой </a:t>
            </a:r>
            <a:r>
              <a:rPr lang="ru-RU" sz="2900" dirty="0"/>
              <a:t>стабильности </a:t>
            </a:r>
            <a:r>
              <a:rPr lang="en-US" sz="2900" dirty="0" smtClean="0"/>
              <a:t>                   </a:t>
            </a:r>
            <a:r>
              <a:rPr lang="ru-RU" sz="2900" dirty="0" smtClean="0"/>
              <a:t>и </a:t>
            </a:r>
            <a:r>
              <a:rPr lang="ru-RU" sz="2900" dirty="0"/>
              <a:t>неуклонному повышению уровня жизни на </a:t>
            </a:r>
            <a:r>
              <a:rPr lang="ru-RU" sz="2900" dirty="0" smtClean="0"/>
              <a:t>территории</a:t>
            </a:r>
            <a:r>
              <a:rPr lang="en-US" sz="2900" dirty="0" smtClean="0"/>
              <a:t>                       </a:t>
            </a:r>
            <a:r>
              <a:rPr lang="ru-RU" sz="2900" dirty="0" smtClean="0"/>
              <a:t> государств-членов.</a:t>
            </a:r>
            <a:endParaRPr lang="ru-RU" sz="2900" dirty="0"/>
          </a:p>
          <a:p>
            <a:pPr marL="0" indent="0" algn="just">
              <a:buNone/>
            </a:pPr>
            <a:r>
              <a:rPr lang="ru-RU" sz="2900" dirty="0" smtClean="0"/>
              <a:t>		2</a:t>
            </a:r>
            <a:r>
              <a:rPr lang="ru-RU" sz="2900" dirty="0"/>
              <a:t>) </a:t>
            </a:r>
            <a:r>
              <a:rPr lang="ru-RU" sz="2900" dirty="0" smtClean="0"/>
              <a:t>Предоставление </a:t>
            </a:r>
            <a:r>
              <a:rPr lang="ru-RU" sz="2900" dirty="0"/>
              <a:t>добросовестных условий конкуренции в торговле между </a:t>
            </a:r>
            <a:r>
              <a:rPr lang="ru-RU" sz="2900" dirty="0" smtClean="0"/>
              <a:t>государствами-членами.</a:t>
            </a:r>
            <a:endParaRPr lang="ru-RU" sz="2900" dirty="0"/>
          </a:p>
          <a:p>
            <a:pPr marL="0" indent="0" algn="just">
              <a:buNone/>
            </a:pPr>
            <a:r>
              <a:rPr lang="ru-RU" sz="2900" dirty="0" smtClean="0"/>
              <a:t>		3</a:t>
            </a:r>
            <a:r>
              <a:rPr lang="ru-RU" sz="2900" dirty="0"/>
              <a:t>) </a:t>
            </a:r>
            <a:r>
              <a:rPr lang="ru-RU" sz="2900" dirty="0" smtClean="0"/>
              <a:t>Ликвидация </a:t>
            </a:r>
            <a:r>
              <a:rPr lang="ru-RU" sz="2900" dirty="0"/>
              <a:t>неравенства в условиях снабжения сырьем, производимым на территории зоны свободной </a:t>
            </a:r>
            <a:r>
              <a:rPr lang="ru-RU" sz="2900" dirty="0" smtClean="0"/>
              <a:t>торговли.</a:t>
            </a:r>
            <a:endParaRPr lang="ru-RU" sz="2900" dirty="0"/>
          </a:p>
          <a:p>
            <a:pPr marL="0" indent="0" algn="just">
              <a:buNone/>
            </a:pPr>
            <a:r>
              <a:rPr lang="ru-RU" sz="2900" dirty="0" smtClean="0"/>
              <a:t>		4</a:t>
            </a:r>
            <a:r>
              <a:rPr lang="ru-RU" sz="2900" dirty="0"/>
              <a:t>) </a:t>
            </a:r>
            <a:r>
              <a:rPr lang="ru-RU" sz="2900" dirty="0" smtClean="0"/>
              <a:t>Содействие </a:t>
            </a:r>
            <a:r>
              <a:rPr lang="ru-RU" sz="2900" dirty="0"/>
              <a:t>гармоничному развитию и росту мировой путем постепенной ликвидации торговых барьеров</a:t>
            </a:r>
            <a:r>
              <a:rPr lang="ru-RU" sz="2900" dirty="0" smtClean="0"/>
              <a:t>.</a:t>
            </a:r>
          </a:p>
          <a:p>
            <a:pPr marL="0" indent="0" algn="just">
              <a:buNone/>
            </a:pPr>
            <a:endParaRPr lang="ru-RU" sz="2900" dirty="0"/>
          </a:p>
          <a:p>
            <a:pPr marL="0" indent="0" algn="ctr">
              <a:buNone/>
            </a:pPr>
            <a:r>
              <a:rPr lang="ru-RU" sz="2900" dirty="0" smtClean="0"/>
              <a:t>	 </a:t>
            </a:r>
            <a:r>
              <a:rPr lang="ru-RU" sz="2900" dirty="0">
                <a:solidFill>
                  <a:srgbClr val="C00000"/>
                </a:solidFill>
              </a:rPr>
              <a:t>Руководящие органы </a:t>
            </a:r>
            <a:r>
              <a:rPr lang="ru-RU" sz="2900" dirty="0" smtClean="0">
                <a:solidFill>
                  <a:srgbClr val="C00000"/>
                </a:solidFill>
              </a:rPr>
              <a:t>ЕАСТ</a:t>
            </a:r>
          </a:p>
          <a:p>
            <a:pPr marL="0" indent="0" algn="ctr">
              <a:buNone/>
            </a:pPr>
            <a:endParaRPr lang="ru-RU" sz="2900" dirty="0"/>
          </a:p>
          <a:p>
            <a:pPr marL="0" indent="0" algn="just">
              <a:buNone/>
            </a:pPr>
            <a:r>
              <a:rPr lang="ru-RU" sz="2900" dirty="0" smtClean="0"/>
              <a:t>	1</a:t>
            </a:r>
            <a:r>
              <a:rPr lang="ru-RU" sz="2900" dirty="0"/>
              <a:t>) </a:t>
            </a:r>
            <a:r>
              <a:rPr lang="ru-RU" sz="2900" dirty="0" smtClean="0"/>
              <a:t>Совет - высший орган. </a:t>
            </a:r>
            <a:r>
              <a:rPr lang="ru-RU" sz="2900" dirty="0"/>
              <a:t>Совет заседает регулярно, </a:t>
            </a:r>
            <a:r>
              <a:rPr lang="en-US" sz="2900" dirty="0" smtClean="0"/>
              <a:t>                  </a:t>
            </a:r>
            <a:r>
              <a:rPr lang="en-US" sz="2900" dirty="0"/>
              <a:t>2</a:t>
            </a:r>
            <a:r>
              <a:rPr lang="ru-RU" sz="2900" dirty="0" smtClean="0"/>
              <a:t> </a:t>
            </a:r>
            <a:r>
              <a:rPr lang="ru-RU" sz="2900" dirty="0"/>
              <a:t>раза в месяц в Женеве</a:t>
            </a:r>
            <a:r>
              <a:rPr lang="ru-RU" sz="2900" dirty="0" smtClean="0"/>
              <a:t>.</a:t>
            </a:r>
            <a:r>
              <a:rPr lang="en-US" sz="2900" dirty="0" smtClean="0"/>
              <a:t> </a:t>
            </a:r>
            <a:r>
              <a:rPr lang="ru-RU" sz="2900" dirty="0" smtClean="0"/>
              <a:t>Состоит </a:t>
            </a:r>
            <a:r>
              <a:rPr lang="ru-RU" sz="2900" dirty="0"/>
              <a:t>из представителей всех стран-членов (по одному голосу) и могущий принимать решения фактически лишь на основе единогласия по той простой причине, что ему не присущ наднациональный характер. </a:t>
            </a:r>
          </a:p>
          <a:p>
            <a:pPr marL="0" indent="0" algn="just">
              <a:buNone/>
            </a:pPr>
            <a:r>
              <a:rPr lang="ru-RU" sz="2900" dirty="0" smtClean="0"/>
              <a:t>	2</a:t>
            </a:r>
            <a:r>
              <a:rPr lang="ru-RU" sz="2900" dirty="0"/>
              <a:t>) </a:t>
            </a:r>
            <a:r>
              <a:rPr lang="ru-RU" sz="2900" dirty="0" smtClean="0"/>
              <a:t>Президиум </a:t>
            </a:r>
            <a:r>
              <a:rPr lang="ru-RU" sz="2900" dirty="0"/>
              <a:t>Совета. Состав меняется каждые 6 месяцев, причем происходит поочередная смена его </a:t>
            </a:r>
            <a:r>
              <a:rPr lang="ru-RU" sz="2900" dirty="0" smtClean="0"/>
              <a:t>членов.</a:t>
            </a:r>
          </a:p>
          <a:p>
            <a:pPr marL="0" indent="0" algn="just">
              <a:buNone/>
            </a:pP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	3</a:t>
            </a:r>
            <a:r>
              <a:rPr lang="ru-RU" sz="2900" dirty="0"/>
              <a:t>) Секретариат, возглавляемый Генеральным секретарем.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 descr="50ptp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68152" cy="10226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624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90290"/>
            <a:ext cx="655272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/>
              <a:t>Европейский Союз (ЕС)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err="1" smtClean="0"/>
              <a:t>European</a:t>
            </a:r>
            <a:r>
              <a:rPr lang="ru-RU" sz="2700" dirty="0" smtClean="0"/>
              <a:t> </a:t>
            </a:r>
            <a:r>
              <a:rPr lang="ru-RU" sz="2700" dirty="0" err="1"/>
              <a:t>Union</a:t>
            </a:r>
            <a:r>
              <a:rPr lang="ru-RU" sz="2700" dirty="0"/>
              <a:t> (EU) </a:t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3"/>
            <a:ext cx="7920880" cy="497095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sz="2000" b="1" dirty="0" err="1" smtClean="0">
                <a:solidFill>
                  <a:srgbClr val="C00000"/>
                </a:solidFill>
              </a:rPr>
              <a:t>Европе́йский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сою́з</a:t>
            </a:r>
            <a:r>
              <a:rPr lang="ru-RU" sz="2000" dirty="0">
                <a:solidFill>
                  <a:srgbClr val="C00000"/>
                </a:solidFill>
              </a:rPr>
              <a:t> (</a:t>
            </a:r>
            <a:r>
              <a:rPr lang="ru-RU" sz="2000" b="1" dirty="0" err="1">
                <a:solidFill>
                  <a:srgbClr val="C00000"/>
                </a:solidFill>
              </a:rPr>
              <a:t>Евросою́з</a:t>
            </a:r>
            <a:r>
              <a:rPr lang="ru-RU" sz="2000" dirty="0">
                <a:solidFill>
                  <a:srgbClr val="C00000"/>
                </a:solidFill>
              </a:rPr>
              <a:t>, </a:t>
            </a:r>
            <a:r>
              <a:rPr lang="ru-RU" sz="2000" b="1" dirty="0">
                <a:solidFill>
                  <a:srgbClr val="C00000"/>
                </a:solidFill>
              </a:rPr>
              <a:t>ЕС</a:t>
            </a:r>
            <a:r>
              <a:rPr lang="ru-RU" sz="2000" dirty="0">
                <a:solidFill>
                  <a:srgbClr val="C00000"/>
                </a:solidFill>
              </a:rPr>
              <a:t>)</a:t>
            </a:r>
            <a:r>
              <a:rPr lang="ru-RU" sz="2000" dirty="0"/>
              <a:t> — </a:t>
            </a:r>
            <a:r>
              <a:rPr lang="ru-RU" sz="2000" dirty="0" smtClean="0"/>
              <a:t>экономическое  </a:t>
            </a:r>
            <a:r>
              <a:rPr lang="ru-RU" sz="2000" dirty="0"/>
              <a:t>и </a:t>
            </a:r>
            <a:r>
              <a:rPr lang="ru-RU" sz="2000" dirty="0" smtClean="0"/>
              <a:t>политическое </a:t>
            </a:r>
            <a:r>
              <a:rPr lang="ru-RU" sz="2000" dirty="0"/>
              <a:t>объединение 28 </a:t>
            </a:r>
            <a:r>
              <a:rPr lang="ru-RU" sz="2000" dirty="0" smtClean="0"/>
              <a:t>европейских государств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Девиз</a:t>
            </a:r>
            <a:r>
              <a:rPr lang="ru-RU" sz="2000" dirty="0">
                <a:solidFill>
                  <a:srgbClr val="C00000"/>
                </a:solidFill>
              </a:rPr>
              <a:t>:</a:t>
            </a:r>
            <a:r>
              <a:rPr lang="ru-RU" sz="2000" dirty="0"/>
              <a:t> Согласие в </a:t>
            </a:r>
            <a:r>
              <a:rPr lang="ru-RU" sz="2000" dirty="0" smtClean="0"/>
              <a:t>многообразии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Гимн</a:t>
            </a:r>
            <a:r>
              <a:rPr lang="ru-RU" sz="2000" dirty="0">
                <a:solidFill>
                  <a:srgbClr val="C00000"/>
                </a:solidFill>
              </a:rPr>
              <a:t>:</a:t>
            </a:r>
            <a:r>
              <a:rPr lang="ru-RU" sz="2000" dirty="0"/>
              <a:t> Ода к </a:t>
            </a:r>
            <a:r>
              <a:rPr lang="ru-RU" sz="2000" dirty="0" smtClean="0"/>
              <a:t>радости</a:t>
            </a:r>
            <a:endParaRPr lang="ru-RU" sz="20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	</a:t>
            </a:r>
            <a:r>
              <a:rPr lang="ru-RU" sz="2000" dirty="0" smtClean="0">
                <a:solidFill>
                  <a:srgbClr val="C00000"/>
                </a:solidFill>
              </a:rPr>
              <a:t>Учредительный </a:t>
            </a:r>
            <a:r>
              <a:rPr lang="ru-RU" sz="2000" dirty="0">
                <a:solidFill>
                  <a:srgbClr val="C00000"/>
                </a:solidFill>
              </a:rPr>
              <a:t>документ </a:t>
            </a:r>
            <a:r>
              <a:rPr lang="ru-RU" sz="2000" dirty="0"/>
              <a:t>—</a:t>
            </a:r>
            <a:r>
              <a:rPr lang="ru-RU" sz="2000" dirty="0" smtClean="0"/>
              <a:t> </a:t>
            </a:r>
            <a:r>
              <a:rPr lang="ru-RU" sz="2000" dirty="0"/>
              <a:t>Маастрихтский </a:t>
            </a:r>
            <a:r>
              <a:rPr lang="ru-RU" sz="2000" dirty="0" smtClean="0"/>
              <a:t>договор: 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1) Подписан </a:t>
            </a:r>
            <a:r>
              <a:rPr lang="ru-RU" sz="2000" dirty="0"/>
              <a:t>в 1992 </a:t>
            </a:r>
            <a:r>
              <a:rPr lang="ru-RU" sz="2000" dirty="0" smtClean="0"/>
              <a:t>году.</a:t>
            </a:r>
          </a:p>
          <a:p>
            <a:pPr marL="0" indent="0">
              <a:buNone/>
            </a:pPr>
            <a:r>
              <a:rPr lang="ru-RU" sz="2000" dirty="0" smtClean="0"/>
              <a:t>	2) Вступил </a:t>
            </a:r>
            <a:r>
              <a:rPr lang="ru-RU" sz="2000" dirty="0"/>
              <a:t>в силу 1 ноября </a:t>
            </a:r>
            <a:r>
              <a:rPr lang="ru-RU" sz="2000" dirty="0" smtClean="0"/>
              <a:t>1993 года.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&amp;Kcy;&amp;rcy;&amp;ucy;&amp;gcy; &amp;icy;&amp;zcy; &amp;dcy;&amp;vcy;&amp;iecy;&amp;ncy;&amp;acy;&amp;dcy;&amp;tscy;&amp;acy;&amp;tcy;&amp;icy; &amp;zcy;&amp;ocy;&amp;lcy;&amp;ocy;&amp;tcy;&amp;ycy;&amp;khcy; &amp;zcy;&amp;vcy;&amp;iocy;&amp;zcy;&amp;dcy; &amp;ncy;&amp;acy; &amp;scy;&amp;icy;&amp;ncy;&amp;iecy;&amp;mcy; &amp;fcy;&amp;ocy;&amp;ncy;&amp;iecy;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648"/>
            <a:ext cx="137033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043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 rotWithShape="1">
          <a:blip r:embed="rId2"/>
          <a:srcRect l="14716" t="29599" r="47292" b="14715"/>
          <a:stretch/>
        </p:blipFill>
        <p:spPr bwMode="auto">
          <a:xfrm>
            <a:off x="3131840" y="332656"/>
            <a:ext cx="4945633" cy="5832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296" y="1281944"/>
            <a:ext cx="3168351" cy="381642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400" dirty="0" smtClean="0"/>
              <a:t>Австрия</a:t>
            </a:r>
            <a:r>
              <a:rPr lang="ru-RU" sz="2400" dirty="0"/>
              <a:t>, Бельгия, Болгария, Великобритания, Венгрия, Германия, Греция, Дания, Ирландия, Испания, Италия, Кипр, Латвия, Литва, Люксембург, Мальта, Нидерланды, Польша, Португалия, Румыния, Словакия, Словения, Финляндия, Франция, Хорватия, Чехия, Швеция и Эстония.</a:t>
            </a:r>
          </a:p>
          <a:p>
            <a:endParaRPr lang="ru-RU" dirty="0"/>
          </a:p>
        </p:txBody>
      </p:sp>
      <p:pic>
        <p:nvPicPr>
          <p:cNvPr id="6" name="Рисунок 5" descr="&amp;Kcy;&amp;rcy;&amp;ucy;&amp;gcy; &amp;icy;&amp;zcy; &amp;dcy;&amp;vcy;&amp;iecy;&amp;ncy;&amp;acy;&amp;dcy;&amp;tscy;&amp;acy;&amp;tcy;&amp;icy; &amp;zcy;&amp;ocy;&amp;lcy;&amp;ocy;&amp;tcy;&amp;ycy;&amp;khcy; &amp;zcy;&amp;vcy;&amp;iocy;&amp;zcy;&amp;dcy; &amp;ncy;&amp;acy; &amp;scy;&amp;icy;&amp;ncy;&amp;iecy;&amp;mcy; &amp;fcy;&amp;ocy;&amp;ncy;&amp;iecy;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37033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79512" y="260648"/>
            <a:ext cx="7897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Государства-члены ЕС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94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7920880" cy="561662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ru-RU" sz="3600" dirty="0"/>
          </a:p>
          <a:p>
            <a:pPr marL="0" indent="0" algn="just">
              <a:buNone/>
            </a:pPr>
            <a:r>
              <a:rPr lang="ru-RU" sz="3600" dirty="0" smtClean="0"/>
              <a:t>	1</a:t>
            </a:r>
            <a:r>
              <a:rPr lang="ru-RU" sz="3600" dirty="0"/>
              <a:t>) </a:t>
            </a:r>
            <a:r>
              <a:rPr lang="ru-RU" sz="3600" dirty="0" smtClean="0"/>
              <a:t>Способствовать </a:t>
            </a:r>
            <a:r>
              <a:rPr lang="ru-RU" sz="3600" dirty="0"/>
              <a:t>экономическому и социальному прогрессу, который должен быть сбалансирован и устойчив, особенно путем создания пространства без внутренних границ, укрепления процесса экономического и социального сближения и основания экономического и валютного союза, в том числе введение единой </a:t>
            </a:r>
            <a:r>
              <a:rPr lang="ru-RU" sz="3600" dirty="0" smtClean="0"/>
              <a:t>валюты. </a:t>
            </a:r>
            <a:endParaRPr lang="ru-RU" sz="3600" dirty="0"/>
          </a:p>
          <a:p>
            <a:pPr marL="0" indent="0" algn="just">
              <a:buNone/>
            </a:pPr>
            <a:r>
              <a:rPr lang="ru-RU" sz="3600" dirty="0" smtClean="0"/>
              <a:t>	2) </a:t>
            </a:r>
            <a:r>
              <a:rPr lang="ru-RU" sz="3600" dirty="0"/>
              <a:t>У</a:t>
            </a:r>
            <a:r>
              <a:rPr lang="ru-RU" sz="3600" dirty="0" smtClean="0"/>
              <a:t>прочивать </a:t>
            </a:r>
            <a:r>
              <a:rPr lang="ru-RU" sz="3600" dirty="0"/>
              <a:t>свой статус и назначение на международной арене, особенно путем осуществления общей внешней политики и политики безопасности, включая возможное формулировки общей оборонной политики и политики безопасности, которая в перспективе приведет к общей </a:t>
            </a:r>
            <a:r>
              <a:rPr lang="ru-RU" sz="3600" dirty="0" smtClean="0"/>
              <a:t>обороне. </a:t>
            </a:r>
            <a:endParaRPr lang="ru-RU" sz="3600" dirty="0"/>
          </a:p>
          <a:p>
            <a:pPr marL="0" indent="0" algn="just">
              <a:buNone/>
            </a:pPr>
            <a:r>
              <a:rPr lang="ru-RU" sz="3600" dirty="0" smtClean="0"/>
              <a:t>	3</a:t>
            </a:r>
            <a:r>
              <a:rPr lang="ru-RU" sz="3600" dirty="0"/>
              <a:t>) </a:t>
            </a:r>
            <a:r>
              <a:rPr lang="ru-RU" sz="3600" dirty="0" smtClean="0"/>
              <a:t>Усиливать </a:t>
            </a:r>
            <a:r>
              <a:rPr lang="ru-RU" sz="3600" dirty="0"/>
              <a:t>защиту прав и интересов граждан государств-членов путем введения гражданства </a:t>
            </a:r>
            <a:r>
              <a:rPr lang="ru-RU" sz="3600" dirty="0" smtClean="0"/>
              <a:t>ЕС.  </a:t>
            </a:r>
            <a:endParaRPr lang="ru-RU" sz="3600" dirty="0"/>
          </a:p>
          <a:p>
            <a:pPr marL="0" indent="0" algn="just">
              <a:buNone/>
            </a:pPr>
            <a:r>
              <a:rPr lang="ru-RU" sz="3600" dirty="0" smtClean="0"/>
              <a:t>	4</a:t>
            </a:r>
            <a:r>
              <a:rPr lang="ru-RU" sz="3600" dirty="0"/>
              <a:t>) </a:t>
            </a:r>
            <a:r>
              <a:rPr lang="ru-RU" sz="3600" dirty="0" smtClean="0"/>
              <a:t>Развивать </a:t>
            </a:r>
            <a:r>
              <a:rPr lang="ru-RU" sz="3600" dirty="0"/>
              <a:t>сотрудничество в сфере юстиции и внутренних </a:t>
            </a:r>
            <a:r>
              <a:rPr lang="ru-RU" sz="3600" dirty="0" smtClean="0"/>
              <a:t>дел. </a:t>
            </a:r>
          </a:p>
          <a:p>
            <a:pPr marL="0" indent="0" algn="just">
              <a:buNone/>
            </a:pPr>
            <a:r>
              <a:rPr lang="ru-RU" sz="3600" dirty="0" smtClean="0"/>
              <a:t> 	5</a:t>
            </a:r>
            <a:r>
              <a:rPr lang="ru-RU" sz="3600" dirty="0"/>
              <a:t>) </a:t>
            </a:r>
            <a:r>
              <a:rPr lang="ru-RU" sz="3600" dirty="0" smtClean="0"/>
              <a:t>Хранить </a:t>
            </a:r>
            <a:r>
              <a:rPr lang="ru-RU" sz="3600" dirty="0"/>
              <a:t>и при необходимости пересматривать и совершенствовать систему связей и отношений, сложившейся в сообществе.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8774" y="260647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Цели ЕС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согласно Маастрихтскому договору</a:t>
            </a:r>
            <a:endParaRPr lang="ru-RU" sz="2000" dirty="0"/>
          </a:p>
        </p:txBody>
      </p:sp>
      <p:pic>
        <p:nvPicPr>
          <p:cNvPr id="6" name="Рисунок 5" descr="&amp;Kcy;&amp;rcy;&amp;ucy;&amp;gcy; &amp;icy;&amp;zcy; &amp;dcy;&amp;vcy;&amp;iecy;&amp;ncy;&amp;acy;&amp;dcy;&amp;tscy;&amp;acy;&amp;tcy;&amp;icy; &amp;zcy;&amp;ocy;&amp;lcy;&amp;ocy;&amp;tcy;&amp;ycy;&amp;khcy; &amp;zcy;&amp;vcy;&amp;iocy;&amp;zcy;&amp;dcy; &amp;ncy;&amp;acy; &amp;scy;&amp;icy;&amp;ncy;&amp;iecy;&amp;mcy; &amp;fcy;&amp;ocy;&amp;ncy;&amp;iecy;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796" y="260647"/>
            <a:ext cx="137033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397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3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5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75048"/>
            <a:ext cx="7920880" cy="52806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 smtClean="0"/>
              <a:t>	1) Европейский Совет </a:t>
            </a:r>
            <a:r>
              <a:rPr lang="ru-RU" sz="2000" dirty="0"/>
              <a:t>—</a:t>
            </a:r>
            <a:r>
              <a:rPr lang="ru-RU" sz="2000" dirty="0" smtClean="0"/>
              <a:t> высший </a:t>
            </a:r>
            <a:r>
              <a:rPr lang="ru-RU" sz="2000" dirty="0"/>
              <a:t>политический орган </a:t>
            </a:r>
            <a:r>
              <a:rPr lang="ru-RU" sz="2000" dirty="0" smtClean="0"/>
              <a:t>ЕС. </a:t>
            </a:r>
          </a:p>
          <a:p>
            <a:pPr marL="0" indent="0" algn="ctr">
              <a:buNone/>
            </a:pPr>
            <a:r>
              <a:rPr lang="ru-RU" sz="2000" dirty="0" smtClean="0"/>
              <a:t>Состоит из: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	Глав </a:t>
            </a:r>
            <a:r>
              <a:rPr lang="ru-RU" sz="2000" dirty="0"/>
              <a:t>государств и правительств стран-членов и их заместителей — министров иностранных дел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	Председателя </a:t>
            </a:r>
            <a:r>
              <a:rPr lang="ru-RU" sz="2000" dirty="0"/>
              <a:t>Европейского </a:t>
            </a:r>
            <a:r>
              <a:rPr lang="ru-RU" sz="2000" dirty="0" smtClean="0"/>
              <a:t>совета.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	Председателя </a:t>
            </a:r>
            <a:r>
              <a:rPr lang="ru-RU" sz="2000" dirty="0"/>
              <a:t>Еврокомиссии.</a:t>
            </a:r>
          </a:p>
          <a:p>
            <a:pPr marL="0" indent="0" algn="just">
              <a:buNone/>
            </a:pPr>
            <a:r>
              <a:rPr lang="ru-RU" sz="2000" dirty="0" smtClean="0"/>
              <a:t>	2) </a:t>
            </a:r>
            <a:r>
              <a:rPr lang="ru-RU" sz="2000" dirty="0"/>
              <a:t>Европейская </a:t>
            </a:r>
            <a:r>
              <a:rPr lang="ru-RU" sz="2000" dirty="0" smtClean="0"/>
              <a:t>комиссия</a:t>
            </a:r>
            <a:r>
              <a:rPr lang="ru-RU" sz="2000" dirty="0"/>
              <a:t> — высший орган исполнительной власти </a:t>
            </a:r>
            <a:r>
              <a:rPr lang="ru-RU" sz="2000" dirty="0" smtClean="0"/>
              <a:t>ЕС. </a:t>
            </a:r>
            <a:r>
              <a:rPr lang="ru-RU" sz="2000" dirty="0"/>
              <a:t>Состоит </a:t>
            </a:r>
            <a:r>
              <a:rPr lang="ru-RU" sz="2000" dirty="0" smtClean="0"/>
              <a:t>из </a:t>
            </a:r>
            <a:r>
              <a:rPr lang="ru-RU" sz="2000" dirty="0"/>
              <a:t>28 членов, по одному от каждого государства-члена</a:t>
            </a:r>
            <a:r>
              <a:rPr lang="ru-RU" sz="2000" dirty="0" smtClean="0"/>
              <a:t>. Еврокомиссия </a:t>
            </a:r>
            <a:r>
              <a:rPr lang="ru-RU" sz="2000" dirty="0"/>
              <a:t>формируется каждые 5 </a:t>
            </a:r>
            <a:r>
              <a:rPr lang="ru-RU" sz="2000" dirty="0" smtClean="0"/>
              <a:t>лет.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/>
              <a:t>	3)  </a:t>
            </a:r>
            <a:r>
              <a:rPr lang="ru-RU" sz="2000" dirty="0"/>
              <a:t>Совет —</a:t>
            </a:r>
            <a:r>
              <a:rPr lang="ru-RU" sz="2000" dirty="0" smtClean="0"/>
              <a:t> </a:t>
            </a:r>
            <a:r>
              <a:rPr lang="ru-RU" sz="2000" dirty="0"/>
              <a:t>законодательный орган, также обладает некоторыми исполнительными функциями в области </a:t>
            </a:r>
            <a:r>
              <a:rPr lang="ru-RU" sz="2000" dirty="0" smtClean="0"/>
              <a:t>общей </a:t>
            </a:r>
            <a:r>
              <a:rPr lang="ru-RU" sz="2000" dirty="0"/>
              <a:t>внешней политики и политики безопасности. Состоит из 28 министров правительств стран-членов в составе, зависящем от обсуждаемого круга вопросов.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	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Рисунок 3" descr="&amp;Kcy;&amp;rcy;&amp;ucy;&amp;gcy; &amp;icy;&amp;zcy; &amp;dcy;&amp;vcy;&amp;iecy;&amp;ncy;&amp;acy;&amp;dcy;&amp;tscy;&amp;acy;&amp;tcy;&amp;icy; &amp;zcy;&amp;ocy;&amp;lcy;&amp;ocy;&amp;tcy;&amp;ycy;&amp;khcy; &amp;zcy;&amp;vcy;&amp;iocy;&amp;zcy;&amp;dcy; &amp;ncy;&amp;acy; &amp;scy;&amp;icy;&amp;ncy;&amp;iecy;&amp;mcy; &amp;fcy;&amp;ocy;&amp;ncy;&amp;iecy;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37033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83141" y="414692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Руководящие органы ЕС</a:t>
            </a:r>
          </a:p>
        </p:txBody>
      </p:sp>
    </p:spTree>
    <p:extLst>
      <p:ext uri="{BB962C8B-B14F-4D97-AF65-F5344CB8AC3E}">
        <p14:creationId xmlns:p14="http://schemas.microsoft.com/office/powerpoint/2010/main" val="392381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7901180" cy="525898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/>
              <a:t>	</a:t>
            </a:r>
            <a:r>
              <a:rPr lang="ru-RU" sz="2000" dirty="0" smtClean="0"/>
              <a:t>4</a:t>
            </a:r>
            <a:r>
              <a:rPr lang="ru-RU" sz="2000" dirty="0"/>
              <a:t>) Европейский парламент – законодательный орган, является собранием из 751 депутата, напрямую избираемых гражданами государств — членов ЕС сроком на </a:t>
            </a:r>
            <a:r>
              <a:rPr lang="ru-RU" sz="2000" dirty="0" smtClean="0"/>
              <a:t>5 лет.	Председатель  </a:t>
            </a:r>
            <a:r>
              <a:rPr lang="ru-RU" sz="2000" dirty="0"/>
              <a:t>избирается на </a:t>
            </a:r>
            <a:r>
              <a:rPr lang="ru-RU" sz="2000" dirty="0" smtClean="0"/>
              <a:t>2,5 </a:t>
            </a:r>
            <a:r>
              <a:rPr lang="ru-RU" sz="2000" dirty="0"/>
              <a:t>года. Европарламент проводит пленарные заседания в Страсбурге и Брюсселе</a:t>
            </a:r>
            <a:r>
              <a:rPr lang="ru-RU" sz="2000" dirty="0" smtClean="0"/>
              <a:t>.</a:t>
            </a:r>
          </a:p>
          <a:p>
            <a:pPr marL="0" indent="0" algn="just">
              <a:buNone/>
            </a:pPr>
            <a:r>
              <a:rPr lang="ru-RU" sz="2000" dirty="0"/>
              <a:t>	</a:t>
            </a:r>
            <a:r>
              <a:rPr lang="ru-RU" sz="2000" dirty="0" smtClean="0"/>
              <a:t>5) Суд – судебный орган ЕС высшей инстанции. </a:t>
            </a:r>
            <a:r>
              <a:rPr lang="ru-RU" sz="2000" dirty="0"/>
              <a:t>Проводит свои заседания в </a:t>
            </a:r>
            <a:r>
              <a:rPr lang="ru-RU" sz="2000" dirty="0" smtClean="0"/>
              <a:t>Люксембурге.</a:t>
            </a:r>
          </a:p>
          <a:p>
            <a:pPr marL="0" indent="0" algn="ctr">
              <a:buNone/>
            </a:pPr>
            <a:r>
              <a:rPr lang="ru-RU" sz="2000" dirty="0" smtClean="0"/>
              <a:t>Состоит из: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	28 </a:t>
            </a:r>
            <a:r>
              <a:rPr lang="ru-RU" sz="2000" dirty="0"/>
              <a:t>судей (по одному от каждого из государств-членов</a:t>
            </a:r>
            <a:r>
              <a:rPr lang="ru-RU" sz="2000" dirty="0" smtClean="0"/>
              <a:t>). Каждые </a:t>
            </a:r>
            <a:r>
              <a:rPr lang="ru-RU" sz="2000" dirty="0"/>
              <a:t>3 года обновляется половина состава судей.</a:t>
            </a:r>
            <a:r>
              <a:rPr lang="ru-RU" sz="2000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	8 генеральных адвокатов. Назначаются сроком на 6 лет,  </a:t>
            </a:r>
            <a:r>
              <a:rPr lang="ru-RU" sz="2000" dirty="0"/>
              <a:t>который может быть продлен. Каждые </a:t>
            </a:r>
            <a:r>
              <a:rPr lang="ru-RU" sz="2000" dirty="0" smtClean="0"/>
              <a:t>3 </a:t>
            </a:r>
            <a:r>
              <a:rPr lang="ru-RU" sz="2000" dirty="0"/>
              <a:t>года обновляется половина состава судей.</a:t>
            </a:r>
          </a:p>
          <a:p>
            <a:pPr marL="0" indent="0" algn="just">
              <a:buNone/>
            </a:pPr>
            <a:endParaRPr lang="ru-RU" sz="2000" dirty="0"/>
          </a:p>
          <a:p>
            <a:endParaRPr lang="ru-RU" dirty="0"/>
          </a:p>
        </p:txBody>
      </p:sp>
      <p:pic>
        <p:nvPicPr>
          <p:cNvPr id="5" name="Рисунок 4" descr="&amp;Kcy;&amp;rcy;&amp;ucy;&amp;gcy; &amp;icy;&amp;zcy; &amp;dcy;&amp;vcy;&amp;iecy;&amp;ncy;&amp;acy;&amp;dcy;&amp;tscy;&amp;acy;&amp;tcy;&amp;icy; &amp;zcy;&amp;ocy;&amp;lcy;&amp;ocy;&amp;tcy;&amp;ycy;&amp;khcy; &amp;zcy;&amp;vcy;&amp;iocy;&amp;zcy;&amp;dcy; &amp;ncy;&amp;acy; &amp;scy;&amp;icy;&amp;ncy;&amp;iecy;&amp;mcy; &amp;fcy;&amp;ocy;&amp;ncy;&amp;iecy;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62" y="247742"/>
            <a:ext cx="137033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79512" y="490010"/>
            <a:ext cx="7901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Руководящие органы ЕС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6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D6E6FA-738A-4E89-84E8-21646E84AC03}"/>
</file>

<file path=customXml/itemProps2.xml><?xml version="1.0" encoding="utf-8"?>
<ds:datastoreItem xmlns:ds="http://schemas.openxmlformats.org/officeDocument/2006/customXml" ds:itemID="{608686A1-FA6A-42ED-9EDF-2F205F9C49DA}"/>
</file>

<file path=customXml/itemProps3.xml><?xml version="1.0" encoding="utf-8"?>
<ds:datastoreItem xmlns:ds="http://schemas.openxmlformats.org/officeDocument/2006/customXml" ds:itemID="{DCFB4A3F-BC8C-469C-B0CE-7A67885B2975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235</TotalTime>
  <Words>79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Правовой статус региональных экономических организаций</vt:lpstr>
      <vt:lpstr>Европейская ассоциация свободной торговли (ЕАСТ)  European Free Trade Association (EFTA) </vt:lpstr>
      <vt:lpstr>Презентация PowerPoint</vt:lpstr>
      <vt:lpstr>Европейский Союз (ЕС)  European Union (EU)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Sasha</dc:creator>
  <cp:lastModifiedBy>Sasha</cp:lastModifiedBy>
  <cp:revision>26</cp:revision>
  <dcterms:created xsi:type="dcterms:W3CDTF">2015-12-03T07:36:36Z</dcterms:created>
  <dcterms:modified xsi:type="dcterms:W3CDTF">2015-12-03T17:41:47Z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