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2218" y="977515"/>
            <a:ext cx="8825658" cy="653858"/>
          </a:xfrm>
        </p:spPr>
        <p:txBody>
          <a:bodyPr/>
          <a:lstStyle/>
          <a:p>
            <a:pPr algn="ctr"/>
            <a:r>
              <a:rPr lang="ru-RU" dirty="0" smtClean="0"/>
              <a:t>Правовой статус ВТО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1891145"/>
            <a:ext cx="8825658" cy="4104410"/>
          </a:xfrm>
        </p:spPr>
        <p:txBody>
          <a:bodyPr/>
          <a:lstStyle/>
          <a:p>
            <a:pPr algn="ctr"/>
            <a:r>
              <a:rPr lang="ru-RU" dirty="0"/>
              <a:t>Всемирная торговая организация (ВТО), являющаяся преемницей действовавшего с 1947 г. Генерального соглашения по тарифам и торговле (ГАТТ), начала свою деятельность с 1 января 1995 г. Место расположения: Женева, </a:t>
            </a:r>
            <a:r>
              <a:rPr lang="ru-RU" dirty="0" smtClean="0"/>
              <a:t>Швейцария.</a:t>
            </a:r>
          </a:p>
          <a:p>
            <a:pPr algn="ctr"/>
            <a:endParaRPr lang="ru-RU" dirty="0" smtClean="0"/>
          </a:p>
          <a:p>
            <a:pPr algn="ctr"/>
            <a:r>
              <a:rPr lang="ru-RU" dirty="0"/>
              <a:t> ВТО призвана регулировать торгово-политические отношения участников Организации на основе пакета Соглашений Уругвайского раунда многосторонних торговых переговоров (1986-1994 гг.). Эти документы являются правовым базисом, которым регулируется примерно 97% всей мировой торговли товарами и услугами.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800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Принципы деятельности ВТО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483427"/>
            <a:ext cx="9547682" cy="4166755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недискриминация</a:t>
            </a:r>
            <a:r>
              <a:rPr lang="ru-RU" sz="2000" i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 основе: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633413" algn="l"/>
              </a:tabLs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режима наибольшего благоприятствования (РНБ) 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tabLst>
                <a:tab pos="633413" algn="l"/>
              </a:tabLst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национального режима (НР)</a:t>
            </a:r>
          </a:p>
          <a:p>
            <a:pPr lvl="1">
              <a:spcBef>
                <a:spcPts val="0"/>
              </a:spcBef>
              <a:buNone/>
              <a:tabLst>
                <a:tab pos="633413" algn="l"/>
              </a:tabLst>
              <a:defRPr/>
            </a:pPr>
            <a:endParaRPr lang="ru-RU" sz="2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либерализация международной торговли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предсказуемость торговой политики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отказ от использования количественных ограничений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содействие конкуренции (отказ от использования демпинга и субсидирования экспорта)</a:t>
            </a:r>
          </a:p>
          <a:p>
            <a:pPr>
              <a:spcBef>
                <a:spcPts val="500"/>
              </a:spcBef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разрешение торговых споров путем консультаций и переговоров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83215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ВТО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5182" y="2514601"/>
            <a:ext cx="10068791" cy="4031672"/>
          </a:xfrm>
        </p:spPr>
        <p:txBody>
          <a:bodyPr>
            <a:normAutofit/>
          </a:bodyPr>
          <a:lstStyle/>
          <a:p>
            <a:r>
              <a:rPr lang="ru-RU" dirty="0"/>
              <a:t>контроль за выполнением соглашений и договоренностей пакета документов Уругвайского раунда;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многосторонних торговых переговоров между заинтересованными странами-членами; </a:t>
            </a:r>
            <a:endParaRPr lang="ru-RU" dirty="0" smtClean="0"/>
          </a:p>
          <a:p>
            <a:r>
              <a:rPr lang="ru-RU" dirty="0" smtClean="0"/>
              <a:t>разрешение </a:t>
            </a:r>
            <a:r>
              <a:rPr lang="ru-RU" dirty="0"/>
              <a:t>торговых споров; </a:t>
            </a:r>
            <a:endParaRPr lang="ru-RU" dirty="0" smtClean="0"/>
          </a:p>
          <a:p>
            <a:r>
              <a:rPr lang="ru-RU" dirty="0" smtClean="0"/>
              <a:t>мониторинг </a:t>
            </a:r>
            <a:r>
              <a:rPr lang="ru-RU" dirty="0"/>
              <a:t>национальной торговой политики стран-членов; </a:t>
            </a:r>
            <a:endParaRPr lang="ru-RU" dirty="0" smtClean="0"/>
          </a:p>
          <a:p>
            <a:r>
              <a:rPr lang="ru-RU" dirty="0" smtClean="0"/>
              <a:t>техническое </a:t>
            </a:r>
            <a:r>
              <a:rPr lang="ru-RU" dirty="0"/>
              <a:t>содействие развивающимся государствам в рамках компетенции ВТО; </a:t>
            </a:r>
            <a:endParaRPr lang="ru-RU" dirty="0" smtClean="0"/>
          </a:p>
          <a:p>
            <a:r>
              <a:rPr lang="ru-RU" dirty="0" smtClean="0"/>
              <a:t>сотрудничество </a:t>
            </a:r>
            <a:r>
              <a:rPr lang="ru-RU" dirty="0"/>
              <a:t>с международными специализированными организациями.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2615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0099" y="550718"/>
            <a:ext cx="10453255" cy="1849582"/>
          </a:xfrm>
        </p:spPr>
        <p:txBody>
          <a:bodyPr/>
          <a:lstStyle/>
          <a:p>
            <a:pPr algn="ctr">
              <a:defRPr/>
            </a:pPr>
            <a:r>
              <a:rPr lang="ru-RU" altLang="ko-KR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Виды Региональных торговых соглашений </a:t>
            </a:r>
            <a:br>
              <a:rPr lang="ru-RU" altLang="ko-KR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ru-RU" altLang="ko-KR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(на 01.10.2015)</a:t>
            </a:r>
            <a:r>
              <a:rPr lang="ru-RU" altLang="ko-KR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  <a:t/>
            </a:r>
            <a:br>
              <a:rPr lang="ru-RU" altLang="ko-KR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2255" y="2400300"/>
            <a:ext cx="6750225" cy="420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6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Раунды переговоров  ГАТТ/ВТО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6555" y="2415101"/>
            <a:ext cx="6806044" cy="426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11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es-ES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Соглашения ВТО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708" y="2504209"/>
            <a:ext cx="7637319" cy="4052455"/>
          </a:xfrm>
        </p:spPr>
        <p:txBody>
          <a:bodyPr/>
          <a:lstStyle/>
          <a:p>
            <a:pPr marL="548640" lvl="0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Многосторонние соглашения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торговле товарами: </a:t>
            </a:r>
          </a:p>
          <a:p>
            <a:pPr marL="948690" lvl="1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по сельскому хозяйству</a:t>
            </a:r>
          </a:p>
          <a:p>
            <a:pPr marL="948690" lvl="1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по применению санитарных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фитосанитарных мер </a:t>
            </a:r>
          </a:p>
          <a:p>
            <a:pPr marL="948690" lvl="1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по техническим барьерам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торговле</a:t>
            </a:r>
          </a:p>
          <a:p>
            <a:pPr marL="948690" lvl="1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по правилам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происхождения</a:t>
            </a:r>
          </a:p>
          <a:p>
            <a:pPr marL="948690" lvl="1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Оценка таможенной стоимости товаров (Статья VII ГАТТ-94 )</a:t>
            </a:r>
          </a:p>
          <a:p>
            <a:pPr marL="948690" lvl="1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Антидемпинговые процедуры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VI ГАТТ-94 )</a:t>
            </a:r>
          </a:p>
          <a:p>
            <a:pPr marL="948690" lvl="1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по субсидиям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компенсационным мерам</a:t>
            </a:r>
          </a:p>
          <a:p>
            <a:pPr marL="948690" lvl="1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Courier New" panose="02070309020205020404" pitchFamily="49" charset="0"/>
              <a:buChar char="o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по защитным мерам</a:t>
            </a:r>
          </a:p>
          <a:p>
            <a:pPr marL="548640" lvl="0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Генеральное соглашение  </a:t>
            </a:r>
            <a:r>
              <a:rPr lang="ru-RU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торговле услугами (ГАТС)</a:t>
            </a:r>
          </a:p>
          <a:p>
            <a:pPr marL="548640" lvl="0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Wingdings" panose="05000000000000000000" pitchFamily="2" charset="2"/>
              <a:buChar char="§"/>
              <a:defRPr/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по торговым аспектам прав интеллектуальной собственности</a:t>
            </a:r>
            <a:r>
              <a:rPr lang="es-E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ТРИПс</a:t>
            </a: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48640" lvl="0" indent="-411480" defTabSz="914400" eaLnBrk="0" hangingPunct="0">
              <a:spcBef>
                <a:spcPct val="20000"/>
              </a:spcBef>
              <a:buClr>
                <a:prstClr val="black">
                  <a:shade val="95000"/>
                </a:prstClr>
              </a:buClr>
              <a:buSzTx/>
              <a:buFont typeface="Wingdings 2"/>
              <a:buChar char=""/>
              <a:defRPr/>
            </a:pPr>
            <a:endParaRPr lang="ru-RU" sz="2800" dirty="0">
              <a:solidFill>
                <a:prstClr val="black"/>
              </a:solidFill>
              <a:latin typeface="Calibri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738754" y="2899064"/>
            <a:ext cx="29198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Пакет многосторонних соглашений Уругвайского раунда объединяет примерно 50 документов, основным из которых является Соглашение об учреждении ВТО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2056701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582" y="893619"/>
            <a:ext cx="9871363" cy="1330036"/>
          </a:xfrm>
        </p:spPr>
        <p:txBody>
          <a:bodyPr/>
          <a:lstStyle/>
          <a:p>
            <a:pPr algn="ctr"/>
            <a:r>
              <a:rPr lang="ru-RU" altLang="es-ES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Республика Беларусь и ВТО</a:t>
            </a:r>
            <a:r>
              <a:rPr lang="ru-RU" altLang="es-ES" b="1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ru-RU" altLang="es-ES" b="1" dirty="0">
                <a:solidFill>
                  <a:schemeClr val="bg1"/>
                </a:solidFill>
                <a:cs typeface="Arial" pitchFamily="34" charset="0"/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6582" y="2483427"/>
            <a:ext cx="10723418" cy="414597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altLang="es-ES" dirty="0">
                <a:latin typeface="Arial" panose="020B0604020202020204" pitchFamily="34" charset="0"/>
                <a:cs typeface="Arial" panose="020B0604020202020204" pitchFamily="34" charset="0"/>
              </a:rPr>
              <a:t>Республика Беларусь имеет статус наблюдателя ВТО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ru-RU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altLang="es-ES" dirty="0">
                <a:latin typeface="Arial" panose="020B0604020202020204" pitchFamily="34" charset="0"/>
                <a:cs typeface="Arial" panose="020B0604020202020204" pitchFamily="34" charset="0"/>
              </a:rPr>
              <a:t>Значительные масштабы торговли, регулируемые ВТО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altLang="es-E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(внешнеторговые отношения Республики </a:t>
            </a:r>
            <a:r>
              <a:rPr lang="ru-RU" altLang="es-ES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Беларусь </a:t>
            </a:r>
            <a:r>
              <a:rPr lang="ru-RU" altLang="es-E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чем со 150 странами</a:t>
            </a:r>
            <a:r>
              <a:rPr lang="es-ES" altLang="es-E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s-E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мира)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altLang="es-ES" dirty="0">
                <a:latin typeface="Arial" panose="020B0604020202020204" pitchFamily="34" charset="0"/>
                <a:cs typeface="Arial" panose="020B0604020202020204" pitchFamily="34" charset="0"/>
              </a:rPr>
              <a:t>Республика Беларусь – член Евразийского экономического союза </a:t>
            </a:r>
            <a:r>
              <a:rPr lang="ru-RU" altLang="es-ES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(ЕАЭС)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altLang="es-ES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Страны ЕАЭС-члены ВТО: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Кыргызстан – с 20 декабря 1998 г. </a:t>
            </a:r>
          </a:p>
          <a:p>
            <a:pPr marL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Армения – с 5 февраля 2003 г.</a:t>
            </a:r>
          </a:p>
          <a:p>
            <a:pPr marL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Россия – с 22 августа 2012 г.</a:t>
            </a:r>
          </a:p>
          <a:p>
            <a:pPr marL="0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Казахстан – с 27 июля 2015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354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A8ED39E-CCDC-4F3F-826B-C0522434E9EA}"/>
</file>

<file path=customXml/itemProps2.xml><?xml version="1.0" encoding="utf-8"?>
<ds:datastoreItem xmlns:ds="http://schemas.openxmlformats.org/officeDocument/2006/customXml" ds:itemID="{AC98D42A-3D7A-4B03-9E55-3DDC78825723}"/>
</file>

<file path=customXml/itemProps3.xml><?xml version="1.0" encoding="utf-8"?>
<ds:datastoreItem xmlns:ds="http://schemas.openxmlformats.org/officeDocument/2006/customXml" ds:itemID="{1B8AD2D5-F0C7-4D10-8185-4E73F0D3D8A0}"/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</TotalTime>
  <Words>310</Words>
  <Application>Microsoft Office PowerPoint</Application>
  <PresentationFormat>Широкоэкранный</PresentationFormat>
  <Paragraphs>48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맑은 고딕</vt:lpstr>
      <vt:lpstr>Arial</vt:lpstr>
      <vt:lpstr>Calibri</vt:lpstr>
      <vt:lpstr>Century Gothic</vt:lpstr>
      <vt:lpstr>Courier New</vt:lpstr>
      <vt:lpstr>Times New Roman</vt:lpstr>
      <vt:lpstr>Wingdings</vt:lpstr>
      <vt:lpstr>Wingdings 2</vt:lpstr>
      <vt:lpstr>Wingdings 3</vt:lpstr>
      <vt:lpstr>Ион (конференц-зал)</vt:lpstr>
      <vt:lpstr>Правовой статус ВТО</vt:lpstr>
      <vt:lpstr>Принципы деятельности ВТО</vt:lpstr>
      <vt:lpstr>Функции ВТО</vt:lpstr>
      <vt:lpstr>Виды Региональных торговых соглашений  (на 01.10.2015) </vt:lpstr>
      <vt:lpstr>Раунды переговоров  ГАТТ/ВТО</vt:lpstr>
      <vt:lpstr>Соглашения ВТО</vt:lpstr>
      <vt:lpstr>Республика Беларусь и ВТО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Правовой статус ВТО</dc:title>
  <dc:creator>Yuta</dc:creator>
  <cp:lastModifiedBy>Yuta</cp:lastModifiedBy>
  <cp:revision>5</cp:revision>
  <dcterms:created xsi:type="dcterms:W3CDTF">2015-12-03T18:17:54Z</dcterms:created>
  <dcterms:modified xsi:type="dcterms:W3CDTF">2015-12-03T19:01:04Z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