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5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9BA-B7F3-4400-8015-09E9DBD31D0F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63B8-992F-4ED8-AC29-4C1A98082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9BA-B7F3-4400-8015-09E9DBD31D0F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63B8-992F-4ED8-AC29-4C1A98082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9BA-B7F3-4400-8015-09E9DBD31D0F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63B8-992F-4ED8-AC29-4C1A98082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9BA-B7F3-4400-8015-09E9DBD31D0F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63B8-992F-4ED8-AC29-4C1A98082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9BA-B7F3-4400-8015-09E9DBD31D0F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63B8-992F-4ED8-AC29-4C1A98082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9BA-B7F3-4400-8015-09E9DBD31D0F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63B8-992F-4ED8-AC29-4C1A98082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9BA-B7F3-4400-8015-09E9DBD31D0F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63B8-992F-4ED8-AC29-4C1A98082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9BA-B7F3-4400-8015-09E9DBD31D0F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63B8-992F-4ED8-AC29-4C1A98082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9BA-B7F3-4400-8015-09E9DBD31D0F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63B8-992F-4ED8-AC29-4C1A98082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9BA-B7F3-4400-8015-09E9DBD31D0F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63B8-992F-4ED8-AC29-4C1A98082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89BA-B7F3-4400-8015-09E9DBD31D0F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63B8-992F-4ED8-AC29-4C1A98082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889BA-B7F3-4400-8015-09E9DBD31D0F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D63B8-992F-4ED8-AC29-4C1A98082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www.cliparthut.com/clip-arts/1075/free-powerpoint-templates-ppt-10754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3672408"/>
          </a:xfrm>
          <a:effectLst/>
        </p:spPr>
        <p:txBody>
          <a:bodyPr>
            <a:noAutofit/>
          </a:bodyPr>
          <a:lstStyle/>
          <a:p>
            <a:pPr algn="l"/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             Правовой </a:t>
            </a: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статус </a:t>
            </a: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</a:t>
            </a:r>
            <a:b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региональных </a:t>
            </a: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экономических </a:t>
            </a: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                     </a:t>
            </a:r>
            <a:b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             </a:t>
            </a: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организаций</a:t>
            </a:r>
            <a:b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Исполнитель студентка                                                     </a:t>
            </a:r>
            <a:b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                                                                                                                                            группы П-31</a:t>
            </a:r>
            <a:b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              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Горелая Ольга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</a:br>
            <a:endParaRPr lang="ru-RU" sz="6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Структура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5472608"/>
          </a:xfrm>
        </p:spPr>
        <p:txBody>
          <a:bodyPr>
            <a:noAutofit/>
          </a:bodyPr>
          <a:lstStyle/>
          <a:p>
            <a:pPr marL="180000" indent="288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Высшим органом АСЕАН является саммит лидеров (глав государств и правительств) стран-членов, который, начиная с 2001 г., проходит ежегодно. Саммит обычно длится 3 дня и сопровождается встречами с партнёрами организации по региону.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80000" indent="288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качестве руководящего и координирующего органа выступают ежегодные совещания министров иностранных дел (СМИД), которые берут своё начало из периода, когда саммиты проходили раз в три года и СМИД проходили на год ранее, подготавливая будущую встречу.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80000" indent="288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Также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ежегодно проходят совещания министров финансов и периодически министров экономики и сельского хозяйства, однако важнейшие их решения подлежат утверждению министрами иностранных дел.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80000" indent="288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Повседневное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руководство осуществляется постоянным комитетом в составе министра иностранных дел председательствующей страны и послов остальных стран-членов. Постоянный Секретариат расположен в г. Джакарта и возглавляется Генеральным секретарём (на ноябрь 2008 г. — бывший министр иностранных дел Таиланда Сурин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Питсуван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9 января 2013 года бывший заместитель министра иностранных дел Вьетнама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Лыонг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стал новым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генсекретарём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данной организации, сменив на этом посту Сурина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Питсувана,срок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полномочий составляет 5 лет.). Также работа ведётся в 29 комитетах, 122 рабочих группах, что позволяет проводить ежегодно более 300 мероприятий в рамках АСЕАН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216024"/>
          </a:xfrm>
        </p:spPr>
        <p:txBody>
          <a:bodyPr>
            <a:noAutofit/>
          </a:bodyPr>
          <a:lstStyle/>
          <a:p>
            <a:r>
              <a:rPr lang="ru-RU" sz="4800" u="sng" dirty="0" err="1" smtClean="0">
                <a:latin typeface="Monotype Corsiva" pitchFamily="66" charset="0"/>
              </a:rPr>
              <a:t>Меркосур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661248"/>
          </a:xfrm>
        </p:spPr>
        <p:txBody>
          <a:bodyPr>
            <a:normAutofit/>
          </a:bodyPr>
          <a:lstStyle/>
          <a:p>
            <a:pPr marL="180000" indent="288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рынок стран Южной Америки, экономическое и политическое соглашение между Аргентиной, Бразилией, Уругваем, Парагваем (членство было приостановлено 29.06.2012 до апреля 2013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года)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Венесуэлой. Основано в 1991 году на основании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Асунсьонского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договора,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который был позже изменен и обновлен в 1994 году договором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Ору-Прету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который в свою очередь определил структуру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МЕРКОСУР.</a:t>
            </a:r>
          </a:p>
          <a:p>
            <a:pPr marL="180000" indent="288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Чили, Колумбия, Эквадор, Перу, Гайана и Суринам в настоящее время имеют статус ассоциированных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членов. Мексика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Новая Зеландия квалифицируются как официальные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наблюдатели.</a:t>
            </a:r>
          </a:p>
          <a:p>
            <a:pPr marL="180000" indent="288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Цель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соглашения выражается в содействии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</a:p>
          <a:p>
            <a:pPr marL="180000" indent="288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свободной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торговле, гибкому движению товаров,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180000" indent="288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населения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валюты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стран-участников объединения. </a:t>
            </a:r>
          </a:p>
          <a:p>
            <a:pPr marL="180000" indent="288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Гуарани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португальский и испанский языки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80000" indent="288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признаны официальными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МЕРКОСУР и Андское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80000" indent="2880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сообщество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наций в настоящее время — основные таможенные союзы, связанные с союзом наций, способствующие процессам экономической интеграции в Южной Америке.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25602" name="Picture 2" descr="https://upload.wikimedia.org/wikipedia/commons/thumb/9/9a/Flag_of_Mercosur.svg/220px-Flag_of_Mercosur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77072"/>
            <a:ext cx="2736304" cy="172819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9208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onotype Corsiva" pitchFamily="66" charset="0"/>
              </a:rPr>
              <a:t>Органы управления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661248"/>
          </a:xfrm>
        </p:spPr>
        <p:txBody>
          <a:bodyPr>
            <a:normAutofit fontScale="55000" lnSpcReduction="20000"/>
          </a:bodyPr>
          <a:lstStyle/>
          <a:p>
            <a:pPr marL="180000" indent="288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Главный орган управления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Меркосур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— Совет Общего рынка. Он собирается периодически на высшем уровне (глав государств и правительств, министров иностранных дел) и осуществляет политическое планирование развития интеграции.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180000" indent="288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Общего рынка — главный исполнительный орган, функционирующий постоянно. Он имеет административный секретариат с головным офисом в Монтевидео (Уругвай), а также 10 технических комиссий, подчиняющихся Группе общего рынка 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занимающихся        </a:t>
            </a:r>
          </a:p>
          <a:p>
            <a:pPr marL="180000" indent="288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вопросами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торговли,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180000" indent="288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таможенного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регулирования,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pPr marL="180000" indent="288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технических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норм,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валютно-финансовой               </a:t>
            </a:r>
          </a:p>
          <a:p>
            <a:pPr marL="180000" indent="288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политики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макроэкономической    </a:t>
            </a:r>
          </a:p>
          <a:p>
            <a:pPr marL="180000" indent="288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политики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наземного и морского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180000" indent="288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транспорта, промышленной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технологии,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180000" indent="288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сельского хозяйства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 энергетики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s://upload.wikimedia.org/wikipedia/commons/thumb/6/6b/Mercosul-04-jul-2005.jpeg/1280px-Mercosul-04-jul-2005.jpeg"/>
          <p:cNvPicPr>
            <a:picLocks noChangeAspect="1" noChangeArrowheads="1"/>
          </p:cNvPicPr>
          <p:nvPr/>
        </p:nvPicPr>
        <p:blipFill>
          <a:blip r:embed="rId2" cstate="print"/>
          <a:srcRect l="1046" t="10527" r="2255"/>
          <a:stretch>
            <a:fillRect/>
          </a:stretch>
        </p:blipFill>
        <p:spPr bwMode="auto">
          <a:xfrm>
            <a:off x="179512" y="3933056"/>
            <a:ext cx="3960440" cy="259228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oc-expert.ru/wp-content/uploads/2015/09/%D0%B5%D1%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9624" y="1484784"/>
            <a:ext cx="3384376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Autofit/>
          </a:bodyPr>
          <a:lstStyle/>
          <a:p>
            <a:pPr marL="72000" indent="288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Экономическое и политическое объединение </a:t>
            </a:r>
          </a:p>
          <a:p>
            <a:pPr marL="72000" indent="288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28 европейских государств.</a:t>
            </a:r>
          </a:p>
          <a:p>
            <a:pPr marL="72000" indent="28800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Дата основания: 7 февраля 1992 г.</a:t>
            </a:r>
          </a:p>
          <a:p>
            <a:pPr marL="72000" indent="28800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Официальными языками ЕС являются государственные                                                                языки стран-членов: английский, греческий, испанский                                                              (каталанский), итальянский, немецкий, нидерландский,                                                                португальский, финский, фламандский, французский, шведский. </a:t>
            </a:r>
          </a:p>
          <a:p>
            <a:pPr marL="72000" indent="28800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Институты ЕС включают в себя Европейский совет,                                                             Европейскую комиссию (правительство), Совет Европейского                                                                   союза (официальное название — Совет, обычно упоминается                                                                  как Совет министров), Суд Европейского союза, Европейскую                                                                        счётную палату, Европейский центральный банк и Европейский парламент. Европейский   </a:t>
            </a:r>
          </a:p>
          <a:p>
            <a:pPr marL="72000" indent="288000">
              <a:spcBef>
                <a:spcPts val="0"/>
              </a:spcBef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парламент избирается каждые пять лет гражданами ЕС. </a:t>
            </a:r>
          </a:p>
          <a:p>
            <a:pPr marL="72000" indent="28800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Основные провозглашенные цели Союза:</a:t>
            </a:r>
          </a:p>
          <a:p>
            <a:pPr marL="72000" indent="28800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– введение европейского гражданства;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– обеспечение свободы, безопасности и законности;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– содействие экономическому и социальному прогрессу;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– укрепление роли Европы в мире.</a:t>
            </a:r>
          </a:p>
          <a:p>
            <a:pPr marL="72000">
              <a:buNone/>
            </a:pP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latin typeface="Monotype Corsiva" pitchFamily="66" charset="0"/>
              </a:rPr>
              <a:t>Европейский союз</a:t>
            </a:r>
            <a:br>
              <a:rPr lang="ru-RU" u="sng" dirty="0" smtClean="0">
                <a:latin typeface="Monotype Corsiva" pitchFamily="66" charset="0"/>
              </a:rPr>
            </a:br>
            <a:r>
              <a:rPr lang="ru-RU" u="sng" dirty="0" smtClean="0">
                <a:latin typeface="Monotype Corsiva" pitchFamily="66" charset="0"/>
              </a:rPr>
              <a:t>(ЕС)</a:t>
            </a:r>
            <a:endParaRPr lang="ru-RU" u="sng" dirty="0"/>
          </a:p>
        </p:txBody>
      </p:sp>
      <p:pic>
        <p:nvPicPr>
          <p:cNvPr id="27650" name="Picture 2" descr="http://www.c5-online.com/blog/wp-content/uploads/2014/07/istock_000007387570medium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97152"/>
            <a:ext cx="3707904" cy="2060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4900" u="sng" dirty="0" smtClean="0">
                <a:latin typeface="Monotype Corsiva" pitchFamily="66" charset="0"/>
              </a:rPr>
              <a:t>Европейская ассоциация свободной торговли (ЕАСТ)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8964488" cy="5445224"/>
          </a:xfrm>
        </p:spPr>
        <p:txBody>
          <a:bodyPr>
            <a:normAutofit fontScale="25000" lnSpcReduction="20000"/>
          </a:bodyPr>
          <a:lstStyle/>
          <a:p>
            <a:pPr marL="108000" indent="288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ыла создана в 1960 году с целью создания зоны свободной торговли, первоначальными членами были Великобритания, Дания, Норвегия, Швеция, Австрия, Швейцария и Португалия. В состав ЕАСТ входят Норвегия, Швейцария, Исландия (с 1 марта 1970 г.). В соответствии со специальным протоколом от 4 января 1960 г. Лихтенштейн является ассоциированным членом ЕАСТ в связи с тем, что с 1923 г. находится в таможенном союзе со Швейцарией. </a:t>
            </a:r>
          </a:p>
          <a:p>
            <a:pPr marL="108000" indent="288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Австрия (1995 г.), Великобритания (1972 г.), Дания (1972 г.), Португалия (1985 г.), Финляндия (1995 г.) и Швеция (1995 г.) вышли из ЕАСТ и стали членами ЕС. </a:t>
            </a:r>
          </a:p>
          <a:p>
            <a:pPr marL="108000" indent="288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Органами ЕАСТ являются: Совет ЕАСТ, комитеты, секретариат. Совет ЕАСТ - главный орган; он состоит из представителей государств-членов и сосредоточен на обсуждении и принятии совместных решений. Он контролирует ход выполнения Конвенции об учреждении ЕАСТ, разрабатывает рекомендации правительствам стран-участниц, создает комитеты. Совет собирается дважды в год на уровне министров или постоянных представителей, на более низком уровне - еженедельно.</a:t>
            </a:r>
          </a:p>
          <a:p>
            <a:pPr marL="108000" indent="288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 рамках ЕАСТ работают комитеты: экономический комитет, консультативный комитет (представители предпринимателей и профсоюзов, до пяти человек от каждого государства-члена), комитет парламентариев, бюджетный комитет и др. Время от времени по специальным вопросам создаются и созываются экспертные группы.</a:t>
            </a:r>
          </a:p>
          <a:p>
            <a:pPr marL="108000" indent="288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Текущими делами ЕАСТ занимается постоянный Секретариат, возглавляемый генеральным секретарем. Он обеспечивает работу Совета, комитетов, экспертных групп; состоит из шести отделов, которые ответственны 'за вопросы торговли, экономики, интеграции, прессы и информации и др. Располагается в Женеве, Швейцария. В связи с Соглашением о Европейском экономическом пространстве были учреждены еще две организации ЕАСТ: Наблюдательный орган ЕАСТ со штаб-квартирой в Брюсселе и Суд ЕАСТ со штаб-квартирой в Люксембурге.</a:t>
            </a:r>
          </a:p>
          <a:p>
            <a:pPr indent="342900"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forexaw.com/new-uploads/01/32/55/2013255.wm_w_480.%D0%95%D0%B2%D1%80%D0%BE%D0%BF%D0%B5%D0%B9%D1%81%D0%BA%D0%B0%D1%8F_%D0%90%D1%81%D1%81%D0%BE%D1%86%D0%B8%D0%B0%D1%86%D0%B8%D1%8F_%D1%81%D0%B2%D0%BE%D0%B1%D0%BE%D0%B4%D0%BD%D0%BE%D0%B9_%D1%82%D0%BE%D1%80%D0%B3%D0%BE%D0%B2%D0%BB%D0%B8.jpg"/>
          <p:cNvPicPr>
            <a:picLocks noChangeAspect="1" noChangeArrowheads="1"/>
          </p:cNvPicPr>
          <p:nvPr/>
        </p:nvPicPr>
        <p:blipFill>
          <a:blip r:embed="rId2" cstate="print"/>
          <a:srcRect l="57521" t="28285" r="-251" b="10001"/>
          <a:stretch>
            <a:fillRect/>
          </a:stretch>
        </p:blipFill>
        <p:spPr bwMode="auto">
          <a:xfrm>
            <a:off x="7164288" y="4365104"/>
            <a:ext cx="1872208" cy="17281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80720"/>
          </a:xfrm>
        </p:spPr>
        <p:txBody>
          <a:bodyPr>
            <a:noAutofit/>
          </a:bodyPr>
          <a:lstStyle/>
          <a:p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Основными целями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ЕАСТ являются: </a:t>
            </a:r>
            <a:br>
              <a:rPr lang="ru-RU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-содействие постоянному росту экономической активности, обеспечению полной занятости, повышению производительности, рациональному использованию ресурсов, финансовой стабильности и неуклонному повышению уровня жизни на территории государств-членов; </a:t>
            </a:r>
            <a:br>
              <a:rPr lang="ru-RU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-предоставление добросовестных условий конкуренции в торговле между государствами-членами; </a:t>
            </a:r>
            <a:br>
              <a:rPr lang="ru-RU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-ликвидация неравенства в условиях снабжения сырьем, производимым на территории зоны свободной торговли; </a:t>
            </a:r>
            <a:br>
              <a:rPr lang="ru-RU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-содействие гармоничному развитию и росту мировой торговли путем постепенной ликвидации торговых барьеров.</a:t>
            </a:r>
            <a:r>
              <a:rPr lang="ru-RU" sz="1900" dirty="0" smtClean="0"/>
              <a:t> </a:t>
            </a:r>
            <a:br>
              <a:rPr lang="ru-RU" sz="1900" dirty="0" smtClean="0"/>
            </a:br>
            <a:r>
              <a:rPr lang="ru-RU" sz="1900" dirty="0" smtClean="0"/>
              <a:t/>
            </a:r>
            <a:br>
              <a:rPr lang="ru-RU" sz="1900" dirty="0" smtClean="0"/>
            </a:b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1991 г. Европейское сообщество и ЕАСТ заключили пакт, направленный на создание зоны свободной торговли в составе 19 стран, от                                                               Исландии до Средиземного моря, после его</a:t>
            </a:r>
            <a:br>
              <a:rPr lang="ru-RU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ратификации в 1993 г.  странами-участницами и                                                              Европейским парламентом. Этим пактом было                                                                 создано  Европейское экономическое пространство.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u="sng" dirty="0" smtClean="0">
                <a:latin typeface="Monotype Corsiva" pitchFamily="66" charset="0"/>
              </a:rPr>
              <a:t>Евразийский экономический союз</a:t>
            </a:r>
            <a:br>
              <a:rPr lang="ru-RU" u="sng" dirty="0" smtClean="0">
                <a:latin typeface="Monotype Corsiva" pitchFamily="66" charset="0"/>
              </a:rPr>
            </a:br>
            <a:r>
              <a:rPr lang="ru-RU" u="sng" dirty="0" smtClean="0">
                <a:latin typeface="Monotype Corsiva" pitchFamily="66" charset="0"/>
              </a:rPr>
              <a:t>(ЕАЭС)</a:t>
            </a:r>
            <a:endParaRPr lang="ru-RU" u="sng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 marL="180000" indent="288000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Евразийский экономический союз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(ЕАЭС) - международное интеграционное экономическое объединение (союз), договор о создании которого был подписан 29 мая 2014 года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вступил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силу с 1 января 2015 года. </a:t>
            </a:r>
          </a:p>
          <a:p>
            <a:pPr marL="180000" indent="2880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состав союза вошли Россия, Казахстан и Белоруссия. ЕАЭС создан на базе Таможенного союза Евразийского экономического сообщества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ЕврАзЭС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для укрепления экономик стран-участниц и «сближения друг с другом»,                                    для модернизации и повышения                                                             конкурентоспособности                                                                                                       стран-участниц на мировом рынке.                                                                    Государства-члены ЕАЭС планируют                                                                                         продолжить экономическую                                                                                       интеграцию в ближайшие годы.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://scd.vi.rfi.fr/sites/viet.filesrfi/imagecache/rfi_16x9_1024_578/sites/images.rfi.fr/files/aef_image/Russi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645024"/>
            <a:ext cx="4788024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Органы управления Евразийского экономического союза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70000" lnSpcReduction="20000"/>
          </a:bodyPr>
          <a:lstStyle/>
          <a:p>
            <a:pPr marL="180000" indent="288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Органами управления ЕАЭС являются Высший евразийский экономический совет и Евразийская экономическая комиссия.</a:t>
            </a:r>
          </a:p>
          <a:p>
            <a:pPr marL="180000" indent="288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Высший Евразийский экономический совет является высшим наднациональным органом ЕАЭС. В совет входят главы государств и правительств. Высший совет собирается на уровне глав государств не реже одного раза в год, на уровне глав правительств - не реже двух раз в год. Решения принимаются консенсусом. Принятые решения становятся обязательными для выполнения во всех государствах-участниках. Совет определяет состав и полномочия прочих регулирующих структур.</a:t>
            </a:r>
          </a:p>
          <a:p>
            <a:pPr marL="180000" indent="288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Евразийская экономическая комиссия (ЕЭК) является одним постоянным регулирующим органом (наднациональным органом управления) в ЕАЭС. Основной задачей ЕЭК является обеспечение условий для развития и функционирования ЕАЭС, а также разработка инициатив экономической интеграции в рамках ЕАЭС.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atin typeface="Monotype Corsiva" pitchFamily="66" charset="0"/>
                <a:cs typeface="Times New Roman" pitchFamily="18" charset="0"/>
              </a:rPr>
              <a:t>Организация экономического сотрудничества</a:t>
            </a:r>
            <a:br>
              <a:rPr lang="ru-RU" u="sng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u="sng" dirty="0" smtClean="0">
                <a:latin typeface="Monotype Corsiva" pitchFamily="66" charset="0"/>
                <a:cs typeface="Times New Roman" pitchFamily="18" charset="0"/>
              </a:rPr>
              <a:t>(ОЭС)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1"/>
            <a:ext cx="3923928" cy="2620887"/>
          </a:xfrm>
        </p:spPr>
        <p:txBody>
          <a:bodyPr>
            <a:normAutofit fontScale="47500" lnSpcReduction="20000"/>
          </a:bodyPr>
          <a:lstStyle/>
          <a:p>
            <a:pPr marL="216000" indent="288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Региональная межгосударственная экономическая организация, образованная в 1985 году странами Средней Азии и Ближнего Востока и являющаяся правопреемницей Организации регионального сотрудничества для развития, действовавшей на основе Устава — Измирского договора, подписанного тремя странами учредителями — Ираном, Пакистаном и Турцией 12 марта 1977 года.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35896" y="3356992"/>
            <a:ext cx="5400600" cy="3501008"/>
          </a:xfrm>
        </p:spPr>
        <p:txBody>
          <a:bodyPr>
            <a:normAutofit fontScale="47500" lnSpcReduction="20000"/>
          </a:bodyPr>
          <a:lstStyle/>
          <a:p>
            <a:pPr marL="180000" indent="288000" algn="just"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До начала 1992 года сотрудничество в рамках ОЭС носило преимущественно двусторонний характер. С 1992 года деятельность ОЭС значительно активизировалась в связи с добровольным присоединением 7 новых государств — Казахстана, Азербайджана, Афганистана, Киргизии, Таджикистана, Туркмении и Узбекистана. На 50-й сессии Генеральной Ассамблеи ООН в 1995 году принята Резолюция о сотрудничестве с ОЭС и с тех пор ОЭС пользуется статусом наблюдателя в ООН. ОЭС также имеет статус наблюдателя в Организации Исламской конференции (ОИК).</a:t>
            </a:r>
          </a:p>
          <a:p>
            <a:pPr marL="180000" indent="288000" algn="just">
              <a:spcBef>
                <a:spcPts val="0"/>
              </a:spcBef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Во взаимоотношениях стран ОЭС преобладают экономические составляющие и менее выражена политическая направленность. Основные политические и экономические параметры деятельности ОЭС устанавливаются на саммитах глав государств стран-членов ОЭС, проводимых раз в два года согласно Статье 4 Устава ОЭС.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Economic Cooperation Organization map.svg"/>
          <p:cNvPicPr>
            <a:picLocks noChangeAspect="1" noChangeArrowheads="1"/>
          </p:cNvPicPr>
          <p:nvPr/>
        </p:nvPicPr>
        <p:blipFill>
          <a:blip r:embed="rId2" cstate="print"/>
          <a:srcRect l="41413" t="3644" r="11941" b="39884"/>
          <a:stretch>
            <a:fillRect/>
          </a:stretch>
        </p:blipFill>
        <p:spPr bwMode="auto">
          <a:xfrm>
            <a:off x="179512" y="4077072"/>
            <a:ext cx="3600400" cy="2232248"/>
          </a:xfrm>
          <a:prstGeom prst="roundRect">
            <a:avLst>
              <a:gd name="adj" fmla="val 2109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http://www.anspress.com/images/photos/37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56792"/>
            <a:ext cx="3449960" cy="172819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Структура </a:t>
            </a: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Организация экономического сотрудничества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>
            <a:normAutofit fontScale="40000" lnSpcReduction="20000"/>
          </a:bodyPr>
          <a:lstStyle/>
          <a:p>
            <a:pPr marL="144000" algn="just">
              <a:lnSpc>
                <a:spcPct val="120000"/>
              </a:lnSpc>
              <a:spcBef>
                <a:spcPts val="0"/>
              </a:spcBef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Совет министров иностранных дел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или уполномоченных представителей в ранге министров стран-членов ОЭС является главным консультативно-исполнительным органом ОЭС. Совет Министров созывается не реже одного раза в год.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Совет постоянных представителей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(СПП) является постоянно действующим органом, ответственным за реализацию политики и решений Совета министров ОЭС. В его состав входят постоянные представители/послы, аккредитованные при Секретариате ОЭС. Заседания СПП проводятся не реже одного раза в месяц.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Совет регионального планирования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(СРП) состоит из руководителей различных государственных органов стран-членов ОЭС или других уполномоченных представителей, действующих от имени правительств и государственных органов этих стран. СРП отвечает за разработку и внесение на рассмотрение Совета Министров программ действий по реализации задач, стоящих перед ОЭС, и собирается не реже одного раза в год.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Секретариат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ОЭС обеспечивает координацию и осуществляет мониторинг деятельности ОЭС, а также принимает непосредственное участие в организации и проведении различных мероприятий в соответствии с утвержденным планом деятельности ОЭС. Штаб-квартира Секретариата расположена в Тегеране.</a:t>
            </a:r>
          </a:p>
          <a:p>
            <a:pPr marL="144000" algn="just">
              <a:lnSpc>
                <a:spcPct val="120000"/>
              </a:lnSpc>
              <a:spcBef>
                <a:spcPts val="0"/>
              </a:spcBef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Секретариат ОЭС возглавляется генеральным секретарём и состоит из шести специализированных директоратов, курирующих основные направления регионального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сотрудничества: транспорт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 коммуникации; торговля и инвестиции; энергетика, минеральные ресурсы и окружающая среда; сельское хозяйство и промышленность; здравоохранение, образование и культура; экономические исследования и статистика.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144000" algn="just">
              <a:lnSpc>
                <a:spcPct val="120000"/>
              </a:lnSpc>
              <a:spcBef>
                <a:spcPts val="0"/>
              </a:spcBef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в состав Секретариата ОЭС входят: 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Координационный орган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 контролю над незаконным оборотом наркотических веществ, шесть 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региональных институтов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(Банк торговли и развития, Страховая компания, Судоходная компания, Авиакомпания, Торговая палата и Колледж по страхованию) и три 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специализированных агентства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(Институт культуры, Научный фонд и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Консалтингово-инжиниринговая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компания).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14400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Генеральный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секретарь избирается и назначается Советом Министров иностранных дел стран-членов ОЭС сроком на три года.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724942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atin typeface="Monotype Corsiva" pitchFamily="66" charset="0"/>
              </a:rPr>
              <a:t>Ассоциация государств Юго-Восточной </a:t>
            </a:r>
            <a:r>
              <a:rPr lang="ru-RU" u="sng" dirty="0" smtClean="0">
                <a:latin typeface="Monotype Corsiva" pitchFamily="66" charset="0"/>
              </a:rPr>
              <a:t>Азии</a:t>
            </a:r>
            <a:br>
              <a:rPr lang="ru-RU" u="sng" dirty="0" smtClean="0">
                <a:latin typeface="Monotype Corsiva" pitchFamily="66" charset="0"/>
              </a:rPr>
            </a:br>
            <a:r>
              <a:rPr lang="ru-RU" u="sng" dirty="0" smtClean="0">
                <a:latin typeface="Monotype Corsiva" pitchFamily="66" charset="0"/>
              </a:rPr>
              <a:t>(АСЕАН)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8964488" cy="5373216"/>
          </a:xfrm>
        </p:spPr>
        <p:txBody>
          <a:bodyPr>
            <a:normAutofit fontScale="92500" lnSpcReduction="10000"/>
          </a:bodyPr>
          <a:lstStyle/>
          <a:p>
            <a:pPr marL="180000" indent="288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Политическая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экономическая и культурная региональная межправительственная организация стран, расположенных в Юго-Восточной Азии. АСЕАН была образована 8 августа 1967 г. в Бангкоке вместе с подписанием «Декларации АСЕАН», более известной как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Бангкокская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декларация». Договорное оформление АСЕАН произошло лишь в 1976 году в подписанных на острове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Договоре о дружбе и сотрудничестве в Юго-Восточной Азии и Декларации согласия АСЕАН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80000" indent="288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Непосредственно образующими государствами являлись Индонезия, Малайзия, Сингапур, Таиланд и Филиппины. Позже присоединились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Бруней-Даруссалам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(7 января 1984 г., через 6 дней после обретения независимости), Вьетнам (28 июля 1995 г.), Лаос и Мьянма (23 июля 1997 г.), Камбоджа (30 апреля 1999 г.). В 2002 году заявку на получение статуса наблюдателя подал Восточный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Тимор.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данный момент статус наблюдателя имеют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Папуа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— Новая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Гвинея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Восточный Тимор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  В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соответствии с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Бангкокской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декларацией,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целями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организации являются:</a:t>
            </a:r>
          </a:p>
          <a:p>
            <a:pPr marL="180000" indent="-288000" algn="just">
              <a:lnSpc>
                <a:spcPct val="110000"/>
              </a:lnSpc>
              <a:spcBef>
                <a:spcPts val="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установление мира и стабильности в регионе через приверженность принципам Устава ООН</a:t>
            </a:r>
          </a:p>
          <a:p>
            <a:pPr marL="180000" indent="-288000" algn="just">
              <a:lnSpc>
                <a:spcPct val="110000"/>
              </a:lnSpc>
              <a:spcBef>
                <a:spcPts val="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ускорение экономического, социального и культурного развития её государств-членов на основе сотрудничества и взаимопомощи</a:t>
            </a:r>
          </a:p>
          <a:p>
            <a:pPr marL="180000" indent="-288000" algn="just">
              <a:lnSpc>
                <a:spcPct val="110000"/>
              </a:lnSpc>
              <a:spcBef>
                <a:spcPts val="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поддержание взаимовыгодного сотрудничества с общими и региональными международными организациями, имеющими сходные цели</a:t>
            </a:r>
          </a:p>
          <a:p>
            <a:pPr marL="180000" indent="288000">
              <a:lnSpc>
                <a:spcPct val="110000"/>
              </a:lnSpc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4D7F07-4F26-4483-B880-2EEB139ECF7F}"/>
</file>

<file path=customXml/itemProps2.xml><?xml version="1.0" encoding="utf-8"?>
<ds:datastoreItem xmlns:ds="http://schemas.openxmlformats.org/officeDocument/2006/customXml" ds:itemID="{B80943C2-ECC8-4B28-A332-A1ADB03DC850}"/>
</file>

<file path=customXml/itemProps3.xml><?xml version="1.0" encoding="utf-8"?>
<ds:datastoreItem xmlns:ds="http://schemas.openxmlformats.org/officeDocument/2006/customXml" ds:itemID="{428C87D4-9FD6-491E-AABD-74022115C2D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1398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          Правовой статус     региональных экономических                                       организаций                                                                                                                                                                                                         Исполнитель студентка                                                                                                                                                                                                   группы П-31                                                                                                                                            Горелая Ольга </vt:lpstr>
      <vt:lpstr>Европейский союз (ЕС)</vt:lpstr>
      <vt:lpstr>Европейская ассоциация свободной торговли (ЕАСТ) </vt:lpstr>
      <vt:lpstr>Основными целями ЕАСТ являются:  -содействие постоянному росту экономической активности, обеспечению полной занятости, повышению производительности, рациональному использованию ресурсов, финансовой стабильности и неуклонному повышению уровня жизни на территории государств-членов;  -предоставление добросовестных условий конкуренции в торговле между государствами-членами;  -ликвидация неравенства в условиях снабжения сырьем, производимым на территории зоны свободной торговли;  -содействие гармоничному развитию и росту мировой торговли путем постепенной ликвидации торговых барьеров.   В 1991 г. Европейское сообщество и ЕАСТ заключили пакт, направленный на создание зоны свободной торговли в составе 19 стран, от                                                               Исландии до Средиземного моря, после его  ратификации в 1993 г.  странами-участницами и                                                              Европейским парламентом. Этим пактом было                                                                 создано  Европейское экономическое пространство.  </vt:lpstr>
      <vt:lpstr>Евразийский экономический союз (ЕАЭС)</vt:lpstr>
      <vt:lpstr>Органы управления Евразийского экономического союза </vt:lpstr>
      <vt:lpstr>Организация экономического сотрудничества (ОЭС)</vt:lpstr>
      <vt:lpstr>Структура Организация экономического сотрудничества</vt:lpstr>
      <vt:lpstr>Ассоциация государств Юго-Восточной Азии (АСЕАН) </vt:lpstr>
      <vt:lpstr>Структура</vt:lpstr>
      <vt:lpstr>Меркосур </vt:lpstr>
      <vt:lpstr>Органы управления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Правовой статус региональных экономических организаций (ЕС,ЕАСТ,ЕАЭС)</dc:title>
  <dc:creator>Admin</dc:creator>
  <cp:lastModifiedBy>Admin</cp:lastModifiedBy>
  <cp:revision>28</cp:revision>
  <dcterms:created xsi:type="dcterms:W3CDTF">2015-12-03T22:46:17Z</dcterms:created>
  <dcterms:modified xsi:type="dcterms:W3CDTF">2015-12-04T08:06:32Z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