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9" r:id="rId2"/>
    <p:sldId id="265" r:id="rId3"/>
    <p:sldId id="266" r:id="rId4"/>
    <p:sldId id="267" r:id="rId5"/>
    <p:sldId id="292" r:id="rId6"/>
    <p:sldId id="293" r:id="rId7"/>
    <p:sldId id="294" r:id="rId8"/>
    <p:sldId id="295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590" autoAdjust="0"/>
  </p:normalViewPr>
  <p:slideViewPr>
    <p:cSldViewPr>
      <p:cViewPr>
        <p:scale>
          <a:sx n="66" d="100"/>
          <a:sy n="66" d="100"/>
        </p:scale>
        <p:origin x="-150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4C4B2-4916-4365-A2B2-EFA229FFF74C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57A4A-6DD5-45C9-96BC-29A6E624C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672D94-0861-4A8D-98B9-41F17AADF20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20630A-713A-4485-85ED-A7789780FD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56" y="2550244"/>
            <a:ext cx="9080276" cy="217679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cap="none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Правовое регулирование полетов в  международном воздушном пространстве </a:t>
            </a:r>
            <a:r>
              <a:rPr lang="en-US" sz="2000" cap="none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en-US" sz="2000" cap="none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</a:br>
            <a:r>
              <a:rPr lang="ru-RU" sz="2000" cap="none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ru-RU" sz="2000" cap="none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</a:br>
            <a:endParaRPr lang="ru-RU" sz="2000" cap="none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612" y="11088"/>
            <a:ext cx="6768752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МИНИСТЕРСТВО ОБРАЗОВАНИЯ </a:t>
            </a:r>
            <a:endParaRPr lang="en-US" sz="1700" b="1" spc="150" dirty="0" smtClean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ru-RU" sz="17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РЕСПУБЛИКИ </a:t>
            </a:r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БЕЛАРУСЬ</a:t>
            </a:r>
          </a:p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 </a:t>
            </a:r>
          </a:p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Учреждение образования</a:t>
            </a:r>
          </a:p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«Гомельский государственный университет</a:t>
            </a:r>
          </a:p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имени Франциска Скорины»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0168" y="5445224"/>
            <a:ext cx="429225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ru-RU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Исполнитель</a:t>
            </a:r>
          </a:p>
          <a:p>
            <a:pPr algn="r"/>
            <a:r>
              <a:rPr lang="ru-RU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студентка группы П–</a:t>
            </a:r>
            <a:r>
              <a:rPr lang="ru-RU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3</a:t>
            </a:r>
            <a:r>
              <a:rPr lang="ru-RU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2 </a:t>
            </a:r>
          </a:p>
          <a:p>
            <a:pPr algn="r"/>
            <a:r>
              <a:rPr lang="ru-RU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b="1" spc="150" dirty="0" err="1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Бузунко</a:t>
            </a:r>
            <a:r>
              <a:rPr lang="ru-RU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itchFamily="2" charset="0"/>
              </a:rPr>
              <a:t> И.С.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946" y="1673081"/>
            <a:ext cx="4032448" cy="8771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Юридический  факультет</a:t>
            </a:r>
          </a:p>
          <a:p>
            <a:pPr algn="ctr"/>
            <a:r>
              <a:rPr lang="ru-RU" sz="1700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Кафедра </a:t>
            </a:r>
            <a:r>
              <a:rPr lang="ru-RU" sz="1700" b="1" spc="150" dirty="0" smtClean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гражданско-правовых дисциплин</a:t>
            </a:r>
            <a:endParaRPr lang="ru-RU" sz="1700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5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02210"/>
            <a:ext cx="6984776" cy="1727522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Международное воздушное право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 – совокупность норм и принципов, устанавливающих режим воздушного пространства и регулирующих отношения между субъектам МП по поводу использования этого пространства и организации международных воздушных сообщений.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95042" y="1565017"/>
            <a:ext cx="2166812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</a:rPr>
              <a:t>2 аспекта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558" y="2663638"/>
            <a:ext cx="5385859" cy="132802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равовое </a:t>
            </a:r>
            <a:r>
              <a:rPr lang="ru-RU" sz="2400" dirty="0">
                <a:solidFill>
                  <a:srgbClr val="002060"/>
                </a:solidFill>
              </a:rPr>
              <a:t>регулирование воздушных полетов пространства того или иного государства 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29016" y="4466356"/>
            <a:ext cx="5373166" cy="1041987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Правовое </a:t>
            </a:r>
            <a:r>
              <a:rPr lang="ru-RU" sz="2400" dirty="0">
                <a:solidFill>
                  <a:srgbClr val="002060"/>
                </a:solidFill>
              </a:rPr>
              <a:t>регулирование полетов в международном пространстве </a:t>
            </a:r>
            <a:endParaRPr lang="ru-RU" sz="24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12" name="Скругленная соединительная линия 11"/>
          <p:cNvCxnSpPr/>
          <p:nvPr/>
        </p:nvCxnSpPr>
        <p:spPr>
          <a:xfrm rot="16200000" flipH="1">
            <a:off x="6644281" y="3229449"/>
            <a:ext cx="2877262" cy="638540"/>
          </a:xfrm>
          <a:prstGeom prst="curvedConnector4">
            <a:avLst>
              <a:gd name="adj1" fmla="val 35613"/>
              <a:gd name="adj2" fmla="val 205470"/>
            </a:avLst>
          </a:prstGeom>
          <a:ln w="28575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кругленная соединительная линия 13"/>
          <p:cNvCxnSpPr/>
          <p:nvPr/>
        </p:nvCxnSpPr>
        <p:spPr>
          <a:xfrm rot="5400000">
            <a:off x="6250791" y="1814799"/>
            <a:ext cx="1062477" cy="1963224"/>
          </a:xfrm>
          <a:prstGeom prst="curvedConnector2">
            <a:avLst/>
          </a:prstGeom>
          <a:ln w="28575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Downloads\prinyatie-resheniy-ob-investirovani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85481"/>
            <a:ext cx="1832774" cy="274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64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31509" y="274504"/>
            <a:ext cx="4230216" cy="1143000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002060"/>
                </a:solidFill>
              </a:rPr>
              <a:t>Принципы:</a:t>
            </a:r>
            <a:endParaRPr lang="ru-RU" sz="3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1027" y="2940724"/>
            <a:ext cx="415498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</a:rPr>
              <a:t>  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95978" y="620688"/>
            <a:ext cx="5368510" cy="3274088"/>
          </a:xfrm>
          <a:prstGeom prst="round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dirty="0"/>
              <a:t>полного и исключительного суверенитета над своим воздушным пространством. Специфика этого принципа проявляется в совокупности прав государств по регулированию воздушной навигации, коммерческой деятельности, а также по осуществлению административной, гражданской и уголовной юрисдикции по отношению к летательным аппаратам, экипажу, пассажирам и грузам, находящимся на них</a:t>
            </a:r>
            <a:endParaRPr lang="ru-RU" b="1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6136" y="4725144"/>
            <a:ext cx="2987824" cy="1159466"/>
          </a:xfrm>
          <a:prstGeom prst="round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свободы полетов в международном воздушном пространстве</a:t>
            </a:r>
            <a:endParaRPr lang="ru-RU" sz="1400" b="1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9498" y="4153849"/>
            <a:ext cx="5173475" cy="2569214"/>
          </a:xfrm>
          <a:prstGeom prst="round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обеспечения безопасности полетов гражданской авиации. Данный принцип обязывает государства принимать меры, обеспечивающие надежность авиационной техники, аэропортов и служб, а также вести борьбу с незаконным вмешательством в деятельность гражданской </a:t>
            </a:r>
            <a:r>
              <a:rPr lang="ru-RU" dirty="0" smtClean="0"/>
              <a:t>авиации</a:t>
            </a:r>
            <a:endParaRPr lang="ru-RU" sz="1400" b="1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711027" y="2940724"/>
            <a:ext cx="415498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</a:rPr>
              <a:t>  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5816" y="3717032"/>
            <a:ext cx="6000358" cy="2485787"/>
          </a:xfrm>
          <a:prstGeom prst="roundRect">
            <a:avLst/>
          </a:prstGeom>
          <a:solidFill>
            <a:schemeClr val="lt1">
              <a:alpha val="73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После влета в пределы государственной территории иностранные судна должно строго соблюдать условия, предусмотренные законодательством данной страны. Эти требования касаются требований к самому летательному аппарату, его экипажу, пассажирам, а также перевозимым грузам, багажу и почте.</a:t>
            </a:r>
            <a:endParaRPr lang="ru-RU" sz="19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2372" y="188813"/>
            <a:ext cx="7272808" cy="3234928"/>
          </a:xfrm>
          <a:prstGeom prst="roundRect">
            <a:avLst/>
          </a:prstGeom>
          <a:solidFill>
            <a:schemeClr val="lt1">
              <a:alpha val="78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</a:rPr>
              <a:t>Под международными воздушными полетами</a:t>
            </a:r>
            <a:r>
              <a:rPr lang="ru-RU" sz="3200" dirty="0">
                <a:solidFill>
                  <a:srgbClr val="002060"/>
                </a:solidFill>
              </a:rPr>
              <a:t> понимается воздушные передвижения летательных аппаратов с пересечением государственной границы более чем одной страны. </a:t>
            </a:r>
            <a:endParaRPr lang="ru-RU" sz="3200" b="1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42781"/>
            <a:ext cx="7992888" cy="6537960"/>
          </a:xfrm>
          <a:prstGeom prst="roundRect">
            <a:avLst/>
          </a:prstGeom>
          <a:solidFill>
            <a:schemeClr val="lt1">
              <a:alpha val="84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К свободам воздуха относятся: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1)право на </a:t>
            </a:r>
            <a:r>
              <a:rPr lang="ru-RU" dirty="0">
                <a:solidFill>
                  <a:srgbClr val="002060"/>
                </a:solidFill>
              </a:rPr>
              <a:t>беспосадочный транзитных полет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2)право на транзитный полет с посадкой на территории государства для технических и иных некоммерческих целей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3)право выгрузки перевозимых грузов и высадки пассажиров, которые были взяты на борт на территории государства регистрации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4)право принимать на борт на территории данного государства пассажиров, багаж, почту и иные грузы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5)право принять на борт пассажиров, которые имеют назначение территорию государства, под флагом которого эксплуатируется воздушное судно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6)право осуществлять все виды международных воздушных перевозок между третьими странами через территорию государства регистрации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7)право осуществлять все виды перевозок между третьими странами минуя территорию государства регистрации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8)право осуществлять все виды воздушных перевозок между аэропортами одного и того же государства иного, чем страна регистрации воздушного судна (каботажные перевозки)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Перечисленные права могут предоставляться воздушным судам не только государством регистрации, но и государством </a:t>
            </a:r>
            <a:r>
              <a:rPr lang="ru-RU" i="1" dirty="0" err="1">
                <a:solidFill>
                  <a:srgbClr val="002060"/>
                </a:solidFill>
              </a:rPr>
              <a:t>эксплуатанта</a:t>
            </a:r>
            <a:r>
              <a:rPr lang="ru-RU" i="1" dirty="0">
                <a:solidFill>
                  <a:srgbClr val="002060"/>
                </a:solidFill>
              </a:rPr>
              <a:t> (в случае сдачи судна в аренду</a:t>
            </a:r>
            <a:r>
              <a:rPr lang="ru-RU" i="1" dirty="0" smtClean="0">
                <a:solidFill>
                  <a:srgbClr val="002060"/>
                </a:solidFill>
              </a:rPr>
              <a:t>).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2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Международная организация гражданской авиации (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ICAO)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1778980"/>
            <a:ext cx="5337877" cy="4683835"/>
          </a:xfrm>
          <a:prstGeom prst="roundRect">
            <a:avLst/>
          </a:prstGeom>
          <a:solidFill>
            <a:schemeClr val="lt1">
              <a:alpha val="77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</a:rPr>
              <a:t>ИКАО</a:t>
            </a:r>
            <a:r>
              <a:rPr lang="ru-RU" dirty="0">
                <a:solidFill>
                  <a:srgbClr val="002060"/>
                </a:solidFill>
              </a:rPr>
              <a:t> – представляет собой центр универсального сотрудничества заинтересованных стран по всем вопросам, касающимся гражданской авиации. Была создана в 1944 г. на основании конвенции, начала деятельность </a:t>
            </a:r>
            <a:r>
              <a:rPr lang="ru-RU" dirty="0" smtClean="0">
                <a:solidFill>
                  <a:srgbClr val="002060"/>
                </a:solidFill>
              </a:rPr>
              <a:t>в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1947 г. Данная организации осуществляет исследование, разработку и совершенствование стандартов, правил, регламентов, призванных обеспечить безопасное и упорядоченное развитие гражданской авиации, а также надежность и экономичность воздушных транспортных сообщений.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1551684"/>
            <a:ext cx="3419872" cy="2569214"/>
          </a:xfrm>
          <a:prstGeom prst="roundRect">
            <a:avLst/>
          </a:prstGeom>
          <a:solidFill>
            <a:schemeClr val="lt1">
              <a:alpha val="69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</a:rPr>
              <a:t>Цель деятельности ИКАО </a:t>
            </a:r>
            <a:r>
              <a:rPr lang="ru-RU" dirty="0">
                <a:solidFill>
                  <a:srgbClr val="002060"/>
                </a:solidFill>
              </a:rPr>
              <a:t>– организация и координация международного сотрудничества в деле практического использования воздушного пространства гражданской авиацией</a:t>
            </a:r>
            <a:r>
              <a:rPr lang="ru-RU" dirty="0"/>
              <a:t>.</a:t>
            </a:r>
            <a:endParaRPr lang="ru-RU" sz="1400" b="1" dirty="0"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05" y="4221088"/>
            <a:ext cx="3034467" cy="24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9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effectLst/>
              </a:rPr>
              <a:t>Европейская организация по обеспечению безопасности аэронавигация (Евроконтроль)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35896" y="1916832"/>
            <a:ext cx="5337877" cy="4309053"/>
          </a:xfrm>
          <a:prstGeom prst="roundRect">
            <a:avLst/>
          </a:prstGeom>
          <a:solidFill>
            <a:schemeClr val="lt1">
              <a:alpha val="75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 </a:t>
            </a:r>
            <a:r>
              <a:rPr lang="ru-RU" dirty="0">
                <a:solidFill>
                  <a:srgbClr val="002060"/>
                </a:solidFill>
              </a:rPr>
              <a:t>Штаб-квартира находится в </a:t>
            </a:r>
            <a:r>
              <a:rPr lang="ru-RU" dirty="0" smtClean="0">
                <a:solidFill>
                  <a:srgbClr val="002060"/>
                </a:solidFill>
              </a:rPr>
              <a:t>Брюсселе.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Создана </a:t>
            </a:r>
            <a:r>
              <a:rPr lang="ru-RU" dirty="0">
                <a:solidFill>
                  <a:srgbClr val="002060"/>
                </a:solidFill>
              </a:rPr>
              <a:t>в 1968 г.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Задачи </a:t>
            </a:r>
            <a:r>
              <a:rPr lang="ru-RU" dirty="0">
                <a:solidFill>
                  <a:srgbClr val="002060"/>
                </a:solidFill>
              </a:rPr>
              <a:t>– предупреждение и предотвращение столкновение в воздухе гражданских и военных судов, а также совершенствование в управлении воздушным движением над территорией западной Европы. Практическая работа заключается в разработке унифицированных правил полета и деятельности наземных аэронавигационных служб, а также в разработке рекомендаций относительно корректировки региональных аэронавигационных планов.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3246091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620688"/>
            <a:ext cx="7632848" cy="5400600"/>
          </a:xfrm>
          <a:prstGeom prst="roundRect">
            <a:avLst/>
          </a:prstGeom>
          <a:solidFill>
            <a:schemeClr val="lt1">
              <a:alpha val="62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/>
              <a:t>Источники: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1)Парижская конвенция 1919 г.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2)Чикагская конвенция 1944 г.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3)В 1929 г. в Варшаве была подписана конвенция Для унификации некоторых правил международной воздушной перевозки.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4)В 1984 г. в Чикагскую конвенцию было внесено положение, согласно которому стороны признают, что каждая из них должна воздержаться от применения оружия против гражданских судов в полете, в случае перехвата не должна ставиться под угрозу жизнь лиц, находящихся на борту самолета. Закреплялось право государства требовать от судна посадки.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1991 г. было подписано соглашение в рамках СНГ О гражданской авиации и Об использовании воздушного пространства. В 1996 г. была принята конвенция Об охране воздушного пространства государств, участников СНГ. 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36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380517">
            <a:off x="2903800" y="2494030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за внимание!</a:t>
            </a:r>
            <a:endParaRPr lang="ru-RU" sz="54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914715"/>
            <a:ext cx="5942406" cy="594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0FADD8-E3EC-429A-9330-322312FD90D0}"/>
</file>

<file path=customXml/itemProps2.xml><?xml version="1.0" encoding="utf-8"?>
<ds:datastoreItem xmlns:ds="http://schemas.openxmlformats.org/officeDocument/2006/customXml" ds:itemID="{43254314-FEE6-4470-BDD3-DCE5924DDD62}"/>
</file>

<file path=customXml/itemProps3.xml><?xml version="1.0" encoding="utf-8"?>
<ds:datastoreItem xmlns:ds="http://schemas.openxmlformats.org/officeDocument/2006/customXml" ds:itemID="{A6D6C10C-1E2B-4EF9-928B-15FF87BB5209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2633</TotalTime>
  <Words>230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Правовое регулирование полетов в  международном воздушном пространстве   </vt:lpstr>
      <vt:lpstr>Международное воздушное право – совокупность норм и принципов, устанавливающих режим воздушного пространства и регулирующих отношения между субъектам МП по поводу использования этого пространства и организации международных воздушных сообщений.</vt:lpstr>
      <vt:lpstr>Принципы:</vt:lpstr>
      <vt:lpstr>  </vt:lpstr>
      <vt:lpstr>   </vt:lpstr>
      <vt:lpstr>Международная организация гражданской авиации (ICAO)</vt:lpstr>
      <vt:lpstr>Европейская организация по обеспечению безопасности аэронавигация (Евроконтроль)</vt:lpstr>
      <vt:lpstr>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</dc:creator>
  <cp:lastModifiedBy>Salmur</cp:lastModifiedBy>
  <cp:revision>86</cp:revision>
  <dcterms:created xsi:type="dcterms:W3CDTF">2014-12-09T16:59:47Z</dcterms:created>
  <dcterms:modified xsi:type="dcterms:W3CDTF">2015-12-02T16:21:26Z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