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20647-C3BB-4AC8-B870-5B38B7E0C57B}" type="datetimeFigureOut">
              <a:rPr lang="ru-RU" smtClean="0"/>
              <a:t>01.12.2015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27278-A2BC-4307-A388-64A30E5C0A4B}" type="slidenum">
              <a:rPr lang="ru-RU" smtClean="0"/>
              <a:t>‹#›</a:t>
            </a:fld>
            <a:endParaRPr lang="ru-RU"/>
          </a:p>
        </p:txBody>
      </p:sp>
    </p:spTree>
    <p:extLst>
      <p:ext uri="{BB962C8B-B14F-4D97-AF65-F5344CB8AC3E}">
        <p14:creationId xmlns:p14="http://schemas.microsoft.com/office/powerpoint/2010/main" val="364734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A27278-A2BC-4307-A388-64A30E5C0A4B}" type="slidenum">
              <a:rPr lang="ru-RU" smtClean="0"/>
              <a:t>6</a:t>
            </a:fld>
            <a:endParaRPr lang="ru-RU"/>
          </a:p>
        </p:txBody>
      </p:sp>
    </p:spTree>
    <p:extLst>
      <p:ext uri="{BB962C8B-B14F-4D97-AF65-F5344CB8AC3E}">
        <p14:creationId xmlns:p14="http://schemas.microsoft.com/office/powerpoint/2010/main" val="954322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200"/>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1"/>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8"/>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1"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01.12.2015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01.12.2015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2"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2"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1"/>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1"/>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01.12.2015</a:t>
            </a:fld>
            <a:endParaRPr lang="ru-RU"/>
          </a:p>
        </p:txBody>
      </p:sp>
      <p:sp>
        <p:nvSpPr>
          <p:cNvPr id="5" name="Footer Placeholder 4"/>
          <p:cNvSpPr>
            <a:spLocks noGrp="1"/>
          </p:cNvSpPr>
          <p:nvPr>
            <p:ph type="ftr" sz="quarter" idx="3"/>
          </p:nvPr>
        </p:nvSpPr>
        <p:spPr bwMode="white">
          <a:xfrm>
            <a:off x="2971800" y="6356351"/>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5"/>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132856"/>
            <a:ext cx="6400800" cy="1295400"/>
          </a:xfrm>
          <a:effectLst>
            <a:outerShdw blurRad="50800" dist="38100" dir="13500000" algn="br" rotWithShape="0">
              <a:prstClr val="black">
                <a:alpha val="40000"/>
              </a:prstClr>
            </a:outerShdw>
          </a:effectLst>
        </p:spPr>
        <p:txBody>
          <a:bodyPr>
            <a:normAutofit fontScale="90000"/>
          </a:bodyPr>
          <a:lstStyle/>
          <a:p>
            <a:pPr algn="l"/>
            <a:r>
              <a:rPr lang="ru-RU" sz="2700" b="1" i="1" dirty="0">
                <a:solidFill>
                  <a:srgbClr val="002060"/>
                </a:solidFill>
                <a:latin typeface="Times New Roman" panose="02020603050405020304" pitchFamily="18" charset="0"/>
                <a:cs typeface="Times New Roman" panose="02020603050405020304" pitchFamily="18" charset="0"/>
              </a:rPr>
              <a:t>Понятие, принципы и источники международного экологического права</a:t>
            </a:r>
            <a:r>
              <a:rPr lang="ru-RU" b="1" i="1" dirty="0"/>
              <a:t/>
            </a:r>
            <a:br>
              <a:rPr lang="ru-RU" b="1" i="1" dirty="0"/>
            </a:br>
            <a:endParaRPr lang="ru-RU" dirty="0"/>
          </a:p>
        </p:txBody>
      </p:sp>
      <p:sp>
        <p:nvSpPr>
          <p:cNvPr id="3" name="Подзаголовок 2"/>
          <p:cNvSpPr>
            <a:spLocks noGrp="1"/>
          </p:cNvSpPr>
          <p:nvPr>
            <p:ph type="subTitle" idx="1"/>
          </p:nvPr>
        </p:nvSpPr>
        <p:spPr>
          <a:xfrm>
            <a:off x="4499992" y="3933056"/>
            <a:ext cx="3880520" cy="762000"/>
          </a:xfrm>
        </p:spPr>
        <p:txBody>
          <a:bodyPr>
            <a:noAutofit/>
          </a:bodyPr>
          <a:lstStyle/>
          <a:p>
            <a:r>
              <a:rPr lang="ru-RU" dirty="0" smtClean="0">
                <a:solidFill>
                  <a:schemeClr val="accent1">
                    <a:lumMod val="50000"/>
                  </a:schemeClr>
                </a:solidFill>
              </a:rPr>
              <a:t>Выполнила:</a:t>
            </a:r>
          </a:p>
          <a:p>
            <a:r>
              <a:rPr lang="ru-RU" dirty="0" smtClean="0">
                <a:solidFill>
                  <a:schemeClr val="accent1">
                    <a:lumMod val="50000"/>
                  </a:schemeClr>
                </a:solidFill>
              </a:rPr>
              <a:t>Студентка группы П-31</a:t>
            </a:r>
          </a:p>
          <a:p>
            <a:r>
              <a:rPr lang="ru-RU" dirty="0" smtClean="0">
                <a:solidFill>
                  <a:schemeClr val="accent1">
                    <a:lumMod val="50000"/>
                  </a:schemeClr>
                </a:solidFill>
              </a:rPr>
              <a:t>Малявко А.Л.</a:t>
            </a:r>
          </a:p>
        </p:txBody>
      </p:sp>
    </p:spTree>
    <p:extLst>
      <p:ext uri="{BB962C8B-B14F-4D97-AF65-F5344CB8AC3E}">
        <p14:creationId xmlns:p14="http://schemas.microsoft.com/office/powerpoint/2010/main" val="3332630489"/>
      </p:ext>
    </p:extLst>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50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196753"/>
            <a:ext cx="6400800" cy="4289650"/>
          </a:xfrm>
        </p:spPr>
        <p:txBody>
          <a:bodyPr>
            <a:normAutofit fontScale="25000" lnSpcReduction="20000"/>
          </a:bodyPr>
          <a:lstStyle/>
          <a:p>
            <a:pPr indent="0" algn="just">
              <a:buNone/>
            </a:pPr>
            <a:r>
              <a:rPr lang="ru-RU" sz="2900" i="1" dirty="0" smtClean="0"/>
              <a:t>	</a:t>
            </a:r>
            <a:r>
              <a:rPr lang="ru-RU" sz="4300" i="1" dirty="0" smtClean="0">
                <a:latin typeface="Times New Roman" panose="02020603050405020304" pitchFamily="18" charset="0"/>
                <a:cs typeface="Times New Roman" panose="02020603050405020304" pitchFamily="18" charset="0"/>
              </a:rPr>
              <a:t>Международное </a:t>
            </a:r>
            <a:r>
              <a:rPr lang="ru-RU" sz="4300" i="1" dirty="0">
                <a:latin typeface="Times New Roman" panose="02020603050405020304" pitchFamily="18" charset="0"/>
                <a:cs typeface="Times New Roman" panose="02020603050405020304" pitchFamily="18" charset="0"/>
              </a:rPr>
              <a:t>экологическое право основано как на общих принципах права, так и на принципах данной отрасли (отраслевых). Хозяйственная и иная деятельность органов государственной власти, органов местного самоуправления, юридических и физических лиц, оказывающая воздействие на окружающую среду, должна осуществляться на основе следующих </a:t>
            </a:r>
            <a:r>
              <a:rPr lang="ru-RU" sz="4300" b="1" i="1" dirty="0">
                <a:latin typeface="Times New Roman" panose="02020603050405020304" pitchFamily="18" charset="0"/>
                <a:cs typeface="Times New Roman" panose="02020603050405020304" pitchFamily="18" charset="0"/>
              </a:rPr>
              <a:t>принципов</a:t>
            </a:r>
            <a:r>
              <a:rPr lang="ru-RU" sz="4300" i="1" dirty="0">
                <a:latin typeface="Times New Roman" panose="02020603050405020304" pitchFamily="18" charset="0"/>
                <a:cs typeface="Times New Roman" panose="02020603050405020304" pitchFamily="18" charset="0"/>
              </a:rPr>
              <a:t>:</a:t>
            </a:r>
          </a:p>
          <a:p>
            <a:r>
              <a:rPr lang="ru-RU" sz="4800" i="1" dirty="0" smtClean="0"/>
              <a:t>соблюдения </a:t>
            </a:r>
            <a:r>
              <a:rPr lang="ru-RU" sz="4800" i="1" dirty="0"/>
              <a:t>права человека на благоприятную окружающую среду;</a:t>
            </a:r>
          </a:p>
          <a:p>
            <a:r>
              <a:rPr lang="ru-RU" sz="4800" i="1" dirty="0" smtClean="0"/>
              <a:t>обеспечения </a:t>
            </a:r>
            <a:r>
              <a:rPr lang="ru-RU" sz="4800" i="1" dirty="0"/>
              <a:t>благоприятных условий жизнедеятельности человека;</a:t>
            </a:r>
          </a:p>
          <a:p>
            <a:r>
              <a:rPr lang="ru-RU" sz="4800" i="1" dirty="0" smtClean="0"/>
              <a:t> </a:t>
            </a:r>
            <a:r>
              <a:rPr lang="ru-RU" sz="4800" i="1" dirty="0"/>
              <a:t>научно обоснованного сочетания экологических, экономических и социальных интересов человека, общества и государства в целях обеспечения устойчивого развития и благоприятной окружающей среды;</a:t>
            </a:r>
          </a:p>
          <a:p>
            <a:r>
              <a:rPr lang="ru-RU" sz="4800" i="1" dirty="0" smtClean="0"/>
              <a:t> </a:t>
            </a:r>
            <a:r>
              <a:rPr lang="ru-RU" sz="4800" i="1" dirty="0"/>
              <a:t>охраны, воспроизводства и рационального использования природных ресурсов как необходимых условий обеспечения благоприятной окружающей среды и экологической безопасности;</a:t>
            </a:r>
          </a:p>
          <a:p>
            <a:r>
              <a:rPr lang="ru-RU" sz="4800" i="1" dirty="0" smtClean="0"/>
              <a:t> </a:t>
            </a:r>
            <a:r>
              <a:rPr lang="ru-RU" sz="4800" i="1" dirty="0"/>
              <a:t>платности природопользования и возмещения вреда окружающей среде;</a:t>
            </a:r>
          </a:p>
          <a:p>
            <a:r>
              <a:rPr lang="ru-RU" sz="4800" i="1" dirty="0" smtClean="0"/>
              <a:t>независимости </a:t>
            </a:r>
            <a:r>
              <a:rPr lang="ru-RU" sz="4800" i="1" dirty="0"/>
              <a:t>контроля в области охраны окружающей среды;</a:t>
            </a:r>
          </a:p>
          <a:p>
            <a:r>
              <a:rPr lang="ru-RU" sz="4800" i="1" dirty="0" smtClean="0"/>
              <a:t>презумпции </a:t>
            </a:r>
            <a:r>
              <a:rPr lang="ru-RU" sz="4800" i="1" dirty="0"/>
              <a:t>экологической опасности планируемой хозяйственной и иной деятельности</a:t>
            </a:r>
            <a:r>
              <a:rPr lang="ru-RU" sz="4800" i="1" dirty="0" smtClean="0"/>
              <a:t>;</a:t>
            </a:r>
            <a:endParaRPr lang="ru-RU" sz="4800" i="1" dirty="0"/>
          </a:p>
        </p:txBody>
      </p:sp>
    </p:spTree>
    <p:extLst>
      <p:ext uri="{BB962C8B-B14F-4D97-AF65-F5344CB8AC3E}">
        <p14:creationId xmlns:p14="http://schemas.microsoft.com/office/powerpoint/2010/main" val="599428823"/>
      </p:ext>
    </p:extLst>
  </p:cSld>
  <p:clrMapOvr>
    <a:masterClrMapping/>
  </p:clrMapOvr>
  <mc:AlternateContent xmlns:mc="http://schemas.openxmlformats.org/markup-compatibility/2006">
    <mc:Choice xmlns:p14="http://schemas.microsoft.com/office/powerpoint/2010/main" Requires="p14">
      <p:transition spd="slow" p14:dur="1500">
        <p:wheel spokes="1"/>
      </p:transition>
    </mc:Choice>
    <mc:Fallback>
      <p:transition spd="slow">
        <p:wheel spokes="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052736"/>
            <a:ext cx="7272808" cy="4896544"/>
          </a:xfrm>
        </p:spPr>
        <p:txBody>
          <a:bodyPr>
            <a:normAutofit fontScale="62500" lnSpcReduction="20000"/>
          </a:bodyPr>
          <a:lstStyle/>
          <a:p>
            <a:r>
              <a:rPr lang="ru-RU" i="1" dirty="0" smtClean="0"/>
              <a:t>обязательности </a:t>
            </a:r>
            <a:r>
              <a:rPr lang="ru-RU" i="1" dirty="0"/>
              <a:t>оценки воздействия на окружающую среду при принятии решений об осуществлении хозяйственной и иной деятельности;</a:t>
            </a:r>
          </a:p>
          <a:p>
            <a:r>
              <a:rPr lang="ru-RU" i="1" dirty="0" smtClean="0"/>
              <a:t>обязательность </a:t>
            </a:r>
            <a:r>
              <a:rPr lang="ru-RU" i="1" dirty="0"/>
              <a:t>проведения государственной экологической экспертизы проектов и иной документации, обосновывающих хозяйственную и иную деятельность, которая может оказать негативное воздействие на окружающую среду, создать угрозу жизни, здоровью и имуществу граждан;</a:t>
            </a:r>
          </a:p>
          <a:p>
            <a:r>
              <a:rPr lang="ru-RU" i="1" dirty="0" smtClean="0"/>
              <a:t>учета </a:t>
            </a:r>
            <a:r>
              <a:rPr lang="ru-RU" i="1" dirty="0"/>
              <a:t>природных и социально-экономических особенностей территорий при планировании и осуществлении хозяйственной и иной деятельности;</a:t>
            </a:r>
          </a:p>
          <a:p>
            <a:r>
              <a:rPr lang="ru-RU" i="1" dirty="0" smtClean="0"/>
              <a:t>приоритета </a:t>
            </a:r>
            <a:r>
              <a:rPr lang="ru-RU" i="1" dirty="0"/>
              <a:t>сохранения естественных экологических систем, природных ландшафтов и природных комплексов;</a:t>
            </a:r>
          </a:p>
          <a:p>
            <a:r>
              <a:rPr lang="ru-RU" i="1" dirty="0" smtClean="0"/>
              <a:t>допустимости </a:t>
            </a:r>
            <a:r>
              <a:rPr lang="ru-RU" i="1" dirty="0"/>
              <a:t>воздействия хозяйственной и иной деятельности на природную среду исходя из требований в области охраны окружающей среды;</a:t>
            </a:r>
          </a:p>
          <a:p>
            <a:r>
              <a:rPr lang="ru-RU" i="1" dirty="0" smtClean="0"/>
              <a:t>обеспечения </a:t>
            </a:r>
            <a:r>
              <a:rPr lang="ru-RU" i="1" dirty="0"/>
              <a:t>снижения негативного воздействия хозяйственной и иной деятельности на окружающую среду в соответствии с нормативами в области охраны окружающей среды, которого можно достигнуть на основе использования наилучших существующих технологий с учетом экономических и социальных факторов.</a:t>
            </a:r>
          </a:p>
          <a:p>
            <a:pPr indent="0" algn="just">
              <a:buNone/>
            </a:pPr>
            <a:r>
              <a:rPr lang="ru-RU" i="1" dirty="0" smtClean="0"/>
              <a:t>	</a:t>
            </a:r>
            <a:r>
              <a:rPr lang="ru-RU" sz="2500" dirty="0" smtClean="0">
                <a:latin typeface="Times New Roman" panose="02020603050405020304" pitchFamily="18" charset="0"/>
                <a:cs typeface="Times New Roman" panose="02020603050405020304" pitchFamily="18" charset="0"/>
              </a:rPr>
              <a:t>Приведенный </a:t>
            </a:r>
            <a:r>
              <a:rPr lang="ru-RU" sz="2500" dirty="0">
                <a:latin typeface="Times New Roman" panose="02020603050405020304" pitchFamily="18" charset="0"/>
                <a:cs typeface="Times New Roman" panose="02020603050405020304" pitchFamily="18" charset="0"/>
              </a:rPr>
              <a:t>перечень принципов не является ни исчерпывающим, ни полным. Процесс формирования принципов экологического права продолжается параллельно с совершенствованием и дальнейшим развитием международного экологического законодательства</a:t>
            </a:r>
          </a:p>
          <a:p>
            <a:endParaRPr lang="ru-RU" dirty="0"/>
          </a:p>
          <a:p>
            <a:endParaRPr lang="ru-RU" dirty="0"/>
          </a:p>
        </p:txBody>
      </p:sp>
    </p:spTree>
    <p:extLst>
      <p:ext uri="{BB962C8B-B14F-4D97-AF65-F5344CB8AC3E}">
        <p14:creationId xmlns:p14="http://schemas.microsoft.com/office/powerpoint/2010/main" val="40041581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Прямоугольник 7"/>
          <p:cNvSpPr/>
          <p:nvPr/>
        </p:nvSpPr>
        <p:spPr>
          <a:xfrm>
            <a:off x="-172053" y="5934670"/>
            <a:ext cx="7918386" cy="923330"/>
          </a:xfrm>
          <a:prstGeom prst="rect">
            <a:avLst/>
          </a:prstGeom>
          <a:noFill/>
        </p:spPr>
        <p:txBody>
          <a:bodyPr wrap="non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Спасибо за Внимание !</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614485758"/>
      </p:ext>
    </p:extLst>
  </p:cSld>
  <p:clrMapOvr>
    <a:masterClrMapping/>
  </p:clrMapOvr>
  <mc:AlternateContent xmlns:mc="http://schemas.openxmlformats.org/markup-compatibility/2006">
    <mc:Choice xmlns:p14="http://schemas.microsoft.com/office/powerpoint/2010/main" Requires="p14">
      <p:transition spd="slow" p14:dur="2250">
        <p:wheel spokes="1"/>
      </p:transition>
    </mc:Choice>
    <mc:Fallback>
      <p:transition spd="slow">
        <p:wheel spokes="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80728"/>
            <a:ext cx="7272808" cy="4968552"/>
          </a:xfrm>
        </p:spPr>
        <p:txBody>
          <a:bodyPr>
            <a:normAutofit fontScale="62500" lnSpcReduction="20000"/>
          </a:bodyPr>
          <a:lstStyle/>
          <a:p>
            <a:pPr indent="0">
              <a:buNone/>
            </a:pPr>
            <a:r>
              <a:rPr lang="ru-RU" sz="4500" b="1" i="1" dirty="0"/>
              <a:t>1. Понятие и состав экономического механизма окружающей среды</a:t>
            </a:r>
            <a:endParaRPr lang="ru-RU" sz="4500" i="1" dirty="0"/>
          </a:p>
          <a:p>
            <a:pPr indent="0">
              <a:buNone/>
            </a:pPr>
            <a:r>
              <a:rPr lang="ru-RU" i="1" dirty="0" smtClean="0"/>
              <a:t>	</a:t>
            </a:r>
            <a:r>
              <a:rPr lang="ru-RU" sz="2200" i="1" dirty="0" smtClean="0">
                <a:latin typeface="Times New Roman" panose="02020603050405020304" pitchFamily="18" charset="0"/>
                <a:cs typeface="Times New Roman" panose="02020603050405020304" pitchFamily="18" charset="0"/>
              </a:rPr>
              <a:t>Экономический </a:t>
            </a:r>
            <a:r>
              <a:rPr lang="ru-RU" sz="2200" i="1" dirty="0">
                <a:latin typeface="Times New Roman" panose="02020603050405020304" pitchFamily="18" charset="0"/>
                <a:cs typeface="Times New Roman" panose="02020603050405020304" pitchFamily="18" charset="0"/>
              </a:rPr>
              <a:t>механизм охраны окружающей среды и природопользования включает следующие </a:t>
            </a:r>
            <a:r>
              <a:rPr lang="ru-RU" sz="2200" b="1" i="1" dirty="0">
                <a:latin typeface="Times New Roman" panose="02020603050405020304" pitchFamily="18" charset="0"/>
                <a:cs typeface="Times New Roman" panose="02020603050405020304" pitchFamily="18" charset="0"/>
              </a:rPr>
              <a:t>элементы: </a:t>
            </a:r>
            <a:endParaRPr lang="ru-RU" sz="2200" b="1" i="1" dirty="0" smtClean="0">
              <a:latin typeface="Times New Roman" panose="02020603050405020304" pitchFamily="18" charset="0"/>
              <a:cs typeface="Times New Roman" panose="02020603050405020304" pitchFamily="18" charset="0"/>
            </a:endParaRPr>
          </a:p>
          <a:p>
            <a:pPr marL="285750" indent="-285750"/>
            <a:r>
              <a:rPr lang="ru-RU" i="1" dirty="0" smtClean="0"/>
              <a:t>разработку </a:t>
            </a:r>
            <a:r>
              <a:rPr lang="ru-RU" i="1" dirty="0"/>
              <a:t>государственных прогнозов и программ социально-экономического развития Республики Беларусь в части рационального использования природных ресурсов и охраны окружающей </a:t>
            </a:r>
            <a:r>
              <a:rPr lang="ru-RU" i="1" dirty="0" smtClean="0"/>
              <a:t>среды;</a:t>
            </a:r>
          </a:p>
          <a:p>
            <a:pPr marL="285750" indent="-285750"/>
            <a:r>
              <a:rPr lang="ru-RU" i="1" dirty="0" smtClean="0"/>
              <a:t>финансирование </a:t>
            </a:r>
            <a:r>
              <a:rPr lang="ru-RU" i="1" dirty="0"/>
              <a:t>программ и мероприятий по рациональному использованию природных ресурсов и охране окружающей среды; </a:t>
            </a:r>
            <a:endParaRPr lang="ru-RU" i="1" dirty="0" smtClean="0"/>
          </a:p>
          <a:p>
            <a:pPr marL="285750" indent="-285750"/>
            <a:r>
              <a:rPr lang="ru-RU" i="1" dirty="0" smtClean="0"/>
              <a:t>создание </a:t>
            </a:r>
            <a:r>
              <a:rPr lang="ru-RU" i="1" dirty="0"/>
              <a:t>фондов охраны природы; </a:t>
            </a:r>
            <a:endParaRPr lang="ru-RU" i="1" dirty="0" smtClean="0"/>
          </a:p>
          <a:p>
            <a:pPr marL="285750" indent="-285750"/>
            <a:r>
              <a:rPr lang="ru-RU" i="1" dirty="0" smtClean="0"/>
              <a:t>установление </a:t>
            </a:r>
            <a:r>
              <a:rPr lang="ru-RU" i="1" dirty="0"/>
              <a:t>платежей за природопользование; проведение экономической оценки природных объектов; </a:t>
            </a:r>
            <a:endParaRPr lang="ru-RU" i="1" dirty="0" smtClean="0"/>
          </a:p>
          <a:p>
            <a:pPr marL="285750" indent="-285750"/>
            <a:r>
              <a:rPr lang="ru-RU" i="1" dirty="0" smtClean="0"/>
              <a:t>проведение </a:t>
            </a:r>
            <a:r>
              <a:rPr lang="ru-RU" i="1" dirty="0"/>
              <a:t>экономической оценки воздействия хозяйственной и иной деятельности на окружающую среду; </a:t>
            </a:r>
            <a:endParaRPr lang="ru-RU" i="1" dirty="0" smtClean="0"/>
          </a:p>
          <a:p>
            <a:pPr marL="285750" indent="-285750"/>
            <a:r>
              <a:rPr lang="ru-RU" i="1" dirty="0" smtClean="0"/>
              <a:t>установление </a:t>
            </a:r>
            <a:r>
              <a:rPr lang="ru-RU" i="1" dirty="0"/>
              <a:t>мер экономического стимулирования в области охраны окружающей среды; возмещение в установленном порядке вреда, причиненного в результате вредного воздействия на окружающую среду; </a:t>
            </a:r>
            <a:endParaRPr lang="ru-RU" i="1" dirty="0" smtClean="0"/>
          </a:p>
          <a:p>
            <a:pPr marL="285750" indent="-285750"/>
            <a:r>
              <a:rPr lang="ru-RU" i="1" dirty="0" smtClean="0"/>
              <a:t>экологическое </a:t>
            </a:r>
            <a:r>
              <a:rPr lang="ru-RU" i="1" dirty="0"/>
              <a:t>страхование; иные экономические меры, направленные на охрану окружающей среды</a:t>
            </a:r>
          </a:p>
        </p:txBody>
      </p:sp>
    </p:spTree>
    <p:extLst>
      <p:ext uri="{BB962C8B-B14F-4D97-AF65-F5344CB8AC3E}">
        <p14:creationId xmlns:p14="http://schemas.microsoft.com/office/powerpoint/2010/main" val="1808971414"/>
      </p:ext>
    </p:extLst>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24744"/>
            <a:ext cx="6400800" cy="4536504"/>
          </a:xfrm>
        </p:spPr>
        <p:txBody>
          <a:bodyPr>
            <a:normAutofit fontScale="85000" lnSpcReduction="20000"/>
          </a:bodyPr>
          <a:lstStyle/>
          <a:p>
            <a:pPr indent="0" algn="just">
              <a:buNone/>
            </a:pPr>
            <a:r>
              <a:rPr lang="ru-RU" i="1" dirty="0" smtClean="0"/>
              <a:t>	Разработка </a:t>
            </a:r>
            <a:r>
              <a:rPr lang="ru-RU" i="1" dirty="0"/>
              <a:t>отраслевых программ рационального использования природных ресурсов и охраны окружающей среды осуществляется соответствующими республиканскими органами государственного управления и объединениями (учреждениями), подчиненными Совету Министров Республики Беларусь, по согласованию с Министерством природных ресурсов и охраны окружающей среды Республики Беларусь. Разработка мероприятий по рациональному использованию природных ресурсов и охране окружающей среды осуществляется на основе утвержденных государственных программ социально-экономического развития Республики Беларусь, государственных и отраслевых программ рационального использования природных ресурсов и охраны окружающей среды, республиканских, областных и иных комплексных схем охраны окружающей среды. </a:t>
            </a:r>
          </a:p>
          <a:p>
            <a:endParaRPr lang="ru-RU" dirty="0"/>
          </a:p>
        </p:txBody>
      </p:sp>
    </p:spTree>
    <p:extLst>
      <p:ext uri="{BB962C8B-B14F-4D97-AF65-F5344CB8AC3E}">
        <p14:creationId xmlns:p14="http://schemas.microsoft.com/office/powerpoint/2010/main" val="346847388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196752"/>
            <a:ext cx="6400800" cy="4464495"/>
          </a:xfrm>
        </p:spPr>
        <p:txBody>
          <a:bodyPr>
            <a:normAutofit fontScale="92500" lnSpcReduction="20000"/>
          </a:bodyPr>
          <a:lstStyle/>
          <a:p>
            <a:pPr indent="0" algn="just">
              <a:buNone/>
            </a:pPr>
            <a:r>
              <a:rPr lang="ru-RU" b="1" i="1" dirty="0"/>
              <a:t>2. Понятие, принципы и источники международного</a:t>
            </a:r>
            <a:endParaRPr lang="ru-RU" i="1" dirty="0"/>
          </a:p>
          <a:p>
            <a:pPr indent="0" algn="just">
              <a:buNone/>
            </a:pPr>
            <a:r>
              <a:rPr lang="ru-RU" b="1" i="1" dirty="0"/>
              <a:t>экологического права</a:t>
            </a:r>
            <a:endParaRPr lang="ru-RU" i="1" dirty="0"/>
          </a:p>
          <a:p>
            <a:pPr indent="0" algn="just">
              <a:buNone/>
            </a:pPr>
            <a:r>
              <a:rPr lang="ru-RU" i="1" dirty="0" smtClean="0"/>
              <a:t>	Под </a:t>
            </a:r>
            <a:r>
              <a:rPr lang="ru-RU" i="1" u="sng" dirty="0"/>
              <a:t>источниками экологического права </a:t>
            </a:r>
            <a:r>
              <a:rPr lang="ru-RU" dirty="0"/>
              <a:t>понимаются нормативно-правовые акты, содержащие нормы, регулирующие отношения в сфере взаимодействия общества и природы.</a:t>
            </a:r>
          </a:p>
          <a:p>
            <a:pPr indent="0" algn="just">
              <a:buNone/>
            </a:pPr>
            <a:r>
              <a:rPr lang="ru-RU" i="1" dirty="0" smtClean="0"/>
              <a:t>	</a:t>
            </a:r>
            <a:r>
              <a:rPr lang="ru-RU" i="1" u="sng" dirty="0" smtClean="0"/>
              <a:t>Международное </a:t>
            </a:r>
            <a:r>
              <a:rPr lang="ru-RU" i="1" u="sng" dirty="0"/>
              <a:t>экологическое право представляет собой</a:t>
            </a:r>
            <a:r>
              <a:rPr lang="ru-RU" i="1" dirty="0"/>
              <a:t> </a:t>
            </a:r>
            <a:r>
              <a:rPr lang="ru-RU" dirty="0"/>
              <a:t>совокупность международно-правовых принципов и норм, регулирующих отношения между субъектами международного права по поводу охраны окружающей среды, рационального </a:t>
            </a:r>
            <a:r>
              <a:rPr lang="ru-RU" dirty="0" err="1"/>
              <a:t>ресурсопользования</a:t>
            </a:r>
            <a:r>
              <a:rPr lang="ru-RU" dirty="0"/>
              <a:t>, обеспечения экологических прав человека и экологической безопасности.</a:t>
            </a:r>
          </a:p>
          <a:p>
            <a:endParaRPr lang="ru-RU" dirty="0"/>
          </a:p>
        </p:txBody>
      </p:sp>
    </p:spTree>
    <p:extLst>
      <p:ext uri="{BB962C8B-B14F-4D97-AF65-F5344CB8AC3E}">
        <p14:creationId xmlns:p14="http://schemas.microsoft.com/office/powerpoint/2010/main" val="18825319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1"/>
            <a:ext cx="6400800" cy="4217642"/>
          </a:xfrm>
        </p:spPr>
        <p:txBody>
          <a:bodyPr>
            <a:normAutofit fontScale="92500" lnSpcReduction="10000"/>
          </a:bodyPr>
          <a:lstStyle/>
          <a:p>
            <a:pPr indent="0" algn="just">
              <a:buNone/>
            </a:pPr>
            <a:r>
              <a:rPr lang="ru-RU" i="1" dirty="0" smtClean="0"/>
              <a:t>	</a:t>
            </a:r>
            <a:r>
              <a:rPr lang="ru-RU" b="1" i="1" dirty="0" smtClean="0"/>
              <a:t>Все </a:t>
            </a:r>
            <a:r>
              <a:rPr lang="ru-RU" b="1" i="1" dirty="0"/>
              <a:t>источники международного экологического права принято подразделять на два вида:</a:t>
            </a:r>
          </a:p>
          <a:p>
            <a:pPr marL="285750" indent="-285750" algn="just">
              <a:buFont typeface="Wingdings" panose="05000000000000000000" pitchFamily="2" charset="2"/>
              <a:buChar char="§"/>
            </a:pPr>
            <a:r>
              <a:rPr lang="ru-RU" i="1" dirty="0" smtClean="0">
                <a:solidFill>
                  <a:srgbClr val="FF0000"/>
                </a:solidFill>
              </a:rPr>
              <a:t> </a:t>
            </a:r>
            <a:r>
              <a:rPr lang="ru-RU" i="1" dirty="0">
                <a:solidFill>
                  <a:srgbClr val="FF0000"/>
                </a:solidFill>
              </a:rPr>
              <a:t>закрепляющие действующие международно-правовые принципы и нормы и образующие право в подлинном смысле этого слова ("твердое", то есть обязательное право);</a:t>
            </a:r>
          </a:p>
          <a:p>
            <a:pPr marL="285750" indent="-285750" algn="just">
              <a:buFont typeface="Wingdings" panose="05000000000000000000" pitchFamily="2" charset="2"/>
              <a:buChar char="§"/>
            </a:pPr>
            <a:r>
              <a:rPr lang="ru-RU" i="1" dirty="0" smtClean="0">
                <a:solidFill>
                  <a:srgbClr val="FF0000"/>
                </a:solidFill>
              </a:rPr>
              <a:t> </a:t>
            </a:r>
            <a:r>
              <a:rPr lang="ru-RU" i="1" dirty="0">
                <a:solidFill>
                  <a:srgbClr val="FF0000"/>
                </a:solidFill>
              </a:rPr>
              <a:t>содержащие необязательные правила, нуждающиеся в особом характере и способах имплементации, но оказывающие тем не менее влияние на международные отношения своим авторитетом ("мягкое", то есть рекомендательное право).</a:t>
            </a:r>
          </a:p>
          <a:p>
            <a:endParaRPr lang="ru-RU" dirty="0"/>
          </a:p>
        </p:txBody>
      </p:sp>
    </p:spTree>
    <p:extLst>
      <p:ext uri="{BB962C8B-B14F-4D97-AF65-F5344CB8AC3E}">
        <p14:creationId xmlns:p14="http://schemas.microsoft.com/office/powerpoint/2010/main" val="236094630"/>
      </p:ext>
    </p:extLst>
  </p:cSld>
  <p:clrMapOvr>
    <a:masterClrMapping/>
  </p:clrMapOvr>
  <mc:AlternateContent xmlns:mc="http://schemas.openxmlformats.org/markup-compatibility/2006">
    <mc:Choice xmlns:p14="http://schemas.microsoft.com/office/powerpoint/2010/main" Requires="p14">
      <p:transition spd="slow" p14:dur="175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124745"/>
            <a:ext cx="6400800" cy="4361658"/>
          </a:xfrm>
        </p:spPr>
        <p:txBody>
          <a:bodyPr anchor="ctr">
            <a:normAutofit/>
          </a:bodyPr>
          <a:lstStyle/>
          <a:p>
            <a:pPr indent="0" algn="just">
              <a:buNone/>
            </a:pPr>
            <a:r>
              <a:rPr lang="ru-RU" b="1" i="1" dirty="0"/>
              <a:t>Международные договоры </a:t>
            </a:r>
            <a:r>
              <a:rPr lang="ru-RU" i="1" dirty="0"/>
              <a:t>могут быть как многосторонними, так и двусторонними. При этом многосторонние международные договоры делятся на универсальные и региональные (субрегиональные). Предметом регулирования любого из них могут являться либо общие вопросы защиты окружающей среды, либо защита отдельных объектов Мирового океана, атмосферы, Земли и околоземного космического </a:t>
            </a:r>
            <a:r>
              <a:rPr lang="ru-RU" i="1" dirty="0" smtClean="0"/>
              <a:t>пространства.</a:t>
            </a:r>
            <a:endParaRPr lang="ru-RU" i="1" dirty="0"/>
          </a:p>
          <a:p>
            <a:endParaRPr lang="ru-RU" dirty="0"/>
          </a:p>
        </p:txBody>
      </p:sp>
    </p:spTree>
    <p:extLst>
      <p:ext uri="{BB962C8B-B14F-4D97-AF65-F5344CB8AC3E}">
        <p14:creationId xmlns:p14="http://schemas.microsoft.com/office/powerpoint/2010/main" val="2266963979"/>
      </p:ext>
    </p:extLst>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96752"/>
            <a:ext cx="7200800" cy="4536503"/>
          </a:xfrm>
        </p:spPr>
        <p:txBody>
          <a:bodyPr>
            <a:normAutofit fontScale="62500" lnSpcReduction="20000"/>
          </a:bodyPr>
          <a:lstStyle/>
          <a:p>
            <a:pPr indent="0" algn="just">
              <a:buNone/>
            </a:pPr>
            <a:r>
              <a:rPr lang="ru-RU" i="1" dirty="0" smtClean="0"/>
              <a:t>	</a:t>
            </a:r>
            <a:r>
              <a:rPr lang="ru-RU" sz="1900" i="1" dirty="0" smtClean="0"/>
              <a:t>По </a:t>
            </a:r>
            <a:r>
              <a:rPr lang="ru-RU" sz="1900" i="1" dirty="0"/>
              <a:t>состоянию на сегодняшний день практика государств выработала </a:t>
            </a:r>
            <a:r>
              <a:rPr lang="ru-RU" sz="1900" b="1" i="1" dirty="0"/>
              <a:t>три основных подхода</a:t>
            </a:r>
            <a:r>
              <a:rPr lang="ru-RU" sz="1900" i="1" dirty="0"/>
              <a:t> к решению экологических проблем посредством заключения международных договоров. </a:t>
            </a:r>
            <a:r>
              <a:rPr lang="ru-RU" sz="1900" i="1" u="sng" dirty="0"/>
              <a:t>Первый подход </a:t>
            </a:r>
            <a:r>
              <a:rPr lang="ru-RU" sz="1900" i="1" dirty="0"/>
              <a:t>получил название "превентивного" и связан с устранением барьеров в виде государственных границ в части принимаемых эколого-ориентированных решений (примером может служить так называемая Северная конвенция о защите окружающей среды 1974г., в которой участвуют Дания, Финляндия, Норвегия и Швеция).</a:t>
            </a:r>
          </a:p>
          <a:p>
            <a:pPr indent="0" algn="just">
              <a:buNone/>
            </a:pPr>
            <a:r>
              <a:rPr lang="ru-RU" sz="1900" i="1" dirty="0" smtClean="0"/>
              <a:t>	Суть </a:t>
            </a:r>
            <a:r>
              <a:rPr lang="ru-RU" sz="1900" i="1" u="sng" dirty="0"/>
              <a:t>второго подхода </a:t>
            </a:r>
            <a:r>
              <a:rPr lang="ru-RU" sz="1900" i="1" dirty="0"/>
              <a:t>заключается в принятии юридически обязательных для государств решений прямого действия наднационального характера (в качестве примера может служить практика Европейского Союза</a:t>
            </a:r>
            <a:r>
              <a:rPr lang="ru-RU" sz="1900" i="1" dirty="0" smtClean="0"/>
              <a:t>).</a:t>
            </a:r>
          </a:p>
          <a:p>
            <a:pPr indent="0" algn="just">
              <a:buNone/>
            </a:pPr>
            <a:r>
              <a:rPr lang="ru-RU" sz="1900" i="1" dirty="0"/>
              <a:t>	</a:t>
            </a:r>
            <a:r>
              <a:rPr lang="ru-RU" sz="1900" i="1" dirty="0" smtClean="0"/>
              <a:t> </a:t>
            </a:r>
            <a:r>
              <a:rPr lang="ru-RU" sz="1900" i="1" dirty="0"/>
              <a:t>Наконец, </a:t>
            </a:r>
            <a:r>
              <a:rPr lang="ru-RU" sz="1900" i="1" u="sng" dirty="0"/>
              <a:t>третий подход</a:t>
            </a:r>
            <a:r>
              <a:rPr lang="ru-RU" sz="1900" i="1" dirty="0"/>
              <a:t>, так называемый Венский тип, берущий начало от Венской конвенции по защите озонового слоя 1985г., предполагает выработку и принятие рамочных соглашений под эгидой международных организаций. Новыми примерами такого вида соглашений являются принятые на Конференции ООН по окружающей среде и развитию в Рио-де-Жанейро в 1992г. Конвенция о биологическом разнообразии, которая, хотя и не называется рамочной, но в действительности является таковой, и Конвенция об изменениях климата.</a:t>
            </a:r>
          </a:p>
          <a:p>
            <a:pPr indent="0" algn="just">
              <a:buNone/>
            </a:pPr>
            <a:r>
              <a:rPr lang="ru-RU" sz="1900" i="1" dirty="0" smtClean="0"/>
              <a:t>	Все </a:t>
            </a:r>
            <a:r>
              <a:rPr lang="ru-RU" sz="1900" i="1" dirty="0"/>
              <a:t>три подхода обладают своими привлекательными чертами в глазах различных групп государств</a:t>
            </a:r>
          </a:p>
          <a:p>
            <a:endParaRPr lang="ru-RU" dirty="0"/>
          </a:p>
        </p:txBody>
      </p:sp>
    </p:spTree>
    <p:extLst>
      <p:ext uri="{BB962C8B-B14F-4D97-AF65-F5344CB8AC3E}">
        <p14:creationId xmlns:p14="http://schemas.microsoft.com/office/powerpoint/2010/main" val="1893867729"/>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052736"/>
            <a:ext cx="7272808" cy="4433666"/>
          </a:xfrm>
        </p:spPr>
        <p:txBody>
          <a:bodyPr>
            <a:normAutofit fontScale="85000" lnSpcReduction="20000"/>
          </a:bodyPr>
          <a:lstStyle/>
          <a:p>
            <a:pPr indent="0" algn="just">
              <a:buNone/>
            </a:pPr>
            <a:r>
              <a:rPr lang="ru-RU" i="1" dirty="0" smtClean="0"/>
              <a:t>	</a:t>
            </a:r>
            <a:r>
              <a:rPr lang="ru-RU" b="1" i="1" dirty="0" smtClean="0"/>
              <a:t>Международно-правовой </a:t>
            </a:r>
            <a:r>
              <a:rPr lang="ru-RU" b="1" i="1" dirty="0"/>
              <a:t>обычай </a:t>
            </a:r>
            <a:r>
              <a:rPr lang="ru-RU" i="1" dirty="0"/>
              <a:t>также продолжает играть роль </a:t>
            </a:r>
            <a:r>
              <a:rPr lang="ru-RU" i="1" u="sng" dirty="0"/>
              <a:t>источника </a:t>
            </a:r>
            <a:r>
              <a:rPr lang="ru-RU" i="1" dirty="0"/>
              <a:t>международного экологического права, поскольку многие вопросы охраны и защиты окружающей природной среды в целом и отдельных ее объектов продолжают оставаться неурегулированными с помощью международных договоров. При этом следует помнить, что международное экологическое право на этапе своего зарождения формировалось главным образом как обычное право. Начало этому процессу было положено решением международного арбитража по делу "</a:t>
            </a:r>
            <a:r>
              <a:rPr lang="ru-RU" i="1" dirty="0" err="1"/>
              <a:t>Трайл-Смелтер</a:t>
            </a:r>
            <a:r>
              <a:rPr lang="ru-RU" i="1" dirty="0"/>
              <a:t>" (США против Канады), в соответствии с которым одно государство в результате деятельности в пределах своей территории не должно было наносить ущерб экосистеме другого государства. Это положение в последствии легло в основу принципа запрещения трансграничного загрязнения. Ряд резолюций Генеральной Ассамблеи ООН, принятых единогласно, вбирают в себя обычные нормы международного права и в силу этого являются обязательными для государств.</a:t>
            </a:r>
          </a:p>
          <a:p>
            <a:endParaRPr lang="ru-RU" dirty="0"/>
          </a:p>
        </p:txBody>
      </p:sp>
    </p:spTree>
    <p:extLst>
      <p:ext uri="{BB962C8B-B14F-4D97-AF65-F5344CB8AC3E}">
        <p14:creationId xmlns:p14="http://schemas.microsoft.com/office/powerpoint/2010/main" val="4148207771"/>
      </p:ext>
    </p:extLst>
  </p:cSld>
  <p:clrMapOvr>
    <a:masterClrMapping/>
  </p:clrMapOvr>
  <mc:AlternateContent xmlns:mc="http://schemas.openxmlformats.org/markup-compatibility/2006">
    <mc:Choice xmlns:p14="http://schemas.microsoft.com/office/powerpoint/2010/main" Requires="p14">
      <p:transition spd="slow" p14:dur="25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1"/>
            <a:ext cx="6400800" cy="4217642"/>
          </a:xfrm>
        </p:spPr>
        <p:txBody>
          <a:bodyPr>
            <a:normAutofit fontScale="85000" lnSpcReduction="10000"/>
          </a:bodyPr>
          <a:lstStyle/>
          <a:p>
            <a:pPr indent="0" algn="just">
              <a:buNone/>
            </a:pPr>
            <a:r>
              <a:rPr lang="ru-RU" i="1" dirty="0" smtClean="0"/>
              <a:t>	Примерами </a:t>
            </a:r>
            <a:r>
              <a:rPr lang="ru-RU" i="1" dirty="0"/>
              <a:t>источников "мягкого" права могут служить Стокгольмская декларация принципов Конференции ООН по окружающей человека среде 1972г., Всемирная стратегия охраны природы 1980г., Всемирная хартия охраны природы 1982г., Декларация принципов Рио по окружающей среде и развитию 1992г., и др.</a:t>
            </a:r>
          </a:p>
          <a:p>
            <a:pPr indent="0" algn="just">
              <a:buNone/>
            </a:pPr>
            <a:r>
              <a:rPr lang="ru-RU" i="1" dirty="0" smtClean="0"/>
              <a:t>	</a:t>
            </a:r>
            <a:r>
              <a:rPr lang="ru-RU" sz="2800" b="1" i="1" dirty="0" smtClean="0"/>
              <a:t>Принципы </a:t>
            </a:r>
            <a:r>
              <a:rPr lang="ru-RU" i="1" dirty="0"/>
              <a:t>экологического права составляют основу рассматриваемой отрасли, а их соблюдение может служить мерилом правового и социального характера государства, эффективности всей деятельности по обеспечению рационального природопользования и охраны окружающей среды, защите экологических прав и законных интересов человека и гражданина, обеспечению экологической безопасности</a:t>
            </a:r>
          </a:p>
          <a:p>
            <a:endParaRPr lang="ru-RU" dirty="0"/>
          </a:p>
        </p:txBody>
      </p:sp>
    </p:spTree>
    <p:extLst>
      <p:ext uri="{BB962C8B-B14F-4D97-AF65-F5344CB8AC3E}">
        <p14:creationId xmlns:p14="http://schemas.microsoft.com/office/powerpoint/2010/main" val="2878104999"/>
      </p:ext>
    </p:extLst>
  </p:cSld>
  <p:clrMapOvr>
    <a:masterClrMapping/>
  </p:clrMapOvr>
  <mc:AlternateContent xmlns:mc="http://schemas.openxmlformats.org/markup-compatibility/2006">
    <mc:Choice xmlns:p14="http://schemas.microsoft.com/office/powerpoint/2010/main" Requires="p14">
      <p:transition spd="slow" p14:dur="15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9A1763-34D8-4292-B9DC-EC43B2325C46}"/>
</file>

<file path=customXml/itemProps2.xml><?xml version="1.0" encoding="utf-8"?>
<ds:datastoreItem xmlns:ds="http://schemas.openxmlformats.org/officeDocument/2006/customXml" ds:itemID="{2EF07AE4-3AA5-4C25-A034-27C439E4FE40}"/>
</file>

<file path=customXml/itemProps3.xml><?xml version="1.0" encoding="utf-8"?>
<ds:datastoreItem xmlns:ds="http://schemas.openxmlformats.org/officeDocument/2006/customXml" ds:itemID="{7C4FB119-ECDD-4463-B941-1E4F63FD1D54}"/>
</file>

<file path=docProps/app.xml><?xml version="1.0" encoding="utf-8"?>
<Properties xmlns="http://schemas.openxmlformats.org/officeDocument/2006/extended-properties" xmlns:vt="http://schemas.openxmlformats.org/officeDocument/2006/docPropsVTypes">
  <Template>Apex</Template>
  <TotalTime>42</TotalTime>
  <Words>225</Words>
  <Application>Microsoft Office PowerPoint</Application>
  <PresentationFormat>Экран (4:3)</PresentationFormat>
  <Paragraphs>46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Кутюр</vt:lpstr>
      <vt:lpstr>Понятие, принципы и источники международного экологического права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принципы и источники международного экологического права </dc:title>
  <dc:creator>Саня</dc:creator>
  <cp:lastModifiedBy>Саня</cp:lastModifiedBy>
  <cp:revision>11</cp:revision>
  <dcterms:created xsi:type="dcterms:W3CDTF">2015-12-01T18:50:32Z</dcterms:created>
  <dcterms:modified xsi:type="dcterms:W3CDTF">2015-12-01T19:43:00Z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