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C400-F2A9-452E-B5E9-3E02CFB607D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A7C16-9674-4575-B832-9501B417A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0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A7C16-9674-4575-B832-9501B417A8A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6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3240360"/>
          </a:xfrm>
        </p:spPr>
        <p:txBody>
          <a:bodyPr>
            <a:normAutofit/>
          </a:bodyPr>
          <a:lstStyle/>
          <a:p>
            <a:r>
              <a:rPr lang="ru-RU" sz="4000" dirty="0"/>
              <a:t>Понятие принципов международного права, их место в системе международного права и роль в установлении международного правопорядка</a:t>
            </a:r>
            <a:endParaRPr lang="ru-RU" dirty="0"/>
          </a:p>
        </p:txBody>
      </p:sp>
      <p:pic>
        <p:nvPicPr>
          <p:cNvPr id="3" name="Picture 2" descr="D:\CertifiedsOnly-Legal-and-Court6-e1336067119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746602" cy="246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78" y="4509120"/>
            <a:ext cx="197095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4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724964"/>
            <a:ext cx="51125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Принципы международного права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249539"/>
            <a:ext cx="324036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пользуются приматом относительно всех остальных норм международного права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221088"/>
            <a:ext cx="367240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только деяния, нарушающие основные принципы международного права, рассматриваются как международные преступления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6970" y="313560"/>
            <a:ext cx="3326958" cy="190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обязательны для всех без исключения государств и других субъектов международного права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313560"/>
            <a:ext cx="36004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могут быть правовой основой для регулирования межгосударственных отношений при отсутствии прямого регулирования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76082" y="263691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имеют обратную силу </a:t>
            </a:r>
            <a:br>
              <a:rPr lang="ru-RU" sz="2000" dirty="0"/>
            </a:br>
            <a:r>
              <a:rPr lang="ru-RU" sz="2000" dirty="0"/>
              <a:t>во времени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508104" y="2924944"/>
            <a:ext cx="56797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1835696" y="2214210"/>
            <a:ext cx="612068" cy="5107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1835696" y="3589060"/>
            <a:ext cx="720080" cy="6604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4976066" y="3545034"/>
            <a:ext cx="632028" cy="720080"/>
          </a:xfrm>
          <a:prstGeom prst="rightArrow">
            <a:avLst>
              <a:gd name="adj1" fmla="val 451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4932040" y="2214210"/>
            <a:ext cx="720080" cy="5107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9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400" dirty="0" smtClean="0"/>
              <a:t>Основные принципы международного права</a:t>
            </a:r>
            <a:endParaRPr lang="ru-RU" sz="34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934530"/>
              </p:ext>
            </p:extLst>
          </p:nvPr>
        </p:nvGraphicFramePr>
        <p:xfrm>
          <a:off x="457200" y="1524000"/>
          <a:ext cx="8229600" cy="48456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1178328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Невмешательство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во внутренние дела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Мирное урегулирование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споров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Суверенное равенство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государств</a:t>
                      </a:r>
                      <a:endParaRPr lang="ru-RU" sz="2000" dirty="0"/>
                    </a:p>
                  </a:txBody>
                  <a:tcPr/>
                </a:tc>
              </a:tr>
              <a:tr h="1178328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Неприменение силы или угрозы силой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Равноправие и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самоопределение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народов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Уважение прав человека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и основных свобод</a:t>
                      </a:r>
                      <a:endParaRPr lang="ru-RU" sz="2000" dirty="0"/>
                    </a:p>
                  </a:txBody>
                  <a:tcPr/>
                </a:tc>
              </a:tr>
              <a:tr h="1178328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Сотрудничество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государств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Добросовестное выполнение международных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обязательств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Территориальная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целостность</a:t>
                      </a:r>
                      <a:endParaRPr lang="ru-RU" sz="2000" dirty="0"/>
                    </a:p>
                  </a:txBody>
                  <a:tcPr/>
                </a:tc>
              </a:tr>
              <a:tr h="1178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Нерушимость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государственных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границ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840404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042792"/>
              </a:tblGrid>
              <a:tr h="1472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Невмешательство 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во внутренние дела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Мирное урегулирование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споров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57591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п. 7 ст. 2 Устава ООН Организация не имеет права «на вмешательство в дела, по существу входящие во внутреннюю компетенцию любого государства». Указанное запрещение распространяется на действия любых других участников межд. общения.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 международным спором следует понимать наличие между субъектами международного права неурегулированных вопросов, разногласий по самым различным проблемам международных отношений а также расхождений в толковании международных договоров.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84870"/>
              </p:ext>
            </p:extLst>
          </p:nvPr>
        </p:nvGraphicFramePr>
        <p:xfrm>
          <a:off x="251520" y="188640"/>
          <a:ext cx="8640960" cy="648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512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Суверенное равенство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государств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Неприменение силы или угрозы силой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824536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декларации о принципах международного права 1970 года указывается, что государства имеют одинаковые права и обязанности и являются равноправными членами международного сообщества, независимо от различий экономического, социального, политического или иного характера.</a:t>
                      </a:r>
                    </a:p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Проявлением суверенитета и суверенного равенства государств является иммунитет каждого из них от юрисдикции другого государства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силы или ее угрозы в нарушение положений Устава ООН является незаконным, и, как отмечено в Декларации* 1987 года, «никакие соображения не могут использоваться в качестве оправдания» этому.</a:t>
                      </a:r>
                    </a:p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Составной частью принципа является запрещение пропаганды войны.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9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855373"/>
              </p:ext>
            </p:extLst>
          </p:nvPr>
        </p:nvGraphicFramePr>
        <p:xfrm>
          <a:off x="179512" y="260648"/>
          <a:ext cx="8712968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508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Равноправие и 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самоопределение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народов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effectLst/>
                        </a:rPr>
                        <a:t>Уважение прав человека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и основных свобод</a:t>
                      </a:r>
                      <a:endParaRPr lang="ru-RU" sz="2400" dirty="0"/>
                    </a:p>
                  </a:txBody>
                  <a:tcPr/>
                </a:tc>
              </a:tr>
              <a:tr h="4756119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п.2 ст.1 Устава ООН провозглашается, что одна из целей Организации – «развивать дружественные отношения между нациями на основе уважения принципа равноправия и самоопределения народов».</a:t>
                      </a:r>
                    </a:p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 народов на самоопределение должно осуществляться в строгом соответствии с требованиями других принципов международного права.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 следует подчеркнуть первостепенное значение повсеместного соблюдения прав человека.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Уставе ООН нашел отражение ряд принципов, регулирующих соблюдение прав человека: основополагающее значение достоинства и ценности человеческой личности, равноправие народов, равноправие мужчин и женщин, недопустимость дискриминации по признакам расы, пола, языка и религии.</a:t>
                      </a:r>
                    </a:p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Права и свободы человека должны соблюдаться во всех государствах и действовать в отношении всех лиц под юрисдикцией государства без какой-либо дискриминации, а международное право устанавливает в этом отношении минимальные стандарты.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5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6772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313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Сотрудничество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государств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effectLst/>
                        </a:rPr>
                        <a:t>Добросовестное выполнение международных 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kumimoji="0" lang="ru-RU" sz="2000" kern="1200" dirty="0" smtClean="0">
                          <a:effectLst/>
                        </a:rPr>
                        <a:t>обязательств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095708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п. 3 ст. 1 Устава ООН провозглашается, что одной из целей ООН является «международное сотрудничество в разрешении международных проблем экономического, социального, культурного и гуманитарного характера»</a:t>
                      </a:r>
                    </a:p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 сотрудничества необходимо рассматривать в контексте с принципом государственного суверенитета, в силу которого каждое государство свободно в выборе форм своих взаимоотношений с другими государствами.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Этому принципу предшествовал принцип соблюдения международных договоров, появление и развитие которого тесно связано с римским правом, а затем с возникновением и развитием международных отношений и международного права.</a:t>
                      </a:r>
                    </a:p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Государство может отказаться от исполнения международно-правовых обязательств, однако такой отказ должен осуществляться только но основании международного права, что отражено в Венской конвенции о праве международных договоров 1969 года.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69282"/>
              </p:ext>
            </p:extLst>
          </p:nvPr>
        </p:nvGraphicFramePr>
        <p:xfrm>
          <a:off x="179512" y="188641"/>
          <a:ext cx="8784976" cy="649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445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Территориальная 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целостность</a:t>
                      </a:r>
                      <a:endParaRPr lang="ru-RU" sz="24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effectLst/>
                        </a:rPr>
                        <a:t>Нерушимость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государственных 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kern="1200" dirty="0" smtClean="0">
                          <a:effectLst/>
                        </a:rPr>
                        <a:t>границ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035233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Пункт 4 статьи 2 Устава ООН закрепляет обязанность членов ООН воздерживаться от угрозы силой или ее применения против «территориальной неприкосновенности или политической независимости любого государства».</a:t>
                      </a: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 нерушимости государственных границ означает обязанность государств уважать установленные в соответствии с международным правом границы каждого иностранного государства.</a:t>
                      </a:r>
                    </a:p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Заключительном акте СБСЕ 1975 года сказано: «государства-участники рассматривают как нерушимые все границы друг друга, как и границы всех государств в Европе, и поэтому они будут воздерживаться сейчас и в будущем от любых посягательств на эти границы».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Принципы международного права, занимающие особое место в системе норм международного права, являются наиболее важными, общими и коренными среди них. Они </a:t>
            </a:r>
            <a:r>
              <a:rPr lang="ru-RU" dirty="0" err="1"/>
              <a:t>общепризнанны</a:t>
            </a:r>
            <a:r>
              <a:rPr lang="ru-RU" dirty="0"/>
              <a:t>, обладают высшей юридической силой (являются императивными нормами </a:t>
            </a:r>
            <a:r>
              <a:rPr lang="ru-RU" dirty="0" err="1"/>
              <a:t>jus</a:t>
            </a:r>
            <a:r>
              <a:rPr lang="ru-RU" dirty="0"/>
              <a:t> </a:t>
            </a:r>
            <a:r>
              <a:rPr lang="ru-RU" dirty="0" err="1"/>
              <a:t>cogens</a:t>
            </a:r>
            <a:r>
              <a:rPr lang="ru-RU" dirty="0"/>
              <a:t>, то есть не могут быть изменены по соглашению субъектов международного права), а поэтому имеют универсальную сферу действия. Основные принципы международного права должны рассматриваться не в отдельности, а с учетом их взаимообусловленности, комплексного характера.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принципов международного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0EAC2A-BD5C-4E3A-8B70-23A33681A61E}"/>
</file>

<file path=customXml/itemProps2.xml><?xml version="1.0" encoding="utf-8"?>
<ds:datastoreItem xmlns:ds="http://schemas.openxmlformats.org/officeDocument/2006/customXml" ds:itemID="{107018B2-0944-4B32-9808-4FCD077CD2ED}"/>
</file>

<file path=customXml/itemProps3.xml><?xml version="1.0" encoding="utf-8"?>
<ds:datastoreItem xmlns:ds="http://schemas.openxmlformats.org/officeDocument/2006/customXml" ds:itemID="{0F66DF88-9BC2-4EA2-B13D-E82D248842A9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831</TotalTime>
  <Words>687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Понятие принципов международного права, их место в системе международного права и роль в установлении международного правопорядка</vt:lpstr>
      <vt:lpstr>Презентация PowerPoint</vt:lpstr>
      <vt:lpstr>Основные принципы международного права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Значение принципов международного права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Администратор</cp:lastModifiedBy>
  <cp:revision>20</cp:revision>
  <dcterms:created xsi:type="dcterms:W3CDTF">2015-11-28T09:17:35Z</dcterms:created>
  <dcterms:modified xsi:type="dcterms:W3CDTF">2015-11-29T09:57:38Z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