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1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893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77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0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74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65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45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054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73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87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83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C3DE-1E65-4ADA-8CDD-9C8F1863B2C2}" type="datetimeFigureOut">
              <a:rPr lang="ru-RU" smtClean="0"/>
              <a:t>04.12.2015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8F3ED-7DC5-42FA-99C1-94455DA0B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6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9143" y="684481"/>
            <a:ext cx="7516969" cy="2387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международных воздушных перелётов</a:t>
            </a:r>
            <a:endParaRPr lang="ru-RU" sz="44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81115" y="4928562"/>
            <a:ext cx="3584619" cy="1433601"/>
          </a:xfrm>
        </p:spPr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Angsana New" panose="02020603050405020304" pitchFamily="18" charset="-34"/>
              </a:rPr>
              <a:t>Выполнила студентка 3 курса, группы п-31</a:t>
            </a:r>
          </a:p>
          <a:p>
            <a:pPr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  <a:cs typeface="Angsana New" panose="02020603050405020304" pitchFamily="18" charset="-34"/>
              </a:rPr>
              <a:t>Остапец Татьяна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3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577" y="244699"/>
            <a:ext cx="10993192" cy="60015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Обязательства по авиационной безопасности и защите от актов незаконного вмешательства закреплены в Конвенции о преступлениях и некоторых других актах, совершаемых на борту воздушных судов (Токио, 14 сентября 1963 г.), Конвенции о борьбе с незаконным захватом воздушных судов (Гаага, 16 декабря 1970 г.), Конвенции о борьбе с незаконными актами, направленными против безопасности гражданской авиации 1971 г., Протоколе к ней 1988 г., а также в двусторонних международных договорах. Государства оказывают друг другу помощь в предотвращении незаконного захвата гражданских воздушных судов и других незаконных актов, направленных против безопасности таких воздушных судов, их пассажиров и экипажей, аэропортов и аэронавигационных средств, а также любой другой угрозы безопасности гражданской авиации. Государство может потребовать от </a:t>
            </a:r>
            <a:r>
              <a:rPr lang="ru-RU" dirty="0" err="1" smtClean="0"/>
              <a:t>эксплуатантов</a:t>
            </a:r>
            <a:r>
              <a:rPr lang="ru-RU" dirty="0" smtClean="0"/>
              <a:t> воздушных судов соблюдения требований по авиационной безопасности, регулирующих въезд, выезд и нахождение в пределах территории другого государства.</a:t>
            </a:r>
            <a:br>
              <a:rPr lang="ru-RU" dirty="0" smtClean="0"/>
            </a:br>
            <a:r>
              <a:rPr lang="ru-RU" dirty="0" smtClean="0"/>
              <a:t>Государства обеспечивают применение надлежащих мер в пределах территории ее государства для защиты воздушных судов и проверки пассажиров, экипажа, ручной клади, багажа, груза и бортовых запасов до и во время посадки или погрузки.</a:t>
            </a:r>
            <a:br>
              <a:rPr lang="ru-RU" dirty="0" smtClean="0"/>
            </a:br>
            <a:r>
              <a:rPr lang="ru-RU" dirty="0" smtClean="0"/>
              <a:t>В случае, если имеет место инцидент или угроза инцидента, связанного с незаконным захватом гражданских воздушных судов или с другими незаконными актами, направленными против безопасности воздушных судов, их пассажиров и экипажа, аэропортов или аэронавигационных средств государства предоставляют друг другу связь и другие меры в целях пресечения такого инцидента</a:t>
            </a:r>
            <a:r>
              <a:rPr lang="ru-RU" sz="18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0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56" y="399244"/>
            <a:ext cx="11500834" cy="6362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Заключение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Можно подвести следующие итоги.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Исходя из принципа полного и исключительного суверенитета государств на воздушное пространство, каждое государство устанавливает порядок допуска иностранных воздушных судов в свое воздушное пространство.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Международное воздушное право не содержит единообразных правил относительно порядка влета на территорию государства или вылета с его территории воздушных судов иностранных государств. Такие вопросы относятся к внутренней компетенции государства.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соответствии с международными договорами выработаны следующие «права или свободы воздуха»: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·   право выполнять транзитные беспосадочные полеты в своем пространстве иностранным авиаперевозчиком;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·   право выполнять полет с посадкой (для дозаправки и др.);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·   право принимать на борт и высаживать на территории иностранного государства пассажиров, выгружать грузы, багаж и почту;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·   те же действия для любых третьих стран;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·   право осуществлять перевозки между третьими государствами через свою территорию;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·   право осуществлять перевозки между третьими странами, минуя свою территорию.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96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862" y="249215"/>
            <a:ext cx="10515600" cy="195307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обеспечения безопасности международной гражданской авиации действует в двух направлениях:</a:t>
            </a:r>
            <a:endParaRPr lang="ru-RU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862" y="2830178"/>
            <a:ext cx="10515600" cy="281076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технической надёжности авиационной техники, аэропортов, воздушных трасс и вспомогательных служб;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актами незаконного вмешательства в деятельность гражданской авиации, которые угрожают безопасности полётов.</a:t>
            </a:r>
          </a:p>
        </p:txBody>
      </p:sp>
    </p:spTree>
    <p:extLst>
      <p:ext uri="{BB962C8B-B14F-4D97-AF65-F5344CB8AC3E}">
        <p14:creationId xmlns:p14="http://schemas.microsoft.com/office/powerpoint/2010/main" val="28450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8954" y="499100"/>
            <a:ext cx="10515600" cy="539942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упорядоченного развития воздушного права действие этого принципа строится на международных договорах, а также деятельности Международной организации гражданской авиации (ИКАО), которая не только принимает участие в разработке новых конвенционных норм, но и контролирует исполнение государствами технических нормативов безопасности. </a:t>
            </a:r>
            <a:endParaRPr lang="ru-RU" sz="3200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специальные принципы и нормы, содержащиеся в международных договорах по вопросам воздушных сообщений, слагаются из правовой основы воздушных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сообщений.</a:t>
            </a:r>
            <a:endParaRPr lang="ru-RU" sz="32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8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0305"/>
            <a:ext cx="10515600" cy="14810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источниками международного воздушного права можно назвать многосторонние и двусторонние договоры. На универсальном уровне заключены:</a:t>
            </a:r>
            <a:b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5169" y="1661374"/>
            <a:ext cx="10515600" cy="4945487"/>
          </a:xfrm>
        </p:spPr>
        <p:txBody>
          <a:bodyPr>
            <a:normAutofit fontScale="77500" lnSpcReduction="2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Чикагская конвенция о международной гражданской авиации 1944г.;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Соглашение о транзите при международных воздушных сообщениях 1944 г.;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Договор по открытому небу 1992 г.;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Конвенция о преступлениях и некоторых других актах, совершаемых на борту воздушных судов 1963 г.;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Конвенция о борьбе с незаконным захватом воздушных судов 1970 г.;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Конвенция о борьбе с незаконными актами, направленными против безопасности гражданской авиации 1971 г. с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Монреальским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Вашингтонским протоколами;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Варшавская конвенция об унификации некоторых правил, касающихся международных воздушных перевозок 1929 г.;</a:t>
            </a:r>
          </a:p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Монреальская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конвенция для унификации некоторых правил международных воздушных перевозок 1999 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06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805" y="434706"/>
            <a:ext cx="10515600" cy="46910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договоры содержат нормы, которые, с одной стороны, регулируют вопросы межгосударственного взаимоотношения по использованию воздушного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пространства, 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стороны, урегулируют частноправовые аспекты – унифицируют нормы договоров воздушной перевозки и ответственности перевозчиков. Отдельное направление составляют договоры, действие которых направлено на обеспечение безопасности воздушных полётов от разного рода незаконных актов (например: угонов воздушных судов).</a:t>
            </a:r>
          </a:p>
        </p:txBody>
      </p:sp>
    </p:spTree>
    <p:extLst>
      <p:ext uri="{BB962C8B-B14F-4D97-AF65-F5344CB8AC3E}">
        <p14:creationId xmlns:p14="http://schemas.microsoft.com/office/powerpoint/2010/main" val="161269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7547"/>
            <a:ext cx="10515600" cy="132556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Ядро источников международного воздушного права образует Чикагская конвенция 1944 года. Эта конвенция сложный документ, который кроме основного текста содержит 18 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приложений: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335" y="1275008"/>
            <a:ext cx="11070465" cy="51901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Требования к личному составу гражданской авиации при выдаче свидетельств.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Правила визуальных полетов и полетов по приборам.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Метеорологическое обеспечение международной аэронавигации.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Аэронавигационные карты.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Единицы измерения, подлежащие использованию в воздушных и наземных операциях.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Эксплуатация воздушных судов.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Государственные и регистрационные знаки воздушных судов.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Летная годность воздушных судов.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Упрощение формальностей при международных воздушных перевозках.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Авиационная электросвязь.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Обслуживание воздушного движения.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Поиск и спасание.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Расследование летных происшествий.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Аэродромы.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 Службы аэронавигационной информации.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Охрана окружающей среды.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 Защита Международной гражданской авиации от актов незаконного вторжения.</a:t>
            </a:r>
            <a:b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 Безопасная перевозка опасных грузов по воздуху.</a:t>
            </a: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4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169" y="313609"/>
            <a:ext cx="10515600" cy="13255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сотрудничают и на региональном уровне. Так, в частности, в рамках СНГ были заключены:</a:t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Соглашение о принципах и условиях взаимоотношений в области транспорта 1991 г.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Соглашение о гражданской авиации и об использовании воздушного пространства 1991 г.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Соглашение о сотрудничестве по обеспечению защиты гражданской авиации от актов незаконного вмешательства 1995 г.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10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3806" y="666527"/>
            <a:ext cx="10515600" cy="5244876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	Как видно из предыдущего слайда, направления действия норм договоров – те же самые, что и для универсального сотрудничества.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Необходимость заключения государствами двусторонних договоров связана с установлением между ними воздушного сообщения. В этих договорах государства предусматривают права для авиапредприятий друг друга совершать полеты и производить посадки на их территории, условия и порядок выдачи разрешений на полеты, а также правила прямого транзита, справедливой конкуренции и т.д.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	Нормы, регулирующие использование воздушного пространства, закрепляются также и в других договорах. Например, Конвенция по морскому праву 1982 г. подтверждает свободу полетов над открытым морем, содержит положения о транзитном пролете через проливы и </a:t>
            </a:r>
            <a:r>
              <a:rPr lang="ru-RU" dirty="0" err="1" smtClean="0">
                <a:solidFill>
                  <a:schemeClr val="tx1"/>
                </a:solidFill>
              </a:rPr>
              <a:t>архипелажные</a:t>
            </a:r>
            <a:r>
              <a:rPr lang="ru-RU" dirty="0" smtClean="0">
                <a:solidFill>
                  <a:schemeClr val="tx1"/>
                </a:solidFill>
              </a:rPr>
              <a:t> воды; Все­мирная почтовая конвенция регулирует перевозку международ­ной авиапочты.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235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138" y="949860"/>
            <a:ext cx="10515600" cy="5360787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ИКАО</a:t>
            </a:r>
            <a:r>
              <a:rPr lang="ru-RU" dirty="0"/>
              <a:t> – представляет собой центр универсального сотрудничества заинтересованных стран по всем вопросам, касающимся гражданской авиации. Была создана в 1944 г. на основании конвенции, начала деятельность в 1947 г. Данная организации осуществляет исследование, разработку и совершенствование стандартов, правил, регламентов, призванных обеспечить безопасное и упорядоченное развитие гражданской авиации, а также надежность и экономичность воздушных транспортных сообщений.</a:t>
            </a:r>
            <a:br>
              <a:rPr lang="ru-RU" dirty="0"/>
            </a:br>
            <a:r>
              <a:rPr lang="ru-RU" dirty="0"/>
              <a:t>Цель деятельности ИКАО – организация и координация международного сотрудничества в деле практического использования воздушного пространства гражданской авиацией.</a:t>
            </a:r>
            <a:br>
              <a:rPr lang="ru-RU" dirty="0"/>
            </a:br>
            <a:r>
              <a:rPr lang="ru-RU" b="1" dirty="0"/>
              <a:t>КОКЕСНА</a:t>
            </a:r>
            <a:r>
              <a:rPr lang="ru-RU" dirty="0"/>
              <a:t> – американская организация по защите авиации. Задачи – обеспечение управления воздушным движением. </a:t>
            </a:r>
            <a:br>
              <a:rPr lang="ru-RU" dirty="0"/>
            </a:br>
            <a:r>
              <a:rPr lang="ru-RU" dirty="0"/>
              <a:t>Управление воздушным движением организация осуществляет на основании регламентов, действующих в контролируемом ею воздушном пространстве, инструкции, даваемые ею обязательны для выполнения командирами летательных аппаратов. </a:t>
            </a:r>
            <a:br>
              <a:rPr lang="ru-RU" dirty="0"/>
            </a:br>
            <a:r>
              <a:rPr lang="ru-RU" b="1" dirty="0"/>
              <a:t>Европейская организация по обеспечению безопасности аэронавигация (Евроконтроль)</a:t>
            </a:r>
            <a:r>
              <a:rPr lang="ru-RU" dirty="0"/>
              <a:t>. Штаб-квартира находится в Брюсселе, создана в 1968 г. Задачи – предупреждение и предотвращение столкновение в воздухе гражданских и военных судов, а также совершенствование в управлении воздушным движением над территорией западной Европы. Практическая работа заключается в разработке унифицированных правил полета и деятельности наземных аэронавигационных служб, а также в разработке рекомендаций относительно корректировки региональных аэронавигационных планов.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72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6F836C-A3F5-41CB-BF5A-D8B06488AEBD}"/>
</file>

<file path=customXml/itemProps2.xml><?xml version="1.0" encoding="utf-8"?>
<ds:datastoreItem xmlns:ds="http://schemas.openxmlformats.org/officeDocument/2006/customXml" ds:itemID="{4F842A86-5D20-49CC-A583-6C3FC3B9C1A5}"/>
</file>

<file path=customXml/itemProps3.xml><?xml version="1.0" encoding="utf-8"?>
<ds:datastoreItem xmlns:ds="http://schemas.openxmlformats.org/officeDocument/2006/customXml" ds:itemID="{FC27B17B-93D5-40F2-99D8-65AFF7D9D906}"/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458</Words>
  <Application>Microsoft Office PowerPoint</Application>
  <PresentationFormat>Широкоэкранный</PresentationFormat>
  <Paragraphs>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Angsana New</vt:lpstr>
      <vt:lpstr>Arial</vt:lpstr>
      <vt:lpstr>Arial Narrow</vt:lpstr>
      <vt:lpstr>Calibri</vt:lpstr>
      <vt:lpstr>Calibri Light</vt:lpstr>
      <vt:lpstr>Times New Roman</vt:lpstr>
      <vt:lpstr>Тема Office</vt:lpstr>
      <vt:lpstr>Обеспечение безопасности международных воздушных перелётов</vt:lpstr>
      <vt:lpstr>Принцип обеспечения безопасности международной гражданской авиации действует в двух направлениях:</vt:lpstr>
      <vt:lpstr>Презентация PowerPoint</vt:lpstr>
      <vt:lpstr>Основными источниками международного воздушного права можно назвать многосторонние и двусторонние договоры. На универсальном уровне заключены: </vt:lpstr>
      <vt:lpstr>Презентация PowerPoint</vt:lpstr>
      <vt:lpstr>Ядро источников международного воздушного права образует Чикагская конвенция 1944 года. Эта конвенция сложный документ, который кроме основного текста содержит 18 приложений: </vt:lpstr>
      <vt:lpstr>Государства сотрудничают и на региональном уровне. Так, в частности, в рамках СНГ были заключены: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безопасности международных воздушных перелётов</dc:title>
  <dc:creator>Арсений</dc:creator>
  <cp:lastModifiedBy>Арсений</cp:lastModifiedBy>
  <cp:revision>5</cp:revision>
  <dcterms:created xsi:type="dcterms:W3CDTF">2015-12-03T23:02:34Z</dcterms:created>
  <dcterms:modified xsi:type="dcterms:W3CDTF">2015-12-03T23:33:36Z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