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040"/>
    <a:srgbClr val="00FF00"/>
    <a:srgbClr val="333366"/>
    <a:srgbClr val="9999CC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0%B5%D0%B6%D0%B4%D1%83%D0%BD%D0%B0%D1%80%D0%BE%D0%B4%D0%BD%D0%B0%D1%8F_%D1%82%D0%BE%D1%80%D0%B3%D0%BE%D0%B2%D0%B0%D1%8F_%D0%BF%D0%B0%D0%BB%D0%B0%D1%82%D0%B0" TargetMode="External"/><Relationship Id="rId3" Type="http://schemas.openxmlformats.org/officeDocument/2006/relationships/hyperlink" Target="https://ru.wikipedia.org/wiki/%D0%92%D1%81%D0%B5%D0%BC%D0%B8%D1%80%D0%BD%D0%B0%D1%8F_%D1%82%D0%BE%D1%80%D0%B3%D0%BE%D0%B2%D0%B0%D1%8F_%D0%BE%D1%80%D0%B3%D0%B0%D0%BD%D0%B8%D0%B7%D0%B0%D1%86%D0%B8%D1%8F" TargetMode="External"/><Relationship Id="rId7" Type="http://schemas.openxmlformats.org/officeDocument/2006/relationships/hyperlink" Target="https://ru.wikipedia.org/wiki/%D0%95%D0%B2%D1%80%D0%BE%D0%BF%D0%B5%D0%B9%D1%81%D0%BA%D0%B0%D1%8F_%D1%8D%D0%BA%D0%BE%D0%BD%D0%BE%D0%BC%D0%B8%D1%87%D0%B5%D1%81%D0%BA%D0%B0%D1%8F_%D0%BA%D0%BE%D0%BC%D0%B8%D1%81%D1%81%D0%B8%D1%8F_%D0%9E%D0%9E%D0%9D" TargetMode="External"/><Relationship Id="rId2" Type="http://schemas.openxmlformats.org/officeDocument/2006/relationships/hyperlink" Target="https://ru.wikipedia.org/wiki/%D0%AD%D0%9A%D0%9E%D0%A1%D0%9E%D0%A1" TargetMode="External"/><Relationship Id="rId1" Type="http://schemas.openxmlformats.org/officeDocument/2006/relationships/hyperlink" Target="https://ru.wikipedia.org/wiki/%D0%AD%D0%BA%D0%BE%D0%BD%D0%BE%D0%BC%D0%B8%D1%87%D0%B5%D1%81%D0%BA%D0%B8%D0%B9_%D0%B8_%D0%A1%D0%BE%D1%86%D0%B8%D0%B0%D0%BB%D1%8C%D0%BD%D1%8B%D0%B9_%D1%81%D0%BE%D0%B2%D0%B5%D1%82_%D0%9E%D0%9E%D0%9D" TargetMode="External"/><Relationship Id="rId6" Type="http://schemas.openxmlformats.org/officeDocument/2006/relationships/hyperlink" Target="https://ru.wikipedia.org/wiki/%D0%9E%D0%AD%D0%A1%D0%A0" TargetMode="External"/><Relationship Id="rId11" Type="http://schemas.openxmlformats.org/officeDocument/2006/relationships/hyperlink" Target="https://ru.wikipedia.org/wiki/%D0%9E%D1%80%D0%B3%D0%B0%D0%BD%D0%B8%D0%B7%D0%B0%D1%86%D0%B8%D1%8F_%D0%A7%D0%B5%D1%80%D0%BD%D0%BE%D0%BC%D0%BE%D1%80%D1%81%D0%BA%D0%BE%D0%B3%D0%BE_%D1%8D%D0%BA%D0%BE%D0%BD%D0%BE%D0%BC%D0%B8%D1%87%D0%B5%D1%81%D0%BA%D0%BE%D0%B3%25D" TargetMode="External"/><Relationship Id="rId5" Type="http://schemas.openxmlformats.org/officeDocument/2006/relationships/hyperlink" Target="https://ru.wikipedia.org/wiki/%D0%9E%D1%80%D0%B3%D0%B0%D0%BD%D0%B8%D0%B7%D0%B0%D1%86%D0%B8%D1%8F_%D1%8D%D0%BA%D0%BE%D0%BD%D0%BE%D0%BC%D0%B8%D1%87%D0%B5%D1%81%D0%BA%D0%BE%D0%B3%D0%BE_%D1%81%D0%BE%D1%82%D1%80%D1%83%D0%B4%D0%BD%D0%B8%D1%87%D0%B5%D1%81%D1%82%25D" TargetMode="External"/><Relationship Id="rId10" Type="http://schemas.openxmlformats.org/officeDocument/2006/relationships/hyperlink" Target="https://ru.wikipedia.org/wiki/%D0%AE%D0%9D%D0%98%D0%94%D0%9E" TargetMode="External"/><Relationship Id="rId4" Type="http://schemas.openxmlformats.org/officeDocument/2006/relationships/hyperlink" Target="https://ru.wikipedia.org/wiki/%D0%92%D0%A2%D0%9E" TargetMode="External"/><Relationship Id="rId9" Type="http://schemas.openxmlformats.org/officeDocument/2006/relationships/hyperlink" Target="https://ru.wikipedia.org/wiki/%D0%9E%D1%80%D0%B3%D0%B0%D0%BD%D0%B8%D0%B7%D0%B0%D1%86%D0%B8%D1%8F_%D0%9E%D0%B1%D1%8A%D0%B5%D0%B4%D0%B8%D0%BD%D1%91%D0%BD%D0%BD%D1%8B%D1%85_%D0%9D%D0%B0%D1%86%D0%B8%D0%B9_%D0%BF%D0%BE_%D0%BF%D1%80%D0%BE%D0%BC%D1%8B%D1%88%D0%BB" TargetMode="External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E%D1%80%D0%B3%D0%B0%D0%BD%D0%B8%D0%B7%D0%B0%D1%86%D0%B8%D1%8F_%D0%9E%D0%B1%D1%8A%D0%B5%D0%B4%D0%B8%D0%BD%D1%91%D0%BD%D0%BD%D1%8B%D1%85_%D0%9D%D0%B0%D1%86%D0%B8%D0%B9_%D0%BF%D0%BE_%D0%BF%D1%80%D0%BE%D0%BC%D1%8B%D1%88%D0%BB" TargetMode="External"/><Relationship Id="rId3" Type="http://schemas.openxmlformats.org/officeDocument/2006/relationships/hyperlink" Target="https://ru.wikipedia.org/wiki/%D0%92%D1%81%D0%B5%D0%BC%D0%B8%D1%80%D0%BD%D0%B0%D1%8F_%D1%82%D0%BE%D1%80%D0%B3%D0%BE%D0%B2%D0%B0%D1%8F_%D0%BE%D1%80%D0%B3%D0%B0%D0%BD%D0%B8%D0%B7%D0%B0%D1%86%D0%B8%D1%8F" TargetMode="External"/><Relationship Id="rId7" Type="http://schemas.openxmlformats.org/officeDocument/2006/relationships/hyperlink" Target="https://ru.wikipedia.org/wiki/%D0%9E%D1%80%D0%B3%D0%B0%D0%BD%D0%B8%D0%B7%D0%B0%D1%86%D0%B8%D1%8F_%D0%A7%D0%B5%D1%80%D0%BD%D0%BE%D0%BC%D0%BE%D1%80%D1%81%D0%BA%D0%BE%D0%B3%D0%BE_%D1%8D%D0%BA%D0%BE%D0%BD%D0%BE%D0%BC%D0%B8%D1%87%D0%B5%D1%81%D0%BA%D0%BE%D0%B3%25D" TargetMode="External"/><Relationship Id="rId2" Type="http://schemas.openxmlformats.org/officeDocument/2006/relationships/hyperlink" Target="https://ru.wikipedia.org/wiki/%D0%AD%D0%9A%D0%9E%D0%A1%D0%9E%D0%A1" TargetMode="External"/><Relationship Id="rId1" Type="http://schemas.openxmlformats.org/officeDocument/2006/relationships/hyperlink" Target="https://ru.wikipedia.org/wiki/%D0%AD%D0%BA%D0%BE%D0%BD%D0%BE%D0%BC%D0%B8%D1%87%D0%B5%D1%81%D0%BA%D0%B8%D0%B9_%D0%B8_%D0%A1%D0%BE%D1%86%D0%B8%D0%B0%D0%BB%D1%8C%D0%BD%D1%8B%D0%B9_%D1%81%D0%BE%D0%B2%D0%B5%D1%82_%D0%9E%D0%9E%D0%9D" TargetMode="External"/><Relationship Id="rId6" Type="http://schemas.openxmlformats.org/officeDocument/2006/relationships/hyperlink" Target="https://ru.wikipedia.org/wiki/%D0%9E%D0%AD%D0%A1%D0%A0" TargetMode="External"/><Relationship Id="rId11" Type="http://schemas.openxmlformats.org/officeDocument/2006/relationships/hyperlink" Target="https://ru.wikipedia.org/wiki/%D0%95%D0%B2%D1%80%D0%BE%D0%BF%D0%B5%D0%B9%D1%81%D0%BA%D0%B0%D1%8F_%D1%8D%D0%BA%D0%BE%D0%BD%D0%BE%D0%BC%D0%B8%D1%87%D0%B5%D1%81%D0%BA%D0%B0%D1%8F_%D0%BA%D0%BE%D0%BC%D0%B8%D1%81%D1%81%D0%B8%D1%8F_%D0%9E%D0%9E%D0%9D" TargetMode="External"/><Relationship Id="rId5" Type="http://schemas.openxmlformats.org/officeDocument/2006/relationships/hyperlink" Target="https://ru.wikipedia.org/wiki/%D0%9E%D1%80%D0%B3%D0%B0%D0%BD%D0%B8%D0%B7%D0%B0%D1%86%D0%B8%D1%8F_%D1%8D%D0%BA%D0%BE%D0%BD%D0%BE%D0%BC%D0%B8%D1%87%D0%B5%D1%81%D0%BA%D0%BE%D0%B3%D0%BE_%D1%81%D0%BE%D1%82%D1%80%D1%83%D0%B4%D0%BD%D0%B8%D1%87%D0%B5%D1%81%D1%82%25D" TargetMode="External"/><Relationship Id="rId10" Type="http://schemas.openxmlformats.org/officeDocument/2006/relationships/hyperlink" Target="https://ru.wikipedia.org/wiki/%D0%9C%D0%B5%D0%B6%D0%B4%D1%83%D0%BD%D0%B0%D1%80%D0%BE%D0%B4%D0%BD%D0%B0%D1%8F_%D1%82%D0%BE%D1%80%D0%B3%D0%BE%D0%B2%D0%B0%D1%8F_%D0%BF%D0%B0%D0%BB%D0%B0%D1%82%D0%B0" TargetMode="External"/><Relationship Id="rId4" Type="http://schemas.openxmlformats.org/officeDocument/2006/relationships/hyperlink" Target="https://ru.wikipedia.org/wiki/%D0%92%D0%A2%D0%9E" TargetMode="External"/><Relationship Id="rId9" Type="http://schemas.openxmlformats.org/officeDocument/2006/relationships/hyperlink" Target="https://ru.wikipedia.org/wiki/%D0%AE%D0%9D%D0%98%D0%94%D0%9E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14F2A9-CCDE-4091-B45C-5163BBC6947F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A45033-57DA-489B-A3B4-3969AF2054E5}">
      <dgm:prSet phldrT="[Текст]"/>
      <dgm:spPr/>
      <dgm:t>
        <a:bodyPr/>
        <a:lstStyle/>
        <a:p>
          <a:r>
            <a:rPr lang="ru-RU" b="0" i="0" dirty="0" smtClean="0">
              <a:hlinkClick xmlns:r="http://schemas.openxmlformats.org/officeDocument/2006/relationships" r:id="rId1" tooltip="Экономический и Социальный совет ООН"/>
            </a:rPr>
            <a:t>Экономический и Социальный совет ООН</a:t>
          </a:r>
          <a:r>
            <a:rPr lang="ru-RU" b="0" i="0" dirty="0" smtClean="0"/>
            <a:t> (</a:t>
          </a:r>
          <a:r>
            <a:rPr lang="ru-RU" b="0" i="0" dirty="0" smtClean="0">
              <a:hlinkClick xmlns:r="http://schemas.openxmlformats.org/officeDocument/2006/relationships" r:id="rId2" tooltip="ЭКОСОС"/>
            </a:rPr>
            <a:t>ЭКОСОС</a:t>
          </a:r>
          <a:r>
            <a:rPr lang="ru-RU" b="0" i="0" dirty="0" smtClean="0"/>
            <a:t>)</a:t>
          </a:r>
          <a:endParaRPr lang="ru-RU" dirty="0"/>
        </a:p>
      </dgm:t>
    </dgm:pt>
    <dgm:pt modelId="{637BFF2A-772C-432D-9837-9570E48C5E0D}" type="parTrans" cxnId="{42663F21-EFEE-47A2-81AD-251854E6B138}">
      <dgm:prSet/>
      <dgm:spPr/>
      <dgm:t>
        <a:bodyPr/>
        <a:lstStyle/>
        <a:p>
          <a:endParaRPr lang="ru-RU"/>
        </a:p>
      </dgm:t>
    </dgm:pt>
    <dgm:pt modelId="{4E6B42D1-62F4-4C52-B900-3A345DCFCD05}" type="sibTrans" cxnId="{42663F21-EFEE-47A2-81AD-251854E6B138}">
      <dgm:prSet/>
      <dgm:spPr/>
      <dgm:t>
        <a:bodyPr/>
        <a:lstStyle/>
        <a:p>
          <a:endParaRPr lang="ru-RU"/>
        </a:p>
      </dgm:t>
    </dgm:pt>
    <dgm:pt modelId="{03F2C712-426F-436B-ABF5-191AA6283C91}">
      <dgm:prSet phldrT="[Текст]"/>
      <dgm:spPr/>
      <dgm:t>
        <a:bodyPr/>
        <a:lstStyle/>
        <a:p>
          <a:r>
            <a:rPr lang="ru-RU" b="0" i="0" dirty="0" smtClean="0">
              <a:hlinkClick xmlns:r="http://schemas.openxmlformats.org/officeDocument/2006/relationships" r:id="rId3" tooltip="Всемирная торговая организация"/>
            </a:rPr>
            <a:t>Всемирная торговая организация</a:t>
          </a:r>
          <a:r>
            <a:rPr lang="ru-RU" b="0" i="0" dirty="0" smtClean="0"/>
            <a:t> (</a:t>
          </a:r>
          <a:r>
            <a:rPr lang="ru-RU" b="0" i="0" dirty="0" smtClean="0">
              <a:hlinkClick xmlns:r="http://schemas.openxmlformats.org/officeDocument/2006/relationships" r:id="rId4" tooltip="ВТО"/>
            </a:rPr>
            <a:t>ВТО</a:t>
          </a:r>
          <a:r>
            <a:rPr lang="ru-RU" b="0" i="0" dirty="0" smtClean="0"/>
            <a:t>)</a:t>
          </a:r>
          <a:endParaRPr lang="ru-RU" dirty="0"/>
        </a:p>
      </dgm:t>
    </dgm:pt>
    <dgm:pt modelId="{5E3985B1-5011-483A-ABCC-511A51C27B07}" type="parTrans" cxnId="{225D8462-4EAB-424C-A252-9F32300AFA9C}">
      <dgm:prSet/>
      <dgm:spPr/>
      <dgm:t>
        <a:bodyPr/>
        <a:lstStyle/>
        <a:p>
          <a:endParaRPr lang="ru-RU"/>
        </a:p>
      </dgm:t>
    </dgm:pt>
    <dgm:pt modelId="{38165376-3B61-42FE-A4EF-4AADA4016001}" type="sibTrans" cxnId="{225D8462-4EAB-424C-A252-9F32300AFA9C}">
      <dgm:prSet/>
      <dgm:spPr/>
      <dgm:t>
        <a:bodyPr/>
        <a:lstStyle/>
        <a:p>
          <a:endParaRPr lang="ru-RU"/>
        </a:p>
      </dgm:t>
    </dgm:pt>
    <dgm:pt modelId="{1B487905-25C1-4B2D-A1A6-5D7A826BD3A0}">
      <dgm:prSet phldrT="[Текст]"/>
      <dgm:spPr/>
      <dgm:t>
        <a:bodyPr/>
        <a:lstStyle/>
        <a:p>
          <a:r>
            <a:rPr lang="ru-RU" b="0" i="0" dirty="0" smtClean="0">
              <a:hlinkClick xmlns:r="http://schemas.openxmlformats.org/officeDocument/2006/relationships" r:id="rId5" tooltip="Организация экономического сотрудничества и развития"/>
            </a:rPr>
            <a:t>Организация экономического сотрудничества и развития</a:t>
          </a:r>
          <a:r>
            <a:rPr lang="ru-RU" b="0" i="0" dirty="0" smtClean="0"/>
            <a:t> (</a:t>
          </a:r>
          <a:r>
            <a:rPr lang="ru-RU" b="0" i="0" dirty="0" smtClean="0">
              <a:hlinkClick xmlns:r="http://schemas.openxmlformats.org/officeDocument/2006/relationships" r:id="rId6" tooltip="ОЭСР"/>
            </a:rPr>
            <a:t>ОЭСР</a:t>
          </a:r>
          <a:r>
            <a:rPr lang="ru-RU" b="0" i="0" dirty="0" smtClean="0"/>
            <a:t>)</a:t>
          </a:r>
          <a:endParaRPr lang="ru-RU" dirty="0"/>
        </a:p>
      </dgm:t>
    </dgm:pt>
    <dgm:pt modelId="{9DB18CD0-AECB-42EC-9383-BC8EAEFC6FCD}" type="parTrans" cxnId="{F196B14B-AC0C-46CD-8D66-AB4B9E5D6A64}">
      <dgm:prSet/>
      <dgm:spPr/>
      <dgm:t>
        <a:bodyPr/>
        <a:lstStyle/>
        <a:p>
          <a:endParaRPr lang="ru-RU"/>
        </a:p>
      </dgm:t>
    </dgm:pt>
    <dgm:pt modelId="{9E3BF0BB-35E4-4C32-B747-AB21AF718BAE}" type="sibTrans" cxnId="{F196B14B-AC0C-46CD-8D66-AB4B9E5D6A64}">
      <dgm:prSet/>
      <dgm:spPr/>
      <dgm:t>
        <a:bodyPr/>
        <a:lstStyle/>
        <a:p>
          <a:endParaRPr lang="ru-RU"/>
        </a:p>
      </dgm:t>
    </dgm:pt>
    <dgm:pt modelId="{C15AE133-C402-4898-9797-03E779F9313E}">
      <dgm:prSet/>
      <dgm:spPr/>
    </dgm:pt>
    <dgm:pt modelId="{34C16D6A-D719-4B50-B153-9E46BB2A91F0}" type="parTrans" cxnId="{E938E2A2-61E8-4969-A427-BAC64F11AB08}">
      <dgm:prSet/>
      <dgm:spPr/>
      <dgm:t>
        <a:bodyPr/>
        <a:lstStyle/>
        <a:p>
          <a:endParaRPr lang="ru-RU"/>
        </a:p>
      </dgm:t>
    </dgm:pt>
    <dgm:pt modelId="{B939B607-5C20-4A90-9508-A64590A5D29B}" type="sibTrans" cxnId="{E938E2A2-61E8-4969-A427-BAC64F11AB08}">
      <dgm:prSet/>
      <dgm:spPr/>
      <dgm:t>
        <a:bodyPr/>
        <a:lstStyle/>
        <a:p>
          <a:endParaRPr lang="ru-RU"/>
        </a:p>
      </dgm:t>
    </dgm:pt>
    <dgm:pt modelId="{F2EE3F2C-2CA4-4BC3-B3A2-AB98C4D92AF0}">
      <dgm:prSet/>
      <dgm:spPr/>
    </dgm:pt>
    <dgm:pt modelId="{20219406-CA3D-4380-93A0-BF374DE6E742}" type="parTrans" cxnId="{53E7D245-11FB-4475-9A6E-0BCE1F99984D}">
      <dgm:prSet/>
      <dgm:spPr/>
      <dgm:t>
        <a:bodyPr/>
        <a:lstStyle/>
        <a:p>
          <a:endParaRPr lang="ru-RU"/>
        </a:p>
      </dgm:t>
    </dgm:pt>
    <dgm:pt modelId="{8FADC761-F2FC-4816-B49E-860A5BE67D4A}" type="sibTrans" cxnId="{53E7D245-11FB-4475-9A6E-0BCE1F99984D}">
      <dgm:prSet/>
      <dgm:spPr/>
      <dgm:t>
        <a:bodyPr/>
        <a:lstStyle/>
        <a:p>
          <a:endParaRPr lang="ru-RU"/>
        </a:p>
      </dgm:t>
    </dgm:pt>
    <dgm:pt modelId="{7CE7D6AF-2864-4C71-83F3-05076C1EF064}">
      <dgm:prSet/>
      <dgm:spPr/>
      <dgm:t>
        <a:bodyPr/>
        <a:lstStyle/>
        <a:p>
          <a:r>
            <a:rPr lang="ru-RU" b="0" i="0" dirty="0" smtClean="0">
              <a:hlinkClick xmlns:r="http://schemas.openxmlformats.org/officeDocument/2006/relationships" r:id="rId7" tooltip="Европейская экономическая комиссия ООН"/>
            </a:rPr>
            <a:t>Европейская экономическая комиссия ООН</a:t>
          </a:r>
          <a:endParaRPr lang="ru-RU" b="0" i="0" dirty="0"/>
        </a:p>
      </dgm:t>
    </dgm:pt>
    <dgm:pt modelId="{5D83BCED-FDB8-4471-BABE-6355B577713E}" type="parTrans" cxnId="{92571755-DF07-42C4-8C84-08EB519665DA}">
      <dgm:prSet/>
      <dgm:spPr/>
      <dgm:t>
        <a:bodyPr/>
        <a:lstStyle/>
        <a:p>
          <a:endParaRPr lang="ru-RU"/>
        </a:p>
      </dgm:t>
    </dgm:pt>
    <dgm:pt modelId="{F674232D-6D31-4A98-8AE4-E9D527AA1029}" type="sibTrans" cxnId="{92571755-DF07-42C4-8C84-08EB519665DA}">
      <dgm:prSet/>
      <dgm:spPr/>
      <dgm:t>
        <a:bodyPr/>
        <a:lstStyle/>
        <a:p>
          <a:endParaRPr lang="ru-RU"/>
        </a:p>
      </dgm:t>
    </dgm:pt>
    <dgm:pt modelId="{8C13F5FF-23DD-4C8C-BAD3-8D0A807EF627}">
      <dgm:prSet/>
      <dgm:spPr/>
      <dgm:t>
        <a:bodyPr/>
        <a:lstStyle/>
        <a:p>
          <a:r>
            <a:rPr lang="ru-RU" b="0" i="0" dirty="0" smtClean="0">
              <a:hlinkClick xmlns:r="http://schemas.openxmlformats.org/officeDocument/2006/relationships" r:id="rId8" tooltip="Международная торговая палата"/>
            </a:rPr>
            <a:t>Международная торговая палата</a:t>
          </a:r>
          <a:endParaRPr lang="ru-RU" b="0" i="0" dirty="0"/>
        </a:p>
      </dgm:t>
    </dgm:pt>
    <dgm:pt modelId="{340A898C-B5FD-4B6A-81D9-C8FDFDA0E9B8}" type="parTrans" cxnId="{2F17109E-0598-4E3C-B14F-C47260F91E6A}">
      <dgm:prSet/>
      <dgm:spPr/>
      <dgm:t>
        <a:bodyPr/>
        <a:lstStyle/>
        <a:p>
          <a:endParaRPr lang="ru-RU"/>
        </a:p>
      </dgm:t>
    </dgm:pt>
    <dgm:pt modelId="{94BA1283-214E-42C1-B9C5-5CED3C48681A}" type="sibTrans" cxnId="{2F17109E-0598-4E3C-B14F-C47260F91E6A}">
      <dgm:prSet/>
      <dgm:spPr/>
      <dgm:t>
        <a:bodyPr/>
        <a:lstStyle/>
        <a:p>
          <a:endParaRPr lang="ru-RU"/>
        </a:p>
      </dgm:t>
    </dgm:pt>
    <dgm:pt modelId="{82133F76-5C89-4408-8AE7-37A3460A8E56}">
      <dgm:prSet/>
      <dgm:spPr/>
      <dgm:t>
        <a:bodyPr/>
        <a:lstStyle/>
        <a:p>
          <a:r>
            <a:rPr lang="ru-RU" b="0" i="0" smtClean="0">
              <a:hlinkClick xmlns:r="http://schemas.openxmlformats.org/officeDocument/2006/relationships" r:id="rId9" tooltip="Организация Объединённых Наций по промышленному развитию"/>
            </a:rPr>
            <a:t>Организация Объединённых Наций по промышленному развитию</a:t>
          </a:r>
          <a:r>
            <a:rPr lang="ru-RU" b="0" i="0" smtClean="0"/>
            <a:t> (</a:t>
          </a:r>
          <a:r>
            <a:rPr lang="ru-RU" b="0" i="0" smtClean="0">
              <a:hlinkClick xmlns:r="http://schemas.openxmlformats.org/officeDocument/2006/relationships" r:id="rId10" tooltip="ЮНИДО"/>
            </a:rPr>
            <a:t>ЮНИДО</a:t>
          </a:r>
          <a:r>
            <a:rPr lang="ru-RU" b="0" i="0" smtClean="0"/>
            <a:t>)</a:t>
          </a:r>
          <a:endParaRPr lang="ru-RU" b="0" i="0"/>
        </a:p>
      </dgm:t>
    </dgm:pt>
    <dgm:pt modelId="{C857FAEA-0507-48E3-9CE9-F426CD7FB5F2}" type="parTrans" cxnId="{0A697472-694A-4537-A5A6-982B12EA1C53}">
      <dgm:prSet/>
      <dgm:spPr/>
      <dgm:t>
        <a:bodyPr/>
        <a:lstStyle/>
        <a:p>
          <a:endParaRPr lang="ru-RU"/>
        </a:p>
      </dgm:t>
    </dgm:pt>
    <dgm:pt modelId="{9E8FEFCC-51E9-40FA-A1CD-2E352B87AE53}" type="sibTrans" cxnId="{0A697472-694A-4537-A5A6-982B12EA1C53}">
      <dgm:prSet/>
      <dgm:spPr/>
      <dgm:t>
        <a:bodyPr/>
        <a:lstStyle/>
        <a:p>
          <a:endParaRPr lang="ru-RU"/>
        </a:p>
      </dgm:t>
    </dgm:pt>
    <dgm:pt modelId="{F2FAA517-5FFB-4CD7-8B5F-6711241678FC}">
      <dgm:prSet/>
      <dgm:spPr/>
      <dgm:t>
        <a:bodyPr/>
        <a:lstStyle/>
        <a:p>
          <a:r>
            <a:rPr lang="ru-RU" b="0" i="0" smtClean="0">
              <a:hlinkClick xmlns:r="http://schemas.openxmlformats.org/officeDocument/2006/relationships" r:id="rId11" tooltip="Организация Черноморского экономического сотрудничества"/>
            </a:rPr>
            <a:t>Организация Черноморского экономического сотрудничества</a:t>
          </a:r>
          <a:endParaRPr lang="ru-RU" b="0" i="0"/>
        </a:p>
      </dgm:t>
    </dgm:pt>
    <dgm:pt modelId="{98FDD988-7BED-4856-8FBC-CEE6D5B3AED5}" type="parTrans" cxnId="{12B63DA9-D79A-48FB-AF56-E26ACF37E729}">
      <dgm:prSet/>
      <dgm:spPr/>
      <dgm:t>
        <a:bodyPr/>
        <a:lstStyle/>
        <a:p>
          <a:endParaRPr lang="ru-RU"/>
        </a:p>
      </dgm:t>
    </dgm:pt>
    <dgm:pt modelId="{9F50FCF4-BD59-402E-83F9-FEA283EEA92F}" type="sibTrans" cxnId="{12B63DA9-D79A-48FB-AF56-E26ACF37E729}">
      <dgm:prSet/>
      <dgm:spPr/>
      <dgm:t>
        <a:bodyPr/>
        <a:lstStyle/>
        <a:p>
          <a:endParaRPr lang="ru-RU"/>
        </a:p>
      </dgm:t>
    </dgm:pt>
    <dgm:pt modelId="{C9430635-3ED1-4F5A-A5B1-D6B485F7C909}" type="pres">
      <dgm:prSet presAssocID="{4414F2A9-CCDE-4091-B45C-5163BBC6947F}" presName="Name0" presStyleCnt="0">
        <dgm:presLayoutVars>
          <dgm:chMax val="7"/>
          <dgm:chPref val="7"/>
          <dgm:dir/>
        </dgm:presLayoutVars>
      </dgm:prSet>
      <dgm:spPr/>
    </dgm:pt>
    <dgm:pt modelId="{15767F0C-48A7-4327-9E63-145E543D75F4}" type="pres">
      <dgm:prSet presAssocID="{4414F2A9-CCDE-4091-B45C-5163BBC6947F}" presName="Name1" presStyleCnt="0"/>
      <dgm:spPr/>
    </dgm:pt>
    <dgm:pt modelId="{03E36E3E-C08D-45DA-B91F-46EAFD4A5F50}" type="pres">
      <dgm:prSet presAssocID="{4414F2A9-CCDE-4091-B45C-5163BBC6947F}" presName="cycle" presStyleCnt="0"/>
      <dgm:spPr/>
    </dgm:pt>
    <dgm:pt modelId="{95683277-2275-43F1-8AC8-2E1A665265DE}" type="pres">
      <dgm:prSet presAssocID="{4414F2A9-CCDE-4091-B45C-5163BBC6947F}" presName="srcNode" presStyleLbl="node1" presStyleIdx="0" presStyleCnt="7"/>
      <dgm:spPr/>
    </dgm:pt>
    <dgm:pt modelId="{5DDAF48C-A712-4001-BFE3-29FDB6EBAB85}" type="pres">
      <dgm:prSet presAssocID="{4414F2A9-CCDE-4091-B45C-5163BBC6947F}" presName="conn" presStyleLbl="parChTrans1D2" presStyleIdx="0" presStyleCnt="1"/>
      <dgm:spPr/>
    </dgm:pt>
    <dgm:pt modelId="{FF613B09-1DA4-4819-A06C-27E0F956D23E}" type="pres">
      <dgm:prSet presAssocID="{4414F2A9-CCDE-4091-B45C-5163BBC6947F}" presName="extraNode" presStyleLbl="node1" presStyleIdx="0" presStyleCnt="7"/>
      <dgm:spPr/>
    </dgm:pt>
    <dgm:pt modelId="{EAC7E180-23E6-4FDA-8C02-DF9F644C8328}" type="pres">
      <dgm:prSet presAssocID="{4414F2A9-CCDE-4091-B45C-5163BBC6947F}" presName="dstNode" presStyleLbl="node1" presStyleIdx="0" presStyleCnt="7"/>
      <dgm:spPr/>
    </dgm:pt>
    <dgm:pt modelId="{78AFE140-2650-4D27-8EAA-68BFC2E98D89}" type="pres">
      <dgm:prSet presAssocID="{24A45033-57DA-489B-A3B4-3969AF2054E5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BF454D-CE85-4756-B074-3370AF772772}" type="pres">
      <dgm:prSet presAssocID="{24A45033-57DA-489B-A3B4-3969AF2054E5}" presName="accent_1" presStyleCnt="0"/>
      <dgm:spPr/>
    </dgm:pt>
    <dgm:pt modelId="{69D1850B-C5C3-4CEE-84FF-B036A04610CA}" type="pres">
      <dgm:prSet presAssocID="{24A45033-57DA-489B-A3B4-3969AF2054E5}" presName="accentRepeatNode" presStyleLbl="solidFgAcc1" presStyleIdx="0" presStyleCnt="7"/>
      <dgm:spPr/>
    </dgm:pt>
    <dgm:pt modelId="{7CA5B059-6380-455F-BF8C-E6FE5789BB6E}" type="pres">
      <dgm:prSet presAssocID="{03F2C712-426F-436B-ABF5-191AA6283C91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21D0B2-B5F9-4341-BAB9-564C7579E68D}" type="pres">
      <dgm:prSet presAssocID="{03F2C712-426F-436B-ABF5-191AA6283C91}" presName="accent_2" presStyleCnt="0"/>
      <dgm:spPr/>
    </dgm:pt>
    <dgm:pt modelId="{6858E054-3736-4EE4-A285-5B21D778E481}" type="pres">
      <dgm:prSet presAssocID="{03F2C712-426F-436B-ABF5-191AA6283C91}" presName="accentRepeatNode" presStyleLbl="solidFgAcc1" presStyleIdx="1" presStyleCnt="7"/>
      <dgm:spPr/>
    </dgm:pt>
    <dgm:pt modelId="{267BDB84-40E7-430B-B672-6B39829CFDB3}" type="pres">
      <dgm:prSet presAssocID="{1B487905-25C1-4B2D-A1A6-5D7A826BD3A0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B4EA3-74D8-4B12-80F4-AA718C13E21E}" type="pres">
      <dgm:prSet presAssocID="{1B487905-25C1-4B2D-A1A6-5D7A826BD3A0}" presName="accent_3" presStyleCnt="0"/>
      <dgm:spPr/>
    </dgm:pt>
    <dgm:pt modelId="{9203B2D2-B3E8-41C5-B5A1-DD704079B005}" type="pres">
      <dgm:prSet presAssocID="{1B487905-25C1-4B2D-A1A6-5D7A826BD3A0}" presName="accentRepeatNode" presStyleLbl="solidFgAcc1" presStyleIdx="2" presStyleCnt="7"/>
      <dgm:spPr/>
    </dgm:pt>
    <dgm:pt modelId="{7F116E5C-D334-44AC-8D46-9D2944D08860}" type="pres">
      <dgm:prSet presAssocID="{F2FAA517-5FFB-4CD7-8B5F-6711241678FC}" presName="text_4" presStyleLbl="node1" presStyleIdx="3" presStyleCnt="7">
        <dgm:presLayoutVars>
          <dgm:bulletEnabled val="1"/>
        </dgm:presLayoutVars>
      </dgm:prSet>
      <dgm:spPr/>
    </dgm:pt>
    <dgm:pt modelId="{0CED0C73-7E67-4932-8436-4773CF68E311}" type="pres">
      <dgm:prSet presAssocID="{F2FAA517-5FFB-4CD7-8B5F-6711241678FC}" presName="accent_4" presStyleCnt="0"/>
      <dgm:spPr/>
    </dgm:pt>
    <dgm:pt modelId="{5D664E05-43F1-4589-BA32-8F7325761D92}" type="pres">
      <dgm:prSet presAssocID="{F2FAA517-5FFB-4CD7-8B5F-6711241678FC}" presName="accentRepeatNode" presStyleLbl="solidFgAcc1" presStyleIdx="3" presStyleCnt="7"/>
      <dgm:spPr/>
    </dgm:pt>
    <dgm:pt modelId="{5887E75D-D415-4381-B41E-FAC0C8F1E99F}" type="pres">
      <dgm:prSet presAssocID="{82133F76-5C89-4408-8AE7-37A3460A8E56}" presName="text_5" presStyleLbl="node1" presStyleIdx="4" presStyleCnt="7">
        <dgm:presLayoutVars>
          <dgm:bulletEnabled val="1"/>
        </dgm:presLayoutVars>
      </dgm:prSet>
      <dgm:spPr/>
    </dgm:pt>
    <dgm:pt modelId="{F28EDC9F-CFBF-4DB7-BDBA-E1A463315782}" type="pres">
      <dgm:prSet presAssocID="{82133F76-5C89-4408-8AE7-37A3460A8E56}" presName="accent_5" presStyleCnt="0"/>
      <dgm:spPr/>
    </dgm:pt>
    <dgm:pt modelId="{A7372F49-F609-4868-8D64-B35FDD63F7FC}" type="pres">
      <dgm:prSet presAssocID="{82133F76-5C89-4408-8AE7-37A3460A8E56}" presName="accentRepeatNode" presStyleLbl="solidFgAcc1" presStyleIdx="4" presStyleCnt="7"/>
      <dgm:spPr/>
    </dgm:pt>
    <dgm:pt modelId="{DA919E60-735A-4377-816A-F7878BDE6DF8}" type="pres">
      <dgm:prSet presAssocID="{8C13F5FF-23DD-4C8C-BAD3-8D0A807EF627}" presName="text_6" presStyleLbl="node1" presStyleIdx="5" presStyleCnt="7">
        <dgm:presLayoutVars>
          <dgm:bulletEnabled val="1"/>
        </dgm:presLayoutVars>
      </dgm:prSet>
      <dgm:spPr/>
    </dgm:pt>
    <dgm:pt modelId="{B8F45A68-8342-4628-ADAC-645C21B0B775}" type="pres">
      <dgm:prSet presAssocID="{8C13F5FF-23DD-4C8C-BAD3-8D0A807EF627}" presName="accent_6" presStyleCnt="0"/>
      <dgm:spPr/>
    </dgm:pt>
    <dgm:pt modelId="{65FE71D3-A575-452B-BB18-EC2D142C1CA9}" type="pres">
      <dgm:prSet presAssocID="{8C13F5FF-23DD-4C8C-BAD3-8D0A807EF627}" presName="accentRepeatNode" presStyleLbl="solidFgAcc1" presStyleIdx="5" presStyleCnt="7"/>
      <dgm:spPr/>
    </dgm:pt>
    <dgm:pt modelId="{4D23BB5C-14A0-4DA2-9BD4-72DF22A1A87B}" type="pres">
      <dgm:prSet presAssocID="{7CE7D6AF-2864-4C71-83F3-05076C1EF064}" presName="text_7" presStyleLbl="node1" presStyleIdx="6" presStyleCnt="7">
        <dgm:presLayoutVars>
          <dgm:bulletEnabled val="1"/>
        </dgm:presLayoutVars>
      </dgm:prSet>
      <dgm:spPr/>
    </dgm:pt>
    <dgm:pt modelId="{F2E0999F-C4A4-45F5-8B6A-515B9CF4D91B}" type="pres">
      <dgm:prSet presAssocID="{7CE7D6AF-2864-4C71-83F3-05076C1EF064}" presName="accent_7" presStyleCnt="0"/>
      <dgm:spPr/>
    </dgm:pt>
    <dgm:pt modelId="{BF103F4B-4F75-41FB-9326-11F5FC3AF88A}" type="pres">
      <dgm:prSet presAssocID="{7CE7D6AF-2864-4C71-83F3-05076C1EF064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225D8462-4EAB-424C-A252-9F32300AFA9C}" srcId="{4414F2A9-CCDE-4091-B45C-5163BBC6947F}" destId="{03F2C712-426F-436B-ABF5-191AA6283C91}" srcOrd="1" destOrd="0" parTransId="{5E3985B1-5011-483A-ABCC-511A51C27B07}" sibTransId="{38165376-3B61-42FE-A4EF-4AADA4016001}"/>
    <dgm:cxn modelId="{01160132-8C45-454D-8F03-A197ADCD69A5}" type="presOf" srcId="{03F2C712-426F-436B-ABF5-191AA6283C91}" destId="{7CA5B059-6380-455F-BF8C-E6FE5789BB6E}" srcOrd="0" destOrd="0" presId="urn:microsoft.com/office/officeart/2008/layout/VerticalCurvedList"/>
    <dgm:cxn modelId="{92571755-DF07-42C4-8C84-08EB519665DA}" srcId="{4414F2A9-CCDE-4091-B45C-5163BBC6947F}" destId="{7CE7D6AF-2864-4C71-83F3-05076C1EF064}" srcOrd="6" destOrd="0" parTransId="{5D83BCED-FDB8-4471-BABE-6355B577713E}" sibTransId="{F674232D-6D31-4A98-8AE4-E9D527AA1029}"/>
    <dgm:cxn modelId="{AD5A1A0F-0395-4B5A-A917-A3C811079F61}" type="presOf" srcId="{F2FAA517-5FFB-4CD7-8B5F-6711241678FC}" destId="{7F116E5C-D334-44AC-8D46-9D2944D08860}" srcOrd="0" destOrd="0" presId="urn:microsoft.com/office/officeart/2008/layout/VerticalCurvedList"/>
    <dgm:cxn modelId="{A3D10DE6-FB6A-42BB-87EF-FAA9762F9E84}" type="presOf" srcId="{82133F76-5C89-4408-8AE7-37A3460A8E56}" destId="{5887E75D-D415-4381-B41E-FAC0C8F1E99F}" srcOrd="0" destOrd="0" presId="urn:microsoft.com/office/officeart/2008/layout/VerticalCurvedList"/>
    <dgm:cxn modelId="{60D758F3-2C57-4B2B-861F-8E091D26486F}" type="presOf" srcId="{1B487905-25C1-4B2D-A1A6-5D7A826BD3A0}" destId="{267BDB84-40E7-430B-B672-6B39829CFDB3}" srcOrd="0" destOrd="0" presId="urn:microsoft.com/office/officeart/2008/layout/VerticalCurvedList"/>
    <dgm:cxn modelId="{2F17109E-0598-4E3C-B14F-C47260F91E6A}" srcId="{4414F2A9-CCDE-4091-B45C-5163BBC6947F}" destId="{8C13F5FF-23DD-4C8C-BAD3-8D0A807EF627}" srcOrd="5" destOrd="0" parTransId="{340A898C-B5FD-4B6A-81D9-C8FDFDA0E9B8}" sibTransId="{94BA1283-214E-42C1-B9C5-5CED3C48681A}"/>
    <dgm:cxn modelId="{9AEAFB2B-D42C-4A54-B0E1-C8DBCE640DA0}" type="presOf" srcId="{4E6B42D1-62F4-4C52-B900-3A345DCFCD05}" destId="{5DDAF48C-A712-4001-BFE3-29FDB6EBAB85}" srcOrd="0" destOrd="0" presId="urn:microsoft.com/office/officeart/2008/layout/VerticalCurvedList"/>
    <dgm:cxn modelId="{F196B14B-AC0C-46CD-8D66-AB4B9E5D6A64}" srcId="{4414F2A9-CCDE-4091-B45C-5163BBC6947F}" destId="{1B487905-25C1-4B2D-A1A6-5D7A826BD3A0}" srcOrd="2" destOrd="0" parTransId="{9DB18CD0-AECB-42EC-9383-BC8EAEFC6FCD}" sibTransId="{9E3BF0BB-35E4-4C32-B747-AB21AF718BAE}"/>
    <dgm:cxn modelId="{0A697472-694A-4537-A5A6-982B12EA1C53}" srcId="{4414F2A9-CCDE-4091-B45C-5163BBC6947F}" destId="{82133F76-5C89-4408-8AE7-37A3460A8E56}" srcOrd="4" destOrd="0" parTransId="{C857FAEA-0507-48E3-9CE9-F426CD7FB5F2}" sibTransId="{9E8FEFCC-51E9-40FA-A1CD-2E352B87AE53}"/>
    <dgm:cxn modelId="{EBA98CC2-B18F-4C91-9711-5092DFFF2783}" type="presOf" srcId="{8C13F5FF-23DD-4C8C-BAD3-8D0A807EF627}" destId="{DA919E60-735A-4377-816A-F7878BDE6DF8}" srcOrd="0" destOrd="0" presId="urn:microsoft.com/office/officeart/2008/layout/VerticalCurvedList"/>
    <dgm:cxn modelId="{E870E888-4039-4D40-8256-E6628E8349EF}" type="presOf" srcId="{24A45033-57DA-489B-A3B4-3969AF2054E5}" destId="{78AFE140-2650-4D27-8EAA-68BFC2E98D89}" srcOrd="0" destOrd="0" presId="urn:microsoft.com/office/officeart/2008/layout/VerticalCurvedList"/>
    <dgm:cxn modelId="{7FE4869A-BE36-443D-AE09-4972F0B5C460}" type="presOf" srcId="{7CE7D6AF-2864-4C71-83F3-05076C1EF064}" destId="{4D23BB5C-14A0-4DA2-9BD4-72DF22A1A87B}" srcOrd="0" destOrd="0" presId="urn:microsoft.com/office/officeart/2008/layout/VerticalCurvedList"/>
    <dgm:cxn modelId="{53E7D245-11FB-4475-9A6E-0BCE1F99984D}" srcId="{4414F2A9-CCDE-4091-B45C-5163BBC6947F}" destId="{F2EE3F2C-2CA4-4BC3-B3A2-AB98C4D92AF0}" srcOrd="7" destOrd="0" parTransId="{20219406-CA3D-4380-93A0-BF374DE6E742}" sibTransId="{8FADC761-F2FC-4816-B49E-860A5BE67D4A}"/>
    <dgm:cxn modelId="{12B63DA9-D79A-48FB-AF56-E26ACF37E729}" srcId="{4414F2A9-CCDE-4091-B45C-5163BBC6947F}" destId="{F2FAA517-5FFB-4CD7-8B5F-6711241678FC}" srcOrd="3" destOrd="0" parTransId="{98FDD988-7BED-4856-8FBC-CEE6D5B3AED5}" sibTransId="{9F50FCF4-BD59-402E-83F9-FEA283EEA92F}"/>
    <dgm:cxn modelId="{0C99A410-1B98-4FCE-BF8E-5424BB5D4B9D}" type="presOf" srcId="{4414F2A9-CCDE-4091-B45C-5163BBC6947F}" destId="{C9430635-3ED1-4F5A-A5B1-D6B485F7C909}" srcOrd="0" destOrd="0" presId="urn:microsoft.com/office/officeart/2008/layout/VerticalCurvedList"/>
    <dgm:cxn modelId="{42663F21-EFEE-47A2-81AD-251854E6B138}" srcId="{4414F2A9-CCDE-4091-B45C-5163BBC6947F}" destId="{24A45033-57DA-489B-A3B4-3969AF2054E5}" srcOrd="0" destOrd="0" parTransId="{637BFF2A-772C-432D-9837-9570E48C5E0D}" sibTransId="{4E6B42D1-62F4-4C52-B900-3A345DCFCD05}"/>
    <dgm:cxn modelId="{E938E2A2-61E8-4969-A427-BAC64F11AB08}" srcId="{4414F2A9-CCDE-4091-B45C-5163BBC6947F}" destId="{C15AE133-C402-4898-9797-03E779F9313E}" srcOrd="8" destOrd="0" parTransId="{34C16D6A-D719-4B50-B153-9E46BB2A91F0}" sibTransId="{B939B607-5C20-4A90-9508-A64590A5D29B}"/>
    <dgm:cxn modelId="{92EDF19D-7B8C-4A9A-ABFB-A621A179D0F4}" type="presParOf" srcId="{C9430635-3ED1-4F5A-A5B1-D6B485F7C909}" destId="{15767F0C-48A7-4327-9E63-145E543D75F4}" srcOrd="0" destOrd="0" presId="urn:microsoft.com/office/officeart/2008/layout/VerticalCurvedList"/>
    <dgm:cxn modelId="{B14D8DAC-2143-4A2E-991E-5504DFBB3888}" type="presParOf" srcId="{15767F0C-48A7-4327-9E63-145E543D75F4}" destId="{03E36E3E-C08D-45DA-B91F-46EAFD4A5F50}" srcOrd="0" destOrd="0" presId="urn:microsoft.com/office/officeart/2008/layout/VerticalCurvedList"/>
    <dgm:cxn modelId="{47CEBD8C-7F6F-45C5-B521-F1F5A314CBAC}" type="presParOf" srcId="{03E36E3E-C08D-45DA-B91F-46EAFD4A5F50}" destId="{95683277-2275-43F1-8AC8-2E1A665265DE}" srcOrd="0" destOrd="0" presId="urn:microsoft.com/office/officeart/2008/layout/VerticalCurvedList"/>
    <dgm:cxn modelId="{A81E3696-1C9D-47A1-A2F8-26738B3FAA9C}" type="presParOf" srcId="{03E36E3E-C08D-45DA-B91F-46EAFD4A5F50}" destId="{5DDAF48C-A712-4001-BFE3-29FDB6EBAB85}" srcOrd="1" destOrd="0" presId="urn:microsoft.com/office/officeart/2008/layout/VerticalCurvedList"/>
    <dgm:cxn modelId="{6866E81E-C59B-497D-9ED2-67EC1D7CFDF1}" type="presParOf" srcId="{03E36E3E-C08D-45DA-B91F-46EAFD4A5F50}" destId="{FF613B09-1DA4-4819-A06C-27E0F956D23E}" srcOrd="2" destOrd="0" presId="urn:microsoft.com/office/officeart/2008/layout/VerticalCurvedList"/>
    <dgm:cxn modelId="{27F7897A-EB7B-4541-A940-20FB6C698662}" type="presParOf" srcId="{03E36E3E-C08D-45DA-B91F-46EAFD4A5F50}" destId="{EAC7E180-23E6-4FDA-8C02-DF9F644C8328}" srcOrd="3" destOrd="0" presId="urn:microsoft.com/office/officeart/2008/layout/VerticalCurvedList"/>
    <dgm:cxn modelId="{420E82FB-0527-4892-9057-C9A9623DC107}" type="presParOf" srcId="{15767F0C-48A7-4327-9E63-145E543D75F4}" destId="{78AFE140-2650-4D27-8EAA-68BFC2E98D89}" srcOrd="1" destOrd="0" presId="urn:microsoft.com/office/officeart/2008/layout/VerticalCurvedList"/>
    <dgm:cxn modelId="{9BB1CB41-18B0-4E38-9318-17E0BFAC6C84}" type="presParOf" srcId="{15767F0C-48A7-4327-9E63-145E543D75F4}" destId="{FCBF454D-CE85-4756-B074-3370AF772772}" srcOrd="2" destOrd="0" presId="urn:microsoft.com/office/officeart/2008/layout/VerticalCurvedList"/>
    <dgm:cxn modelId="{646BA2AF-E652-40D1-A242-C43ECDE6C3C9}" type="presParOf" srcId="{FCBF454D-CE85-4756-B074-3370AF772772}" destId="{69D1850B-C5C3-4CEE-84FF-B036A04610CA}" srcOrd="0" destOrd="0" presId="urn:microsoft.com/office/officeart/2008/layout/VerticalCurvedList"/>
    <dgm:cxn modelId="{FA4C8C60-ED63-42E1-B8DB-FC876D06332D}" type="presParOf" srcId="{15767F0C-48A7-4327-9E63-145E543D75F4}" destId="{7CA5B059-6380-455F-BF8C-E6FE5789BB6E}" srcOrd="3" destOrd="0" presId="urn:microsoft.com/office/officeart/2008/layout/VerticalCurvedList"/>
    <dgm:cxn modelId="{53E86ECA-1952-4079-9FA0-03E014243DA9}" type="presParOf" srcId="{15767F0C-48A7-4327-9E63-145E543D75F4}" destId="{1B21D0B2-B5F9-4341-BAB9-564C7579E68D}" srcOrd="4" destOrd="0" presId="urn:microsoft.com/office/officeart/2008/layout/VerticalCurvedList"/>
    <dgm:cxn modelId="{4C2432DC-7280-46CA-94AA-3BDA858AFEF8}" type="presParOf" srcId="{1B21D0B2-B5F9-4341-BAB9-564C7579E68D}" destId="{6858E054-3736-4EE4-A285-5B21D778E481}" srcOrd="0" destOrd="0" presId="urn:microsoft.com/office/officeart/2008/layout/VerticalCurvedList"/>
    <dgm:cxn modelId="{F5127213-F9DD-47C2-920A-3F5E90C7A09D}" type="presParOf" srcId="{15767F0C-48A7-4327-9E63-145E543D75F4}" destId="{267BDB84-40E7-430B-B672-6B39829CFDB3}" srcOrd="5" destOrd="0" presId="urn:microsoft.com/office/officeart/2008/layout/VerticalCurvedList"/>
    <dgm:cxn modelId="{34BDFF4B-E338-4D13-B206-F16CE6F4F9F3}" type="presParOf" srcId="{15767F0C-48A7-4327-9E63-145E543D75F4}" destId="{1D4B4EA3-74D8-4B12-80F4-AA718C13E21E}" srcOrd="6" destOrd="0" presId="urn:microsoft.com/office/officeart/2008/layout/VerticalCurvedList"/>
    <dgm:cxn modelId="{D3E4A553-47F9-493F-BAF0-9F1D738D713F}" type="presParOf" srcId="{1D4B4EA3-74D8-4B12-80F4-AA718C13E21E}" destId="{9203B2D2-B3E8-41C5-B5A1-DD704079B005}" srcOrd="0" destOrd="0" presId="urn:microsoft.com/office/officeart/2008/layout/VerticalCurvedList"/>
    <dgm:cxn modelId="{5EB3501D-7889-4E23-8851-5B1AC05907EE}" type="presParOf" srcId="{15767F0C-48A7-4327-9E63-145E543D75F4}" destId="{7F116E5C-D334-44AC-8D46-9D2944D08860}" srcOrd="7" destOrd="0" presId="urn:microsoft.com/office/officeart/2008/layout/VerticalCurvedList"/>
    <dgm:cxn modelId="{9FEC8D40-81DC-4974-B274-8AC5C3A8C39F}" type="presParOf" srcId="{15767F0C-48A7-4327-9E63-145E543D75F4}" destId="{0CED0C73-7E67-4932-8436-4773CF68E311}" srcOrd="8" destOrd="0" presId="urn:microsoft.com/office/officeart/2008/layout/VerticalCurvedList"/>
    <dgm:cxn modelId="{09375B1B-27A5-44F8-B78C-E06C15D06D10}" type="presParOf" srcId="{0CED0C73-7E67-4932-8436-4773CF68E311}" destId="{5D664E05-43F1-4589-BA32-8F7325761D92}" srcOrd="0" destOrd="0" presId="urn:microsoft.com/office/officeart/2008/layout/VerticalCurvedList"/>
    <dgm:cxn modelId="{66310C5D-A5F6-4344-8974-B7A9BE330390}" type="presParOf" srcId="{15767F0C-48A7-4327-9E63-145E543D75F4}" destId="{5887E75D-D415-4381-B41E-FAC0C8F1E99F}" srcOrd="9" destOrd="0" presId="urn:microsoft.com/office/officeart/2008/layout/VerticalCurvedList"/>
    <dgm:cxn modelId="{C728D161-7C53-43CD-9778-C717D4B0EF4F}" type="presParOf" srcId="{15767F0C-48A7-4327-9E63-145E543D75F4}" destId="{F28EDC9F-CFBF-4DB7-BDBA-E1A463315782}" srcOrd="10" destOrd="0" presId="urn:microsoft.com/office/officeart/2008/layout/VerticalCurvedList"/>
    <dgm:cxn modelId="{922DED4E-1B69-4F1E-B790-F66227D21CA7}" type="presParOf" srcId="{F28EDC9F-CFBF-4DB7-BDBA-E1A463315782}" destId="{A7372F49-F609-4868-8D64-B35FDD63F7FC}" srcOrd="0" destOrd="0" presId="urn:microsoft.com/office/officeart/2008/layout/VerticalCurvedList"/>
    <dgm:cxn modelId="{7C8A5451-AC47-43F1-BDDC-9CA5CDCEEFA5}" type="presParOf" srcId="{15767F0C-48A7-4327-9E63-145E543D75F4}" destId="{DA919E60-735A-4377-816A-F7878BDE6DF8}" srcOrd="11" destOrd="0" presId="urn:microsoft.com/office/officeart/2008/layout/VerticalCurvedList"/>
    <dgm:cxn modelId="{1265FD8B-91BB-4478-B0E6-8220F7FE9D88}" type="presParOf" srcId="{15767F0C-48A7-4327-9E63-145E543D75F4}" destId="{B8F45A68-8342-4628-ADAC-645C21B0B775}" srcOrd="12" destOrd="0" presId="urn:microsoft.com/office/officeart/2008/layout/VerticalCurvedList"/>
    <dgm:cxn modelId="{E0184204-3F4E-41C2-A81E-F5AAF1E22A6D}" type="presParOf" srcId="{B8F45A68-8342-4628-ADAC-645C21B0B775}" destId="{65FE71D3-A575-452B-BB18-EC2D142C1CA9}" srcOrd="0" destOrd="0" presId="urn:microsoft.com/office/officeart/2008/layout/VerticalCurvedList"/>
    <dgm:cxn modelId="{54912D1A-FB9B-4164-B287-FE0AA8DD7819}" type="presParOf" srcId="{15767F0C-48A7-4327-9E63-145E543D75F4}" destId="{4D23BB5C-14A0-4DA2-9BD4-72DF22A1A87B}" srcOrd="13" destOrd="0" presId="urn:microsoft.com/office/officeart/2008/layout/VerticalCurvedList"/>
    <dgm:cxn modelId="{FA5BA829-2A79-4591-B1FA-BA553A96B743}" type="presParOf" srcId="{15767F0C-48A7-4327-9E63-145E543D75F4}" destId="{F2E0999F-C4A4-45F5-8B6A-515B9CF4D91B}" srcOrd="14" destOrd="0" presId="urn:microsoft.com/office/officeart/2008/layout/VerticalCurvedList"/>
    <dgm:cxn modelId="{02408D44-5CAE-475A-9386-1E209C3851E7}" type="presParOf" srcId="{F2E0999F-C4A4-45F5-8B6A-515B9CF4D91B}" destId="{BF103F4B-4F75-41FB-9326-11F5FC3AF88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DAF48C-A712-4001-BFE3-29FDB6EBAB85}">
      <dsp:nvSpPr>
        <dsp:cNvPr id="0" name=""/>
        <dsp:cNvSpPr/>
      </dsp:nvSpPr>
      <dsp:spPr>
        <a:xfrm>
          <a:off x="-5363815" y="-821784"/>
          <a:ext cx="6389991" cy="6389991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AFE140-2650-4D27-8EAA-68BFC2E98D89}">
      <dsp:nvSpPr>
        <dsp:cNvPr id="0" name=""/>
        <dsp:cNvSpPr/>
      </dsp:nvSpPr>
      <dsp:spPr>
        <a:xfrm>
          <a:off x="332961" y="215772"/>
          <a:ext cx="10859808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hlinkClick xmlns:r="http://schemas.openxmlformats.org/officeDocument/2006/relationships" r:id="rId1" tooltip="Экономический и Социальный совет ООН"/>
            </a:rPr>
            <a:t>Экономический и Социальный совет ООН</a:t>
          </a:r>
          <a:r>
            <a:rPr lang="ru-RU" sz="2000" b="0" i="0" kern="1200" dirty="0" smtClean="0"/>
            <a:t> (</a:t>
          </a:r>
          <a:r>
            <a:rPr lang="ru-RU" sz="2000" b="0" i="0" kern="1200" dirty="0" smtClean="0">
              <a:hlinkClick xmlns:r="http://schemas.openxmlformats.org/officeDocument/2006/relationships" r:id="rId2" tooltip="ЭКОСОС"/>
            </a:rPr>
            <a:t>ЭКОСОС</a:t>
          </a:r>
          <a:r>
            <a:rPr lang="ru-RU" sz="2000" b="0" i="0" kern="1200" dirty="0" smtClean="0"/>
            <a:t>)</a:t>
          </a:r>
          <a:endParaRPr lang="ru-RU" sz="2000" kern="1200" dirty="0"/>
        </a:p>
      </dsp:txBody>
      <dsp:txXfrm>
        <a:off x="332961" y="215772"/>
        <a:ext cx="10859808" cy="431354"/>
      </dsp:txXfrm>
    </dsp:sp>
    <dsp:sp modelId="{69D1850B-C5C3-4CEE-84FF-B036A04610CA}">
      <dsp:nvSpPr>
        <dsp:cNvPr id="0" name=""/>
        <dsp:cNvSpPr/>
      </dsp:nvSpPr>
      <dsp:spPr>
        <a:xfrm>
          <a:off x="63364" y="161852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A5B059-6380-455F-BF8C-E6FE5789BB6E}">
      <dsp:nvSpPr>
        <dsp:cNvPr id="0" name=""/>
        <dsp:cNvSpPr/>
      </dsp:nvSpPr>
      <dsp:spPr>
        <a:xfrm>
          <a:off x="723592" y="863184"/>
          <a:ext cx="10469178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hlinkClick xmlns:r="http://schemas.openxmlformats.org/officeDocument/2006/relationships" r:id="rId3" tooltip="Всемирная торговая организация"/>
            </a:rPr>
            <a:t>Всемирная торговая организация</a:t>
          </a:r>
          <a:r>
            <a:rPr lang="ru-RU" sz="2000" b="0" i="0" kern="1200" dirty="0" smtClean="0"/>
            <a:t> (</a:t>
          </a:r>
          <a:r>
            <a:rPr lang="ru-RU" sz="2000" b="0" i="0" kern="1200" dirty="0" smtClean="0">
              <a:hlinkClick xmlns:r="http://schemas.openxmlformats.org/officeDocument/2006/relationships" r:id="rId4" tooltip="ВТО"/>
            </a:rPr>
            <a:t>ВТО</a:t>
          </a:r>
          <a:r>
            <a:rPr lang="ru-RU" sz="2000" b="0" i="0" kern="1200" dirty="0" smtClean="0"/>
            <a:t>)</a:t>
          </a:r>
          <a:endParaRPr lang="ru-RU" sz="2000" kern="1200" dirty="0"/>
        </a:p>
      </dsp:txBody>
      <dsp:txXfrm>
        <a:off x="723592" y="863184"/>
        <a:ext cx="10469178" cy="431354"/>
      </dsp:txXfrm>
    </dsp:sp>
    <dsp:sp modelId="{6858E054-3736-4EE4-A285-5B21D778E481}">
      <dsp:nvSpPr>
        <dsp:cNvPr id="0" name=""/>
        <dsp:cNvSpPr/>
      </dsp:nvSpPr>
      <dsp:spPr>
        <a:xfrm>
          <a:off x="453995" y="809264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BDB84-40E7-430B-B672-6B39829CFDB3}">
      <dsp:nvSpPr>
        <dsp:cNvPr id="0" name=""/>
        <dsp:cNvSpPr/>
      </dsp:nvSpPr>
      <dsp:spPr>
        <a:xfrm>
          <a:off x="937655" y="1510121"/>
          <a:ext cx="10255114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hlinkClick xmlns:r="http://schemas.openxmlformats.org/officeDocument/2006/relationships" r:id="rId5" tooltip="Организация экономического сотрудничества и развития"/>
            </a:rPr>
            <a:t>Организация экономического сотрудничества и развития</a:t>
          </a:r>
          <a:r>
            <a:rPr lang="ru-RU" sz="2000" b="0" i="0" kern="1200" dirty="0" smtClean="0"/>
            <a:t> (</a:t>
          </a:r>
          <a:r>
            <a:rPr lang="ru-RU" sz="2000" b="0" i="0" kern="1200" dirty="0" smtClean="0">
              <a:hlinkClick xmlns:r="http://schemas.openxmlformats.org/officeDocument/2006/relationships" r:id="rId6" tooltip="ОЭСР"/>
            </a:rPr>
            <a:t>ОЭСР</a:t>
          </a:r>
          <a:r>
            <a:rPr lang="ru-RU" sz="2000" b="0" i="0" kern="1200" dirty="0" smtClean="0"/>
            <a:t>)</a:t>
          </a:r>
          <a:endParaRPr lang="ru-RU" sz="2000" kern="1200" dirty="0"/>
        </a:p>
      </dsp:txBody>
      <dsp:txXfrm>
        <a:off x="937655" y="1510121"/>
        <a:ext cx="10255114" cy="431354"/>
      </dsp:txXfrm>
    </dsp:sp>
    <dsp:sp modelId="{9203B2D2-B3E8-41C5-B5A1-DD704079B005}">
      <dsp:nvSpPr>
        <dsp:cNvPr id="0" name=""/>
        <dsp:cNvSpPr/>
      </dsp:nvSpPr>
      <dsp:spPr>
        <a:xfrm>
          <a:off x="668058" y="1456202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16E5C-D334-44AC-8D46-9D2944D08860}">
      <dsp:nvSpPr>
        <dsp:cNvPr id="0" name=""/>
        <dsp:cNvSpPr/>
      </dsp:nvSpPr>
      <dsp:spPr>
        <a:xfrm>
          <a:off x="1006004" y="2157533"/>
          <a:ext cx="10186766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>
              <a:hlinkClick xmlns:r="http://schemas.openxmlformats.org/officeDocument/2006/relationships" r:id="rId7" tooltip="Организация Черноморского экономического сотрудничества"/>
            </a:rPr>
            <a:t>Организация Черноморского экономического сотрудничества</a:t>
          </a:r>
          <a:endParaRPr lang="ru-RU" sz="2000" b="0" i="0" kern="1200"/>
        </a:p>
      </dsp:txBody>
      <dsp:txXfrm>
        <a:off x="1006004" y="2157533"/>
        <a:ext cx="10186766" cy="431354"/>
      </dsp:txXfrm>
    </dsp:sp>
    <dsp:sp modelId="{5D664E05-43F1-4589-BA32-8F7325761D92}">
      <dsp:nvSpPr>
        <dsp:cNvPr id="0" name=""/>
        <dsp:cNvSpPr/>
      </dsp:nvSpPr>
      <dsp:spPr>
        <a:xfrm>
          <a:off x="736407" y="2103614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7E75D-D415-4381-B41E-FAC0C8F1E99F}">
      <dsp:nvSpPr>
        <dsp:cNvPr id="0" name=""/>
        <dsp:cNvSpPr/>
      </dsp:nvSpPr>
      <dsp:spPr>
        <a:xfrm>
          <a:off x="937655" y="2804945"/>
          <a:ext cx="10255114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smtClean="0">
              <a:hlinkClick xmlns:r="http://schemas.openxmlformats.org/officeDocument/2006/relationships" r:id="rId8" tooltip="Организация Объединённых Наций по промышленному развитию"/>
            </a:rPr>
            <a:t>Организация Объединённых Наций по промышленному развитию</a:t>
          </a:r>
          <a:r>
            <a:rPr lang="ru-RU" sz="2000" b="0" i="0" kern="1200" smtClean="0"/>
            <a:t> (</a:t>
          </a:r>
          <a:r>
            <a:rPr lang="ru-RU" sz="2000" b="0" i="0" kern="1200" smtClean="0">
              <a:hlinkClick xmlns:r="http://schemas.openxmlformats.org/officeDocument/2006/relationships" r:id="rId9" tooltip="ЮНИДО"/>
            </a:rPr>
            <a:t>ЮНИДО</a:t>
          </a:r>
          <a:r>
            <a:rPr lang="ru-RU" sz="2000" b="0" i="0" kern="1200" smtClean="0"/>
            <a:t>)</a:t>
          </a:r>
          <a:endParaRPr lang="ru-RU" sz="2000" b="0" i="0" kern="1200"/>
        </a:p>
      </dsp:txBody>
      <dsp:txXfrm>
        <a:off x="937655" y="2804945"/>
        <a:ext cx="10255114" cy="431354"/>
      </dsp:txXfrm>
    </dsp:sp>
    <dsp:sp modelId="{A7372F49-F609-4868-8D64-B35FDD63F7FC}">
      <dsp:nvSpPr>
        <dsp:cNvPr id="0" name=""/>
        <dsp:cNvSpPr/>
      </dsp:nvSpPr>
      <dsp:spPr>
        <a:xfrm>
          <a:off x="668058" y="2751026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919E60-735A-4377-816A-F7878BDE6DF8}">
      <dsp:nvSpPr>
        <dsp:cNvPr id="0" name=""/>
        <dsp:cNvSpPr/>
      </dsp:nvSpPr>
      <dsp:spPr>
        <a:xfrm>
          <a:off x="723592" y="3451882"/>
          <a:ext cx="10469178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hlinkClick xmlns:r="http://schemas.openxmlformats.org/officeDocument/2006/relationships" r:id="rId10" tooltip="Международная торговая палата"/>
            </a:rPr>
            <a:t>Международная торговая палата</a:t>
          </a:r>
          <a:endParaRPr lang="ru-RU" sz="2000" b="0" i="0" kern="1200" dirty="0"/>
        </a:p>
      </dsp:txBody>
      <dsp:txXfrm>
        <a:off x="723592" y="3451882"/>
        <a:ext cx="10469178" cy="431354"/>
      </dsp:txXfrm>
    </dsp:sp>
    <dsp:sp modelId="{65FE71D3-A575-452B-BB18-EC2D142C1CA9}">
      <dsp:nvSpPr>
        <dsp:cNvPr id="0" name=""/>
        <dsp:cNvSpPr/>
      </dsp:nvSpPr>
      <dsp:spPr>
        <a:xfrm>
          <a:off x="453995" y="3397963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23BB5C-14A0-4DA2-9BD4-72DF22A1A87B}">
      <dsp:nvSpPr>
        <dsp:cNvPr id="0" name=""/>
        <dsp:cNvSpPr/>
      </dsp:nvSpPr>
      <dsp:spPr>
        <a:xfrm>
          <a:off x="332961" y="4099294"/>
          <a:ext cx="10859808" cy="431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388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smtClean="0">
              <a:hlinkClick xmlns:r="http://schemas.openxmlformats.org/officeDocument/2006/relationships" r:id="rId11" tooltip="Европейская экономическая комиссия ООН"/>
            </a:rPr>
            <a:t>Европейская экономическая комиссия ООН</a:t>
          </a:r>
          <a:endParaRPr lang="ru-RU" sz="2000" b="0" i="0" kern="1200" dirty="0"/>
        </a:p>
      </dsp:txBody>
      <dsp:txXfrm>
        <a:off x="332961" y="4099294"/>
        <a:ext cx="10859808" cy="431354"/>
      </dsp:txXfrm>
    </dsp:sp>
    <dsp:sp modelId="{BF103F4B-4F75-41FB-9326-11F5FC3AF88A}">
      <dsp:nvSpPr>
        <dsp:cNvPr id="0" name=""/>
        <dsp:cNvSpPr/>
      </dsp:nvSpPr>
      <dsp:spPr>
        <a:xfrm>
          <a:off x="63364" y="4045375"/>
          <a:ext cx="539193" cy="5391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2005_%D0%B3%D0%BE%D0%B4" TargetMode="External"/><Relationship Id="rId3" Type="http://schemas.openxmlformats.org/officeDocument/2006/relationships/hyperlink" Target="https://ru.wikipedia.org/wiki/%D0%9E%D1%80%D0%B3%D0%B0%D0%BD%D0%B8%D0%B7%D0%B0%D1%86%D0%B8%D1%8F_%D0%9E%D0%B1%D1%8A%D0%B5%D0%B4%D0%B8%D0%BD%D1%91%D0%BD%D0%BD%D1%8B%D1%85_%D0%9D%D0%B0%D1%86%D0%B8%D0%B9" TargetMode="External"/><Relationship Id="rId7" Type="http://schemas.openxmlformats.org/officeDocument/2006/relationships/hyperlink" Target="https://ru.wikipedia.org/wiki/8_%D0%B4%D0%B5%D0%BA%D0%B0%D0%B1%D1%80%D1%8F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B%D0%BE%D0%B1%D0%B0%D0%BB%D0%B8%D0%B7%D0%B0%D1%86%D0%B8%D1%8F" TargetMode="External"/><Relationship Id="rId11" Type="http://schemas.openxmlformats.org/officeDocument/2006/relationships/hyperlink" Target="https://ru.wikipedia.org/wiki/%D0%92%D0%B5%D0%BD%D0%B0" TargetMode="External"/><Relationship Id="rId5" Type="http://schemas.openxmlformats.org/officeDocument/2006/relationships/hyperlink" Target="https://ru.wikipedia.org/w/index.php?title=%D0%A1%D1%82%D1%80%D0%B0%D0%BD%D1%8B_%D1%81_%D0%BF%D0%B5%D1%80%D0%B5%D1%85%D0%BE%D0%B4%D0%BD%D0%BE%D0%B9_%D1%8D%D0%BA%D0%BE%D0%BD%D0%BE%D0%BC%D0%B8%D0%BA%D0%BE%D0%B9&amp;action=edit&amp;redlink=1" TargetMode="External"/><Relationship Id="rId10" Type="http://schemas.openxmlformats.org/officeDocument/2006/relationships/hyperlink" Target="https://ru.wikipedia.org/wiki/1985_%D0%B3%D0%BE%D0%B4" TargetMode="External"/><Relationship Id="rId4" Type="http://schemas.openxmlformats.org/officeDocument/2006/relationships/hyperlink" Target="https://ru.wikipedia.org/wiki/%D0%A0%D0%B0%D0%B7%D0%B2%D0%B8%D0%B2%D0%B0%D1%8E%D1%89%D0%B8%D0%B5%D1%81%D1%8F_%D1%81%D1%82%D1%80%D0%B0%D0%BD%D1%8B" TargetMode="External"/><Relationship Id="rId9" Type="http://schemas.openxmlformats.org/officeDocument/2006/relationships/hyperlink" Target="https://ru.wikipedia.org/wiki/%D0%A1%D1%82%D1%80%D0%B0%D0%BD%D1%8B_%D0%BC%D0%B8%D1%80%D0%B0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1%81%D0%B5%D0%BC%D0%B8%D1%80%D0%BD%D1%8B%D0%B9_%D0%B1%D0%B0%D0%BD%D0%BA" TargetMode="External"/><Relationship Id="rId3" Type="http://schemas.openxmlformats.org/officeDocument/2006/relationships/hyperlink" Target="https://ru.wikipedia.org/wiki/%D0%9C%D0%B5%D0%B6%D0%B4%D1%83%D0%BD%D0%B0%D1%80%D0%BE%D0%B4%D0%BD%D0%B0%D1%8F_%D0%BE%D1%80%D0%B3%D0%B0%D0%BD%D0%B8%D0%B7%D0%B0%D1%86%D0%B8%D1%8F" TargetMode="External"/><Relationship Id="rId7" Type="http://schemas.openxmlformats.org/officeDocument/2006/relationships/hyperlink" Target="https://ru.wikipedia.org/wiki/%D0%92%D0%A2%D0%9E" TargetMode="External"/><Relationship Id="rId2" Type="http://schemas.openxmlformats.org/officeDocument/2006/relationships/hyperlink" Target="https://ru.wikipedia.org/wiki/%D0%9D%D0%B5%D0%BA%D0%BE%D0%BC%D0%BC%D0%B5%D1%80%D1%87%D0%B5%D1%81%D0%BA%D0%B0%D1%8F_%D0%BE%D1%80%D0%B3%D0%B0%D0%BD%D0%B8%D0%B7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E%D0%9E%D0%9D" TargetMode="External"/><Relationship Id="rId5" Type="http://schemas.openxmlformats.org/officeDocument/2006/relationships/hyperlink" Target="https://ru.wikipedia.org/wiki/%D0%9F%D0%B0%D1%80%D0%B8%D0%B6" TargetMode="External"/><Relationship Id="rId4" Type="http://schemas.openxmlformats.org/officeDocument/2006/relationships/hyperlink" Target="https://ru.wikipedia.org/wiki/1919_%D0%B3%D0%BE%D0%B4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6%D0%B5%D0%BD%D0%B5%D0%B2%D0%B0" TargetMode="External"/><Relationship Id="rId3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7" Type="http://schemas.openxmlformats.org/officeDocument/2006/relationships/hyperlink" Target="https://ru.wikipedia.org/wiki/%D0%A1%D1%80%D0%B5%D0%B4%D0%BD%D1%8F%D1%8F_%D0%90%D0%B7%D0%B8%D1%8F" TargetMode="External"/><Relationship Id="rId2" Type="http://schemas.openxmlformats.org/officeDocument/2006/relationships/hyperlink" Target="https://ru.wikipedia.org/wiki/%D0%AD%D0%BA%D0%BE%D0%BD%D0%BE%D0%BC%D0%B8%D1%87%D0%B5%D1%81%D0%BA%D0%B8%D0%B9_%D0%B8_%D1%81%D0%BE%D1%86%D0%B8%D0%B0%D0%BB%D1%8C%D0%BD%D1%8B%D0%B9_%D1%81%D0%BE%D0%B2%D0%B5%D1%82_%D0%9E%D0%9E%D0%9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7%D1%80%D0%B0%D0%B8%D0%BB%D1%8C" TargetMode="External"/><Relationship Id="rId5" Type="http://schemas.openxmlformats.org/officeDocument/2006/relationships/hyperlink" Target="https://ru.wikipedia.org/wiki/%D0%A2%D1%83%D1%80%D1%86%D0%B8%D1%8F" TargetMode="External"/><Relationship Id="rId10" Type="http://schemas.openxmlformats.org/officeDocument/2006/relationships/image" Target="../media/image41.png"/><Relationship Id="rId4" Type="http://schemas.openxmlformats.org/officeDocument/2006/relationships/hyperlink" Target="https://ru.wikipedia.org/wiki/%D0%9A%D0%B0%D0%BD%D0%B0%D0%B4%D0%B0" TargetMode="External"/><Relationship Id="rId9" Type="http://schemas.openxmlformats.org/officeDocument/2006/relationships/hyperlink" Target="https://ru.wikipedia.org/wiki/%D0%A8%D0%B2%D0%B5%D0%B9%D1%86%D0%B0%D1%80%D0%B8%D1%8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8%D0%B1%D0%B5%D1%80%D0%B0%D0%BB%D0%B8%D0%B7%D0%B0%D1%86%D0%B8%D1%8F" TargetMode="External"/><Relationship Id="rId3" Type="http://schemas.openxmlformats.org/officeDocument/2006/relationships/hyperlink" Target="https://ru.wikipedia.org/wiki/%D0%90%D0%B7%D0%B8%D0%B0%D1%82%D1%81%D0%BA%D0%BE-%D0%A2%D0%B8%D1%85%D0%BE%D0%BE%D0%BA%D0%B5%D0%B0%D0%BD%D1%81%D0%BA%D0%B8%D0%B9_%D1%80%D0%B5%D0%B3%D0%B8%D0%BE%D0%BD" TargetMode="External"/><Relationship Id="rId7" Type="http://schemas.openxmlformats.org/officeDocument/2006/relationships/hyperlink" Target="https://ru.wikipedia.org/wiki/2020_%D0%B3%D0%BE%D0%B4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94_%D0%B3%D0%BE%D0%B4" TargetMode="External"/><Relationship Id="rId5" Type="http://schemas.openxmlformats.org/officeDocument/2006/relationships/hyperlink" Target="https://ru.wikipedia.org/wiki/%D0%A2%D0%B8%D1%85%D0%B8%D0%B9_%D0%BE%D0%BA%D0%B5%D0%B0%D0%BD" TargetMode="External"/><Relationship Id="rId4" Type="http://schemas.openxmlformats.org/officeDocument/2006/relationships/hyperlink" Target="https://ru.wikipedia.org/wiki/%D0%92%D0%B0%D0%BB%D0%BE%D0%B2%D0%BE%D0%B9_%D0%B2%D0%BD%D1%83%D1%82%D1%80%D0%B5%D0%BD%D0%BD%D0%B8%D0%B9_%D0%BF%D1%80%D0%BE%D0%B4%D1%83%D0%BA%D1%82" TargetMode="External"/><Relationship Id="rId9" Type="http://schemas.openxmlformats.org/officeDocument/2006/relationships/hyperlink" Target="https://ru.wikipedia.org/wiki/2010_%D0%B3%D0%BE%D0%B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0%B0%D0%BC%D0%BC%D0%B8%D1%82" TargetMode="External"/><Relationship Id="rId3" Type="http://schemas.openxmlformats.org/officeDocument/2006/relationships/hyperlink" Target="https://ru.wikipedia.org/wiki/%D0%AE%D0%B3%D0%BE-%D0%92%D0%BE%D1%81%D1%82%D0%BE%D1%87%D0%BD%D0%B0%D1%8F_%D0%90%D0%B7%D0%B8%D1%8F" TargetMode="External"/><Relationship Id="rId7" Type="http://schemas.openxmlformats.org/officeDocument/2006/relationships/hyperlink" Target="https://ru.wikipedia.org/wiki/2001" TargetMode="External"/><Relationship Id="rId2" Type="http://schemas.openxmlformats.org/officeDocument/2006/relationships/hyperlink" Target="https://ru.wikipedia.org/wiki/%D0%9C%D0%B5%D0%B6%D0%B4%D1%83%D0%BD%D0%B0%D1%80%D0%BE%D0%B4%D0%BD%D0%B0%D1%8F_%D0%BE%D1%80%D0%B3%D0%B0%D0%BD%D0%B8%D0%B7%D0%B0%D1%86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1%D0%B0%D0%BB%D0%B8" TargetMode="External"/><Relationship Id="rId5" Type="http://schemas.openxmlformats.org/officeDocument/2006/relationships/hyperlink" Target="https://ru.wikipedia.org/w/index.php?title=%D0%94%D0%B5%D0%BA%D0%BB%D0%B0%D1%80%D0%B0%D1%86%D0%B8%D1%8F_%D0%90%D0%A1%D0%95%D0%90%D0%9D&amp;action=edit&amp;redlink=1" TargetMode="External"/><Relationship Id="rId4" Type="http://schemas.openxmlformats.org/officeDocument/2006/relationships/hyperlink" Target="https://ru.wikipedia.org/wiki/%D0%91%D0%B0%D0%BD%D0%B3%D0%BA%D0%BE%D0%BA" TargetMode="External"/><Relationship Id="rId9" Type="http://schemas.openxmlformats.org/officeDocument/2006/relationships/hyperlink" Target="https://ru.wikipedia.org/wiki/2008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0%D0%BE%D1%81" TargetMode="External"/><Relationship Id="rId13" Type="http://schemas.openxmlformats.org/officeDocument/2006/relationships/hyperlink" Target="https://ru.wikipedia.org/wiki/%D0%A4%D0%B8%D0%BB%D0%B8%D0%BF%D0%BF%D0%B8%D0%BD%D1%8B" TargetMode="External"/><Relationship Id="rId3" Type="http://schemas.openxmlformats.org/officeDocument/2006/relationships/hyperlink" Target="https://ru.wikipedia.org/wiki/%D0%A4%D0%BB%D0%B0%D0%B3_%D0%90%D0%A1%D0%95%D0%90%D0%9D" TargetMode="External"/><Relationship Id="rId7" Type="http://schemas.openxmlformats.org/officeDocument/2006/relationships/hyperlink" Target="https://ru.wikipedia.org/wiki/%D0%9A%D0%B0%D0%BC%D0%B1%D0%BE%D0%B4%D0%B6%D0%B0" TargetMode="External"/><Relationship Id="rId12" Type="http://schemas.openxmlformats.org/officeDocument/2006/relationships/hyperlink" Target="https://ru.wikipedia.org/wiki/%D0%A2%D0%B0%D0%B8%D0%BB%D0%B0%D0%BD%D0%B4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8%D0%BD%D0%B4%D0%BE%D0%BD%D0%B5%D0%B7%D0%B8%D1%8F" TargetMode="External"/><Relationship Id="rId11" Type="http://schemas.openxmlformats.org/officeDocument/2006/relationships/hyperlink" Target="https://ru.wikipedia.org/wiki/%D0%A1%D0%B8%D0%BD%D0%B3%D0%B0%D0%BF%D1%83%D1%80" TargetMode="External"/><Relationship Id="rId5" Type="http://schemas.openxmlformats.org/officeDocument/2006/relationships/hyperlink" Target="https://ru.wikipedia.org/wiki/%D0%92%D1%8C%D0%B5%D1%82%D0%BD%D0%B0%D0%BC" TargetMode="External"/><Relationship Id="rId10" Type="http://schemas.openxmlformats.org/officeDocument/2006/relationships/hyperlink" Target="https://ru.wikipedia.org/wiki/%D0%9C%D1%8C%D1%8F%D0%BD%D0%BC%D0%B0" TargetMode="External"/><Relationship Id="rId4" Type="http://schemas.openxmlformats.org/officeDocument/2006/relationships/hyperlink" Target="https://ru.wikipedia.org/wiki/%D0%91%D1%80%D1%83%D0%BD%D0%B5%D0%B9" TargetMode="External"/><Relationship Id="rId9" Type="http://schemas.openxmlformats.org/officeDocument/2006/relationships/hyperlink" Target="https://ru.wikipedia.org/wiki/%D0%9C%D0%B0%D0%BB%D0%B0%D0%B9%D0%B7%D0%B8%D1%8F" TargetMode="External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0%A2%D0%AD%D0%A1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ru.wikipedia.org/wiki/%D0%90%D0%B7%D0%B8%D0%B0%D1%82%D1%81%D0%BA%D0%BE-%D1%82%D0%B8%D1%85%D0%BE%D0%BE%D0%BA%D0%B5%D0%B0%D0%BD%D1%81%D0%BA%D0%BE%D0%B5_%D1%8D%D0%BA%D0%BE%D0%BD%D0%BE%D0%BC%D0%B8%D1%87%D0%B5%D1%81%D0%BA%D0%BE%D0%B5_%D1%81%D0%BE%D1%82%25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hyperlink" Target="https://ru.wikipedia.org/wiki/%D0%90%D0%A1%D0%95%D0%90%D0%9D" TargetMode="External"/><Relationship Id="rId4" Type="http://schemas.openxmlformats.org/officeDocument/2006/relationships/diagramQuickStyle" Target="../diagrams/quickStyle1.xml"/><Relationship Id="rId9" Type="http://schemas.openxmlformats.org/officeDocument/2006/relationships/hyperlink" Target="https://ru.wikipedia.org/wiki/%D0%90%D1%81%D1%81%D0%BE%D1%86%D0%B8%D0%B0%D1%86%D0%B8%D1%8F_%D0%B3%D0%BE%D1%81%D1%83%D0%B4%D0%B0%D1%80%D1%81%D1%82%D0%B2_%D0%AE%D0%B3%D0%BE-%D0%92%D0%BE%D1%81%D1%82%D0%BE%D1%87%D0%BD%D0%BE%D0%B9_%D0%90%D0%B7%D0%B8%D0%B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A%D1%83%D0%BB%D1%8C%D1%82%D1%83%D1%80%D0%B0" TargetMode="External"/><Relationship Id="rId3" Type="http://schemas.openxmlformats.org/officeDocument/2006/relationships/hyperlink" Target="https://ru.wikipedia.org/wiki/%D0%AD%D0%BA%D0%BE%D0%BD%D0%BE%D0%BC%D0%B8%D0%BA%D0%B0" TargetMode="External"/><Relationship Id="rId7" Type="http://schemas.openxmlformats.org/officeDocument/2006/relationships/hyperlink" Target="https://ru.wikipedia.org/wiki/%D0%97%D0%B4%D1%80%D0%B0%D0%B2%D0%BE%D0%BE%D1%85%D1%80%D0%B0%D0%BD%D0%B5%D0%BD%D0%B8%D0%B5" TargetMode="External"/><Relationship Id="rId12" Type="http://schemas.openxmlformats.org/officeDocument/2006/relationships/hyperlink" Target="https://ru.wikipedia.org/wiki/%D0%93%D0%B5%D0%BD%D0%B5%D1%80%D0%B0%D0%BB%D1%8C%D0%BD%D0%B0%D1%8F_%D0%90%D1%81%D1%81%D0%B0%D0%BC%D0%B1%D0%BB%D0%B5%D1%8F_%D0%9E%D0%9E%D0%9D" TargetMode="External"/><Relationship Id="rId2" Type="http://schemas.openxmlformats.org/officeDocument/2006/relationships/hyperlink" Target="https://ru.wikipedia.org/wiki/%D0%9E%D1%80%D0%B3%D0%B0%D0%BD%D0%B8%D0%B7%D0%B0%D1%86%D0%B8%D1%8F_%D0%9E%D0%B1%D1%8A%D0%B5%D0%B4%D0%B8%D0%BD%D1%91%D0%BD%D0%BD%D1%8B%D1%85_%D0%9D%D0%B0%D1%86%D0%B8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3%D1%80%D0%BE%D0%B2%D0%B5%D0%BD%D1%8C_%D0%B6%D0%B8%D0%B7%D0%BD%D0%B8" TargetMode="External"/><Relationship Id="rId11" Type="http://schemas.openxmlformats.org/officeDocument/2006/relationships/hyperlink" Target="https://ru.wikipedia.org/wiki/%D0%AD%D0%BA%D0%BE%D0%BD%D0%BE%D0%BC%D0%B8%D1%87%D0%B5%D1%81%D0%BA%D0%B8%D0%B9_%D0%B8_%D0%A1%D0%BE%D1%86%D0%B8%D0%B0%D0%BB%D1%8C%D0%BD%D1%8B%D0%B9_%D0%A1%D0%BE%D0%B2%D0%B5%D1%82_%D0%9E%D0%9E%D0%9D#cite_note-2" TargetMode="External"/><Relationship Id="rId5" Type="http://schemas.openxmlformats.org/officeDocument/2006/relationships/hyperlink" Target="https://ru.wikipedia.org/wiki/%D0%A1%D0%BF%D0%B5%D1%86%D0%B8%D0%B0%D0%BB%D0%B8%D0%B7%D0%B8%D1%80%D0%BE%D0%B2%D0%B0%D0%BD%D0%BD%D1%8B%D0%B5_%D1%83%D1%87%D1%80%D0%B5%D0%B6%D0%B4%D0%B5%D0%BD%D0%B8%D1%8F_%D0%9E%D0%9E%D0%9D" TargetMode="External"/><Relationship Id="rId10" Type="http://schemas.openxmlformats.org/officeDocument/2006/relationships/hyperlink" Target="https://ru.wikipedia.org/wiki/%D0%9F%D1%80%D0%B0%D0%B2%D0%B0_%D1%87%D0%B5%D0%BB%D0%BE%D0%B2%D0%B5%D0%BA%D0%B0" TargetMode="External"/><Relationship Id="rId4" Type="http://schemas.openxmlformats.org/officeDocument/2006/relationships/hyperlink" Target="https://ru.wikipedia.org/wiki/%D0%A1%D0%BE%D1%86%D0%B8%D0%BE%D0%BB%D0%BE%D0%B3%D0%B8%D1%8F" TargetMode="External"/><Relationship Id="rId9" Type="http://schemas.openxmlformats.org/officeDocument/2006/relationships/hyperlink" Target="https://ru.wikipedia.org/wiki/%D0%9E%D0%B1%D1%80%D0%B0%D0%B7%D0%BE%D0%B2%D0%B0%D0%BD%D0%B8%D0%B5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6%D0%B5%D0%BD%D0%B5%D0%B2%D0%B0" TargetMode="External"/><Relationship Id="rId13" Type="http://schemas.openxmlformats.org/officeDocument/2006/relationships/hyperlink" Target="https://ru.wikipedia.org/wiki/2015_%D0%B3%D0%BE%D0%B4" TargetMode="External"/><Relationship Id="rId3" Type="http://schemas.openxmlformats.org/officeDocument/2006/relationships/hyperlink" Target="https://ru.wikipedia.org/wiki/%D0%9C%D0%B5%D0%B6%D0%B4%D1%83%D0%BD%D0%B0%D1%80%D0%BE%D0%B4%D0%BD%D0%B0%D1%8F_%D0%BE%D1%80%D0%B3%D0%B0%D0%BD%D0%B8%D0%B7%D0%B0%D1%86%D0%B8%D1%8F" TargetMode="External"/><Relationship Id="rId7" Type="http://schemas.openxmlformats.org/officeDocument/2006/relationships/hyperlink" Target="https://ru.wikipedia.org/wiki/%D0%A3%D1%80%D1%83%D0%B3%D0%B2%D0%B0%D0%B9%D1%81%D0%BA%D0%B8%D0%B9_%D1%80%D0%B0%D1%83%D0%BD%D0%B4" TargetMode="External"/><Relationship Id="rId12" Type="http://schemas.openxmlformats.org/officeDocument/2006/relationships/hyperlink" Target="https://ru.wikipedia.org/wiki/26_%D0%B0%D0%BF%D1%80%D0%B5%D0%BB%D1%8F" TargetMode="External"/><Relationship Id="rId2" Type="http://schemas.openxmlformats.org/officeDocument/2006/relationships/hyperlink" Target="https://ru.wikipedia.org/wiki/%D0%90%D0%BD%D0%B3%D0%BB%D0%B8%D0%B9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3%D0%B5%D0%BD%D0%B5%D1%80%D0%B0%D0%BB%D1%8C%D0%BD%D0%BE%D0%B5_%D1%81%D0%BE%D0%B3%D0%BB%D0%B0%D1%88%D0%B5%D0%BD%D0%B8%D0%B5_%D0%BF%D0%BE_%D1%82%D0%B0%D1%80%D0%B8%D1%84%D0%B0%D0%BC_%D0%B8_%D1%82%D0%BE%D1%80%D0%B3%D0%BE%D0%25B" TargetMode="External"/><Relationship Id="rId11" Type="http://schemas.openxmlformats.org/officeDocument/2006/relationships/hyperlink" Target="https://ru.wikipedia.org/wiki/%D0%92%D1%81%D0%B5%D0%BC%D0%B8%D1%80%D0%BD%D0%B0%D1%8F_%D1%82%D0%BE%D1%80%D0%B3%D0%BE%D0%B2%D0%B0%D1%8F_%D0%BE%D1%80%D0%B3%D0%B0%D0%BD%D0%B8%D0%B7%D0%B0%D1%86%D0%B8%D1%8F#cite_note-4" TargetMode="External"/><Relationship Id="rId5" Type="http://schemas.openxmlformats.org/officeDocument/2006/relationships/hyperlink" Target="https://ru.wikipedia.org/wiki/%D0%9B%D0%B8%D0%B1%D0%B5%D1%80%D0%B0%D0%BB%D0%B8%D0%B7%D0%B0%D1%86%D0%B8%D1%8F" TargetMode="External"/><Relationship Id="rId10" Type="http://schemas.openxmlformats.org/officeDocument/2006/relationships/hyperlink" Target="https://ru.wikipedia.org/wiki/%D0%90%D0%B7%D0%B5%D0%B2%D0%B5%D0%B4%D1%83,_%D0%A0%D0%BE%D0%B1%D0%B5%D1%80%D1%82%D1%83" TargetMode="External"/><Relationship Id="rId4" Type="http://schemas.openxmlformats.org/officeDocument/2006/relationships/hyperlink" Target="https://ru.wikipedia.org/wiki/1995_%D0%B3%D0%BE%D0%B4" TargetMode="External"/><Relationship Id="rId9" Type="http://schemas.openxmlformats.org/officeDocument/2006/relationships/hyperlink" Target="https://ru.wikipedia.org/wiki/%D0%A8%D0%B2%D0%B5%D0%B9%D1%86%D0%B0%D1%80%D0%B8%D1%8F" TargetMode="External"/><Relationship Id="rId14" Type="http://schemas.openxmlformats.org/officeDocument/2006/relationships/hyperlink" Target="https://ru.wikipedia.org/wiki/%D0%92%D1%81%D0%B5%D0%BC%D0%B8%D1%80%D0%BD%D0%B0%D1%8F_%D1%82%D0%BE%D1%80%D0%B3%D0%BE%D0%B2%D0%B0%D1%8F_%D0%BE%D1%80%D0%B3%D0%B0%D0%BD%D0%B8%D0%B7%D0%B0%D1%86%D0%B8%D1%8F#cite_note-.D0.B2.D1.82.D0.BE-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5%D0%B2%D1%80%D0%BE%D0%BF%D0%B5%D0%B9%D1%81%D0%BA%D0%B8%D0%B9_%D1%81%D0%BE%D1%8E%D0%B7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5%D0%BE%D1%81%D0%B5_%D0%90%D0%BD%D1%85%D0%B5%D0%BB%D1%8C_%D0%93%D1%83%D1%80%D1%80%D0%B8%D0%B0_%D0%A2%D1%80%D0%B5%D0%B2%D0%B8%D0%BD%D1%8C%D0%BE" TargetMode="External"/><Relationship Id="rId3" Type="http://schemas.openxmlformats.org/officeDocument/2006/relationships/hyperlink" Target="https://ru.wikipedia.org/wiki/%D0%9F%D1%80%D0%B5%D0%B4%D1%81%D1%82%D0%B0%D0%B2%D0%B8%D1%82%D0%B5%D0%BB%D1%8C%D0%BD%D0%B0%D1%8F_%D0%B4%D0%B5%D0%BC%D0%BE%D0%BA%D1%80%D0%B0%D1%82%D0%B8%D1%8F" TargetMode="External"/><Relationship Id="rId7" Type="http://schemas.openxmlformats.org/officeDocument/2006/relationships/hyperlink" Target="https://ru.wikipedia.org/wiki/2006" TargetMode="External"/><Relationship Id="rId2" Type="http://schemas.openxmlformats.org/officeDocument/2006/relationships/hyperlink" Target="https://ru.wikipedia.org/wiki/%D0%A0%D0%B0%D0%B7%D0%B2%D0%B8%D1%82%D1%8B%D0%B5_%D1%81%D1%82%D1%80%D0%B0%D0%BD%D1%8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0%D1%80%D0%B8%D0%B6" TargetMode="External"/><Relationship Id="rId11" Type="http://schemas.openxmlformats.org/officeDocument/2006/relationships/hyperlink" Target="https://ru.wikipedia.org/wiki/%D0%9A%D0%BE%D1%80%D1%80%D1%83%D0%BF%D1%86%D0%B8%D1%8F" TargetMode="External"/><Relationship Id="rId5" Type="http://schemas.openxmlformats.org/officeDocument/2006/relationships/hyperlink" Target="https://ru.wikipedia.org/w/index.php?title=%D0%A8%D0%B0%D1%82%D0%BE_%D0%B4%D0%B5_%D0%BB%D0%B0_%D0%9C%D1%8E%D0%B5%D1%82%D1%82&amp;action=edit&amp;redlink=1" TargetMode="External"/><Relationship Id="rId10" Type="http://schemas.openxmlformats.org/officeDocument/2006/relationships/hyperlink" Target="https://ru.wikipedia.org/wiki/%D0%9E%D1%82%D0%BC%D1%8B%D0%B2%D0%B0%D0%BD%D0%B8%D0%B5_%D0%B4%D0%B5%D0%BD%D0%B5%D0%B3" TargetMode="External"/><Relationship Id="rId4" Type="http://schemas.openxmlformats.org/officeDocument/2006/relationships/hyperlink" Target="https://ru.wikipedia.org/wiki/%D0%A0%D1%8B%D0%BD%D0%BE%D1%87%D0%BD%D0%B0%D1%8F_%D1%8D%D0%BA%D0%BE%D0%BD%D0%BE%D0%BC%D0%B8%D0%BA%D0%B0" TargetMode="External"/><Relationship Id="rId9" Type="http://schemas.openxmlformats.org/officeDocument/2006/relationships/hyperlink" Target="https://ru.wikipedia.org/wiki/%D0%9C%D0%B5%D0%BA%D1%81%D0%B8%D0%BA%D0%B0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hyperlink" Target="https://ru.wikipedia.org/wiki/%D0%90%D1%80%D0%BC%D0%B5%D0%BD%D0%B8%D1%8F" TargetMode="External"/><Relationship Id="rId18" Type="http://schemas.openxmlformats.org/officeDocument/2006/relationships/hyperlink" Target="https://ru.wikipedia.org/wiki/%D0%A0%D0%BE%D1%81%D1%81%D0%B8%D1%8F" TargetMode="External"/><Relationship Id="rId26" Type="http://schemas.openxmlformats.org/officeDocument/2006/relationships/hyperlink" Target="https://ru.wikipedia.org/wiki/%D0%95%D0%B3%D0%B8%D0%BF%D0%B5%D1%82" TargetMode="External"/><Relationship Id="rId39" Type="http://schemas.openxmlformats.org/officeDocument/2006/relationships/image" Target="../media/image10.png"/><Relationship Id="rId21" Type="http://schemas.openxmlformats.org/officeDocument/2006/relationships/hyperlink" Target="https://ru.wikipedia.org/wiki/%D0%A2%D1%83%D1%80%D1%86%D0%B8%D1%8F" TargetMode="External"/><Relationship Id="rId34" Type="http://schemas.openxmlformats.org/officeDocument/2006/relationships/hyperlink" Target="https://ru.wikipedia.org/wiki/%D0%A5%D0%BE%D1%80%D0%B2%D0%B0%D1%82%D0%B8%D1%8F" TargetMode="External"/><Relationship Id="rId42" Type="http://schemas.openxmlformats.org/officeDocument/2006/relationships/image" Target="../media/image13.png"/><Relationship Id="rId47" Type="http://schemas.openxmlformats.org/officeDocument/2006/relationships/image" Target="../media/image18.png"/><Relationship Id="rId50" Type="http://schemas.openxmlformats.org/officeDocument/2006/relationships/image" Target="../media/image21.png"/><Relationship Id="rId55" Type="http://schemas.openxmlformats.org/officeDocument/2006/relationships/image" Target="../media/image26.png"/><Relationship Id="rId63" Type="http://schemas.openxmlformats.org/officeDocument/2006/relationships/hyperlink" Target="https://ru.wikipedia.org/wiki/%D0%92%D0%B5%D0%BD%D0%B3%D1%80%D0%B8%D1%8F" TargetMode="External"/><Relationship Id="rId68" Type="http://schemas.openxmlformats.org/officeDocument/2006/relationships/image" Target="../media/image35.png"/><Relationship Id="rId76" Type="http://schemas.openxmlformats.org/officeDocument/2006/relationships/image" Target="../media/image39.png"/><Relationship Id="rId7" Type="http://schemas.openxmlformats.org/officeDocument/2006/relationships/hyperlink" Target="https://ru.wikipedia.org/wiki/25_%D0%B8%D1%8E%D0%BD%D1%8F" TargetMode="External"/><Relationship Id="rId71" Type="http://schemas.openxmlformats.org/officeDocument/2006/relationships/hyperlink" Target="https://ru.wikipedia.org/wiki/%D0%A0%D0%B5%D1%81%D0%BF%D1%83%D0%B1%D0%BB%D0%B8%D0%BA%D0%B0_%D0%9A%D0%BE%D1%80%D0%B5%D1%8F" TargetMode="External"/><Relationship Id="rId2" Type="http://schemas.openxmlformats.org/officeDocument/2006/relationships/hyperlink" Target="https://ru.wikipedia.org/wiki/%D0%9C%D0%B5%D0%B6%D0%B4%D1%83%D0%BD%D0%B0%D1%80%D0%BE%D0%B4%D0%BD%D0%B0%D1%8F_%D0%BE%D1%80%D0%B3%D0%B0%D0%BD%D0%B8%D0%B7%D0%B0%D1%86%D0%B8%D1%8F" TargetMode="External"/><Relationship Id="rId16" Type="http://schemas.openxmlformats.org/officeDocument/2006/relationships/hyperlink" Target="https://ru.wikipedia.org/wiki/%D0%93%D1%80%D1%83%D0%B7%D0%B8%D1%8F" TargetMode="External"/><Relationship Id="rId29" Type="http://schemas.openxmlformats.org/officeDocument/2006/relationships/hyperlink" Target="https://ru.wikipedia.org/wiki/%D0%9F%D0%BE%D0%BB%D1%8C%D1%88%D0%B0" TargetMode="External"/><Relationship Id="rId11" Type="http://schemas.openxmlformats.org/officeDocument/2006/relationships/hyperlink" Target="https://ru.wikipedia.org/wiki/%D0%90%D0%B7%D0%B5%D1%80%D0%B1%D0%B0%D0%B9%D0%B4%D0%B6%D0%B0%D0%BD" TargetMode="External"/><Relationship Id="rId24" Type="http://schemas.openxmlformats.org/officeDocument/2006/relationships/hyperlink" Target="https://ru.wikipedia.org/wiki/%D0%91%D0%B5%D0%BB%D0%BE%D1%80%D1%83%D1%81%D1%81%D0%B8%D1%8F" TargetMode="External"/><Relationship Id="rId32" Type="http://schemas.openxmlformats.org/officeDocument/2006/relationships/hyperlink" Target="https://ru.wikipedia.org/wiki/%D0%A2%D1%83%D0%BD%D0%B8%D1%81" TargetMode="External"/><Relationship Id="rId37" Type="http://schemas.openxmlformats.org/officeDocument/2006/relationships/image" Target="../media/image8.png"/><Relationship Id="rId40" Type="http://schemas.openxmlformats.org/officeDocument/2006/relationships/image" Target="../media/image11.png"/><Relationship Id="rId45" Type="http://schemas.openxmlformats.org/officeDocument/2006/relationships/image" Target="../media/image16.png"/><Relationship Id="rId53" Type="http://schemas.openxmlformats.org/officeDocument/2006/relationships/image" Target="../media/image24.png"/><Relationship Id="rId58" Type="http://schemas.openxmlformats.org/officeDocument/2006/relationships/image" Target="../media/image29.png"/><Relationship Id="rId66" Type="http://schemas.openxmlformats.org/officeDocument/2006/relationships/image" Target="../media/image34.png"/><Relationship Id="rId74" Type="http://schemas.openxmlformats.org/officeDocument/2006/relationships/image" Target="../media/image38.png"/><Relationship Id="rId5" Type="http://schemas.openxmlformats.org/officeDocument/2006/relationships/hyperlink" Target="https://ru.wikipedia.org/wiki/1_%D0%BC%D0%B0%D1%8F" TargetMode="External"/><Relationship Id="rId15" Type="http://schemas.openxmlformats.org/officeDocument/2006/relationships/hyperlink" Target="https://ru.wikipedia.org/wiki/%D0%93%D1%80%D0%B5%D1%86%D0%B8%D1%8F" TargetMode="External"/><Relationship Id="rId23" Type="http://schemas.openxmlformats.org/officeDocument/2006/relationships/hyperlink" Target="https://ru.wikipedia.org/wiki/%D0%90%D0%B2%D1%81%D1%82%D1%80%D0%B8%D1%8F" TargetMode="External"/><Relationship Id="rId28" Type="http://schemas.openxmlformats.org/officeDocument/2006/relationships/hyperlink" Target="https://ru.wikipedia.org/wiki/%D0%98%D1%82%D0%B0%D0%BB%D0%B8%D1%8F" TargetMode="External"/><Relationship Id="rId36" Type="http://schemas.openxmlformats.org/officeDocument/2006/relationships/image" Target="../media/image7.png"/><Relationship Id="rId49" Type="http://schemas.openxmlformats.org/officeDocument/2006/relationships/image" Target="../media/image20.png"/><Relationship Id="rId57" Type="http://schemas.openxmlformats.org/officeDocument/2006/relationships/image" Target="../media/image28.png"/><Relationship Id="rId61" Type="http://schemas.openxmlformats.org/officeDocument/2006/relationships/hyperlink" Target="https://ru.wikipedia.org/wiki/%D0%92%D0%B5%D0%BB%D0%B8%D0%BA%D0%BE%D0%B1%D1%80%D0%B8%D1%82%D0%B0%D0%BD%D0%B8%D1%8F" TargetMode="External"/><Relationship Id="rId10" Type="http://schemas.openxmlformats.org/officeDocument/2006/relationships/image" Target="../media/image6.png"/><Relationship Id="rId19" Type="http://schemas.openxmlformats.org/officeDocument/2006/relationships/hyperlink" Target="https://ru.wikipedia.org/wiki/%D0%A0%D1%83%D0%BC%D1%8B%D0%BD%D0%B8%D1%8F" TargetMode="External"/><Relationship Id="rId31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44" Type="http://schemas.openxmlformats.org/officeDocument/2006/relationships/image" Target="../media/image15.png"/><Relationship Id="rId52" Type="http://schemas.openxmlformats.org/officeDocument/2006/relationships/image" Target="../media/image23.png"/><Relationship Id="rId60" Type="http://schemas.openxmlformats.org/officeDocument/2006/relationships/image" Target="../media/image31.png"/><Relationship Id="rId65" Type="http://schemas.openxmlformats.org/officeDocument/2006/relationships/hyperlink" Target="https://ru.wikipedia.org/wiki/%D0%98%D0%BE%D1%80%D0%B4%D0%B0%D0%BD%D0%B8%D1%8F" TargetMode="External"/><Relationship Id="rId73" Type="http://schemas.openxmlformats.org/officeDocument/2006/relationships/hyperlink" Target="https://ru.wikipedia.org/wiki/%D0%A1%D0%BB%D0%BE%D0%B2%D0%B5%D0%BD%D0%B8%D1%8F" TargetMode="External"/><Relationship Id="rId78" Type="http://schemas.openxmlformats.org/officeDocument/2006/relationships/image" Target="../media/image40.png"/><Relationship Id="rId4" Type="http://schemas.openxmlformats.org/officeDocument/2006/relationships/hyperlink" Target="https://ru.wikipedia.org/wiki/%D0%91%D0%B0%D0%BB%D0%BA%D0%B0%D0%BD%D1%81%D0%BA%D0%B8%D0%B9_%D0%BF%D0%BE%D0%BB%D1%83%D0%BE%D1%81%D1%82%D1%80%D0%BE%D0%B2" TargetMode="External"/><Relationship Id="rId9" Type="http://schemas.openxmlformats.org/officeDocument/2006/relationships/hyperlink" Target="https://ru.wikipedia.org/wiki/%D0%A1%D1%82%D0%B0%D0%BC%D0%B1%D1%83%D0%BB" TargetMode="External"/><Relationship Id="rId14" Type="http://schemas.openxmlformats.org/officeDocument/2006/relationships/hyperlink" Target="https://ru.wikipedia.org/wiki/%D0%91%D0%BE%D0%BB%D0%B3%D0%B0%D1%80%D0%B8%D1%8F" TargetMode="External"/><Relationship Id="rId22" Type="http://schemas.openxmlformats.org/officeDocument/2006/relationships/hyperlink" Target="https://ru.wikipedia.org/wiki/%D0%A3%D0%BA%D1%80%D0%B0%D0%B8%D0%BD%D0%B0" TargetMode="External"/><Relationship Id="rId27" Type="http://schemas.openxmlformats.org/officeDocument/2006/relationships/hyperlink" Target="https://ru.wikipedia.org/wiki/%D0%98%D0%B7%D1%80%D0%B0%D0%B8%D0%BB%D1%8C" TargetMode="External"/><Relationship Id="rId30" Type="http://schemas.openxmlformats.org/officeDocument/2006/relationships/hyperlink" Target="https://ru.wikipedia.org/wiki/%D0%A1%D0%BB%D0%BE%D0%B2%D0%B0%D0%BA%D0%B8%D1%8F" TargetMode="External"/><Relationship Id="rId35" Type="http://schemas.openxmlformats.org/officeDocument/2006/relationships/hyperlink" Target="https://ru.wikipedia.org/wiki/%D0%A7%D0%B5%D1%85%D0%B8%D1%8F" TargetMode="External"/><Relationship Id="rId43" Type="http://schemas.openxmlformats.org/officeDocument/2006/relationships/image" Target="../media/image14.png"/><Relationship Id="rId48" Type="http://schemas.openxmlformats.org/officeDocument/2006/relationships/image" Target="../media/image19.png"/><Relationship Id="rId56" Type="http://schemas.openxmlformats.org/officeDocument/2006/relationships/image" Target="../media/image27.png"/><Relationship Id="rId64" Type="http://schemas.openxmlformats.org/officeDocument/2006/relationships/image" Target="../media/image33.png"/><Relationship Id="rId69" Type="http://schemas.openxmlformats.org/officeDocument/2006/relationships/hyperlink" Target="https://ru.wikipedia.org/wiki/%D0%A0%D0%B5%D1%81%D0%BF%D1%83%D0%B1%D0%BB%D0%B8%D0%BA%D0%B0_%D0%9A%D0%B8%D0%BF%D1%80" TargetMode="External"/><Relationship Id="rId77" Type="http://schemas.openxmlformats.org/officeDocument/2006/relationships/hyperlink" Target="https://ru.wikipedia.org/wiki/%D0%AF%D0%BF%D0%BE%D0%BD%D0%B8%D1%8F" TargetMode="External"/><Relationship Id="rId8" Type="http://schemas.openxmlformats.org/officeDocument/2006/relationships/hyperlink" Target="https://ru.wikipedia.org/wiki/1992" TargetMode="External"/><Relationship Id="rId51" Type="http://schemas.openxmlformats.org/officeDocument/2006/relationships/image" Target="../media/image22.png"/><Relationship Id="rId72" Type="http://schemas.openxmlformats.org/officeDocument/2006/relationships/image" Target="../media/image37.png"/><Relationship Id="rId3" Type="http://schemas.openxmlformats.org/officeDocument/2006/relationships/hyperlink" Target="https://ru.wikipedia.org/wiki/%D0%A7%D0%B5%D1%80%D0%BD%D0%BE%D0%B5_%D0%BC%D0%BE%D1%80%D0%B5" TargetMode="External"/><Relationship Id="rId12" Type="http://schemas.openxmlformats.org/officeDocument/2006/relationships/hyperlink" Target="https://ru.wikipedia.org/wiki/%D0%90%D0%BB%D0%B1%D0%B0%D0%BD%D0%B8%D1%8F" TargetMode="External"/><Relationship Id="rId17" Type="http://schemas.openxmlformats.org/officeDocument/2006/relationships/hyperlink" Target="https://ru.wikipedia.org/wiki/%D0%9C%D0%BE%D0%BB%D0%B4%D0%B0%D0%B2%D0%B8%D1%8F" TargetMode="External"/><Relationship Id="rId25" Type="http://schemas.openxmlformats.org/officeDocument/2006/relationships/hyperlink" Target="https://ru.wikipedia.org/wiki/%D0%93%D0%B5%D1%80%D0%BC%D0%B0%D0%BD%D0%B8%D1%8F" TargetMode="External"/><Relationship Id="rId33" Type="http://schemas.openxmlformats.org/officeDocument/2006/relationships/hyperlink" Target="https://ru.wikipedia.org/wiki/%D0%A4%D1%80%D0%B0%D0%BD%D1%86%D0%B8%D1%8F" TargetMode="External"/><Relationship Id="rId38" Type="http://schemas.openxmlformats.org/officeDocument/2006/relationships/image" Target="../media/image9.png"/><Relationship Id="rId46" Type="http://schemas.openxmlformats.org/officeDocument/2006/relationships/image" Target="../media/image17.png"/><Relationship Id="rId59" Type="http://schemas.openxmlformats.org/officeDocument/2006/relationships/image" Target="../media/image30.png"/><Relationship Id="rId67" Type="http://schemas.openxmlformats.org/officeDocument/2006/relationships/hyperlink" Target="https://ru.wikipedia.org/wiki/%D0%98%D1%80%D0%B0%D0%BD" TargetMode="External"/><Relationship Id="rId20" Type="http://schemas.openxmlformats.org/officeDocument/2006/relationships/hyperlink" Target="https://ru.wikipedia.org/wiki/%D0%A1%D0%B5%D1%80%D0%B1%D0%B8%D1%8F" TargetMode="External"/><Relationship Id="rId41" Type="http://schemas.openxmlformats.org/officeDocument/2006/relationships/image" Target="../media/image12.png"/><Relationship Id="rId54" Type="http://schemas.openxmlformats.org/officeDocument/2006/relationships/image" Target="../media/image25.png"/><Relationship Id="rId62" Type="http://schemas.openxmlformats.org/officeDocument/2006/relationships/image" Target="../media/image32.png"/><Relationship Id="rId70" Type="http://schemas.openxmlformats.org/officeDocument/2006/relationships/image" Target="../media/image36.png"/><Relationship Id="rId75" Type="http://schemas.openxmlformats.org/officeDocument/2006/relationships/hyperlink" Target="https://ru.wikipedia.org/wiki/%D0%A7%D0%B5%D1%80%D0%BD%D0%BE%D0%B3%D0%BE%D1%80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Международные экономические организации универсального характера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03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525" y="0"/>
            <a:ext cx="10513475" cy="128089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Организация Объединённых Наций по промышленному развитию</a:t>
            </a:r>
            <a:r>
              <a:rPr lang="ru-RU" sz="1800" dirty="0"/>
              <a:t>, </a:t>
            </a:r>
            <a:r>
              <a:rPr lang="ru-RU" sz="1800" b="1" dirty="0"/>
              <a:t>ЮНИДО</a:t>
            </a:r>
            <a:r>
              <a:rPr lang="ru-RU" sz="1800" dirty="0"/>
              <a:t> (</a:t>
            </a:r>
            <a:r>
              <a:rPr lang="ru-RU" sz="1800" dirty="0">
                <a:hlinkClick r:id="rId2" tooltip="Английский язык"/>
              </a:rPr>
              <a:t>англ.</a:t>
            </a:r>
            <a:r>
              <a:rPr lang="ru-RU" sz="1800" dirty="0"/>
              <a:t> </a:t>
            </a:r>
            <a:r>
              <a:rPr lang="ru-RU" sz="1800" i="1" dirty="0"/>
              <a:t>UNIDO - </a:t>
            </a:r>
            <a:r>
              <a:rPr lang="ru-RU" sz="1800" i="1" dirty="0" err="1"/>
              <a:t>United</a:t>
            </a:r>
            <a:r>
              <a:rPr lang="ru-RU" sz="1800" i="1" dirty="0"/>
              <a:t> </a:t>
            </a:r>
            <a:r>
              <a:rPr lang="ru-RU" sz="1800" i="1" dirty="0" err="1"/>
              <a:t>Nations</a:t>
            </a:r>
            <a:r>
              <a:rPr lang="ru-RU" sz="1800" i="1" dirty="0"/>
              <a:t> </a:t>
            </a:r>
            <a:r>
              <a:rPr lang="ru-RU" sz="1800" i="1" dirty="0" err="1"/>
              <a:t>Industrial</a:t>
            </a:r>
            <a:r>
              <a:rPr lang="ru-RU" sz="1800" i="1" dirty="0"/>
              <a:t> </a:t>
            </a:r>
            <a:r>
              <a:rPr lang="ru-RU" sz="1800" i="1" dirty="0" err="1"/>
              <a:t>Development</a:t>
            </a:r>
            <a:r>
              <a:rPr lang="ru-RU" sz="1800" i="1" dirty="0"/>
              <a:t> </a:t>
            </a:r>
            <a:r>
              <a:rPr lang="ru-RU" sz="1800" i="1" dirty="0" err="1"/>
              <a:t>Organization</a:t>
            </a:r>
            <a:r>
              <a:rPr lang="ru-RU" sz="1800" dirty="0"/>
              <a:t>) — является специализированным учреждением </a:t>
            </a:r>
            <a:r>
              <a:rPr lang="ru-RU" sz="1800" dirty="0">
                <a:hlinkClick r:id="rId3" tooltip="Организация Объединённых Наций"/>
              </a:rPr>
              <a:t>Организации Объединённых Наций</a:t>
            </a:r>
            <a:r>
              <a:rPr lang="ru-RU" sz="1800" dirty="0"/>
              <a:t>, усилия которого сосредоточены на борьбе с нищетой путем повышения производительности. ЮНИДО оказывает помощь </a:t>
            </a:r>
            <a:r>
              <a:rPr lang="ru-RU" sz="1800" dirty="0">
                <a:hlinkClick r:id="rId4" tooltip="Развивающиеся страны"/>
              </a:rPr>
              <a:t>развивающимся странам</a:t>
            </a:r>
            <a:r>
              <a:rPr lang="ru-RU" sz="1800" dirty="0"/>
              <a:t> и </a:t>
            </a:r>
            <a:r>
              <a:rPr lang="ru-RU" sz="1800" dirty="0">
                <a:hlinkClick r:id="rId5" tooltip="Страны с переходной экономикой (страница отсутствует)"/>
              </a:rPr>
              <a:t>странам с переходной экономикой</a:t>
            </a:r>
            <a:r>
              <a:rPr lang="ru-RU" sz="1800" dirty="0"/>
              <a:t> в их борьбе с </a:t>
            </a:r>
            <a:r>
              <a:rPr lang="ru-RU" sz="1800" dirty="0" err="1"/>
              <a:t>маргинализацией</a:t>
            </a:r>
            <a:r>
              <a:rPr lang="ru-RU" sz="1800" dirty="0"/>
              <a:t> в современных условиях </a:t>
            </a:r>
            <a:r>
              <a:rPr lang="ru-RU" sz="1800" dirty="0">
                <a:hlinkClick r:id="rId6" tooltip="Глобализация"/>
              </a:rPr>
              <a:t>глобализации</a:t>
            </a:r>
            <a:r>
              <a:rPr lang="ru-RU" sz="1800" dirty="0"/>
              <a:t>. Организация мобилизует знания, опыт, информацию и технологии и тем самым содействует производительной занятости, развитию конкурентоспособной экономики и обеспечению экологической устойчивости.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094704" y="2568287"/>
            <a:ext cx="107924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Генеральный </a:t>
            </a:r>
            <a:r>
              <a:rPr lang="ru-RU" b="1" dirty="0" smtClean="0"/>
              <a:t>директор </a:t>
            </a:r>
            <a:r>
              <a:rPr lang="ru-RU" dirty="0"/>
              <a:t>д-р </a:t>
            </a:r>
            <a:r>
              <a:rPr lang="ru-RU" dirty="0" err="1"/>
              <a:t>Канде</a:t>
            </a:r>
            <a:r>
              <a:rPr lang="ru-RU" dirty="0"/>
              <a:t> К. </a:t>
            </a:r>
            <a:r>
              <a:rPr lang="ru-RU" dirty="0" err="1"/>
              <a:t>Юмкелла</a:t>
            </a:r>
            <a:r>
              <a:rPr lang="ru-RU" dirty="0"/>
              <a:t> </a:t>
            </a:r>
            <a:r>
              <a:rPr lang="ru-RU" dirty="0"/>
              <a:t>с</a:t>
            </a:r>
            <a:r>
              <a:rPr lang="ru-RU" dirty="0"/>
              <a:t> </a:t>
            </a:r>
            <a:r>
              <a:rPr lang="ru-RU" dirty="0">
                <a:hlinkClick r:id="rId7" tooltip="8 декабря"/>
              </a:rPr>
              <a:t>8 декабря</a:t>
            </a:r>
            <a:r>
              <a:rPr lang="ru-RU" dirty="0"/>
              <a:t> </a:t>
            </a:r>
            <a:r>
              <a:rPr lang="ru-RU" dirty="0">
                <a:hlinkClick r:id="rId8" tooltip="2005 год"/>
              </a:rPr>
              <a:t>2005 года</a:t>
            </a:r>
            <a:r>
              <a:rPr lang="ru-RU" dirty="0"/>
              <a:t>. Организация состоит из </a:t>
            </a:r>
            <a:r>
              <a:rPr lang="ru-RU" b="1" dirty="0"/>
              <a:t>трёх отделов</a:t>
            </a:r>
            <a:r>
              <a:rPr lang="ru-RU" dirty="0"/>
              <a:t>, каждый из которых возглавляет директор-управляющий, бюро по вопросам организационной стратегии и обучения и отделений на местах.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центральных учреждениях и в других действующих отделениях ЮНИДО насчитывается 654 сотрудника. </a:t>
            </a:r>
            <a:endParaRPr lang="ru-RU" dirty="0" smtClean="0"/>
          </a:p>
          <a:p>
            <a:r>
              <a:rPr lang="ru-RU" dirty="0" smtClean="0"/>
              <a:t>ЮНИДО </a:t>
            </a:r>
            <a:r>
              <a:rPr lang="ru-RU" dirty="0"/>
              <a:t>ежегодно пользуется услугами более 2800 международных и национальных экспертов, которые работают в рамках проектов в различных </a:t>
            </a:r>
            <a:r>
              <a:rPr lang="ru-RU" u="sng" dirty="0">
                <a:hlinkClick r:id="rId9" tooltip="Страны мира"/>
              </a:rPr>
              <a:t>странах мира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835228" y="4686680"/>
            <a:ext cx="1020006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/>
              <a:t>ЮНИДО была создана в 1966 году, а специализированным учреждением </a:t>
            </a:r>
            <a:r>
              <a:rPr lang="ru-RU" sz="1600" dirty="0">
                <a:hlinkClick r:id="rId3" tooltip="Организация Объединённых Наций"/>
              </a:rPr>
              <a:t>Организации Объединённых Наций</a:t>
            </a:r>
            <a:r>
              <a:rPr lang="ru-RU" sz="1600" dirty="0"/>
              <a:t> стала в </a:t>
            </a:r>
            <a:r>
              <a:rPr lang="ru-RU" sz="1600" dirty="0">
                <a:hlinkClick r:id="rId10" tooltip="1985 год"/>
              </a:rPr>
              <a:t>1985 году</a:t>
            </a:r>
            <a:r>
              <a:rPr lang="ru-RU" sz="1600" dirty="0"/>
              <a:t>. В рамках общей системы Организации Объединенных Наций ЮНИДО отвечает за содействие, в сотрудничестве со 174 государствами-членами, промышленному развитию всех </a:t>
            </a:r>
            <a:r>
              <a:rPr lang="ru-RU" sz="1600" dirty="0">
                <a:hlinkClick r:id="rId4" tooltip="Развивающиеся страны"/>
              </a:rPr>
              <a:t>развивающихся стран</a:t>
            </a:r>
            <a:r>
              <a:rPr lang="ru-RU" sz="1600" dirty="0"/>
              <a:t>. Центральные учреждения Организации находятся в </a:t>
            </a:r>
            <a:r>
              <a:rPr lang="ru-RU" sz="1600" dirty="0">
                <a:hlinkClick r:id="rId11" tooltip="Вена"/>
              </a:rPr>
              <a:t>Вене</a:t>
            </a:r>
            <a:r>
              <a:rPr lang="ru-RU" sz="1600" dirty="0"/>
              <a:t>, а на местах ЮНИДО ведет активную деятельность с помощью своих 34 </a:t>
            </a:r>
            <a:r>
              <a:rPr lang="ru-RU" sz="1600" dirty="0" err="1"/>
              <a:t>страновых</a:t>
            </a:r>
            <a:r>
              <a:rPr lang="ru-RU" sz="1600" dirty="0"/>
              <a:t> и региональных отделений, 19 отделений по содействию инвестированию и передаче технологии и 9 технологических центров</a:t>
            </a:r>
            <a:r>
              <a:rPr lang="ru-RU" dirty="0"/>
              <a:t>.</a:t>
            </a:r>
          </a:p>
          <a:p>
            <a:pPr algn="r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3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1375" y="173349"/>
            <a:ext cx="10277341" cy="128089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Международная торговая палата (МТП</a:t>
            </a:r>
            <a:r>
              <a:rPr lang="ru-RU" sz="1800" b="1" dirty="0" smtClean="0"/>
              <a:t>)</a:t>
            </a:r>
            <a:r>
              <a:rPr lang="ru-RU" sz="1800" dirty="0"/>
              <a:t> </a:t>
            </a:r>
            <a:r>
              <a:rPr lang="ru-RU" sz="1800" dirty="0" smtClean="0"/>
              <a:t>— </a:t>
            </a:r>
            <a:r>
              <a:rPr lang="ru-RU" sz="1800" dirty="0"/>
              <a:t>независимая </a:t>
            </a:r>
            <a:r>
              <a:rPr lang="ru-RU" sz="1800" dirty="0">
                <a:hlinkClick r:id="rId2" tooltip="Некоммерческая организация"/>
              </a:rPr>
              <a:t>некоммерческая</a:t>
            </a:r>
            <a:r>
              <a:rPr lang="ru-RU" sz="1800" dirty="0"/>
              <a:t> </a:t>
            </a:r>
            <a:r>
              <a:rPr lang="ru-RU" sz="1800" dirty="0">
                <a:hlinkClick r:id="rId3" tooltip="Международная организация"/>
              </a:rPr>
              <a:t>международная организация</a:t>
            </a:r>
            <a:r>
              <a:rPr lang="ru-RU" sz="1800" dirty="0"/>
              <a:t>, созданная в</a:t>
            </a:r>
            <a:r>
              <a:rPr lang="ru-RU" sz="1800" dirty="0">
                <a:hlinkClick r:id="rId4" tooltip="1919 год"/>
              </a:rPr>
              <a:t>1919 году</a:t>
            </a:r>
            <a:r>
              <a:rPr lang="ru-RU" sz="1800" dirty="0"/>
              <a:t> и объединяющая в настоящее время тысячи предприятий, ассоциаций и компаний из 140 стран мира, способствующая решению наиболее актуальных проблем, стоящих перед </a:t>
            </a:r>
            <a:r>
              <a:rPr lang="ru-RU" sz="1800" dirty="0" smtClean="0"/>
              <a:t>бизнесом. На </a:t>
            </a:r>
            <a:r>
              <a:rPr lang="ru-RU" sz="1800" dirty="0"/>
              <a:t>территории бывшего СССР действуют Российский (ICC </a:t>
            </a:r>
            <a:r>
              <a:rPr lang="ru-RU" sz="1800" dirty="0" err="1"/>
              <a:t>Russia</a:t>
            </a:r>
            <a:r>
              <a:rPr lang="ru-RU" sz="1800" dirty="0"/>
              <a:t>), Украинский (ICC </a:t>
            </a:r>
            <a:r>
              <a:rPr lang="ru-RU" sz="1800" dirty="0" err="1"/>
              <a:t>Ukraine</a:t>
            </a:r>
            <a:r>
              <a:rPr lang="ru-RU" sz="1800" dirty="0"/>
              <a:t>), Литовский (ICC </a:t>
            </a:r>
            <a:r>
              <a:rPr lang="ru-RU" sz="1800" dirty="0" err="1"/>
              <a:t>Lithuania</a:t>
            </a:r>
            <a:r>
              <a:rPr lang="ru-RU" sz="1800" dirty="0"/>
              <a:t>), Эстонский (ICC </a:t>
            </a:r>
            <a:r>
              <a:rPr lang="ru-RU" sz="1800" dirty="0" err="1"/>
              <a:t>Estonia</a:t>
            </a:r>
            <a:r>
              <a:rPr lang="ru-RU" sz="1800" dirty="0"/>
              <a:t>) и Грузинский (ICC </a:t>
            </a:r>
            <a:r>
              <a:rPr lang="ru-RU" sz="1800" dirty="0" err="1"/>
              <a:t>Georgia</a:t>
            </a:r>
            <a:r>
              <a:rPr lang="ru-RU" sz="1800" dirty="0"/>
              <a:t>) национальные комитеты ICC.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468192" y="2734579"/>
            <a:ext cx="361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Штаб-квартира</a:t>
            </a:r>
            <a:r>
              <a:rPr lang="ru-RU" dirty="0"/>
              <a:t> </a:t>
            </a:r>
            <a:r>
              <a:rPr lang="ru-RU" dirty="0" smtClean="0"/>
              <a:t>в</a:t>
            </a:r>
            <a:r>
              <a:rPr lang="ru-RU" dirty="0"/>
              <a:t> </a:t>
            </a:r>
            <a:r>
              <a:rPr lang="ru-RU" dirty="0">
                <a:hlinkClick r:id="rId5" tooltip="Париж"/>
              </a:rPr>
              <a:t>Париже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41702" y="2734579"/>
            <a:ext cx="669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МТП тесно взаимодействует с такими международными организациями, как </a:t>
            </a:r>
            <a:r>
              <a:rPr lang="ru-RU" dirty="0">
                <a:hlinkClick r:id="rId6" tooltip="ООН"/>
              </a:rPr>
              <a:t>ООН</a:t>
            </a:r>
            <a:r>
              <a:rPr lang="ru-RU" dirty="0"/>
              <a:t>,</a:t>
            </a:r>
            <a:r>
              <a:rPr lang="ru-RU" dirty="0">
                <a:hlinkClick r:id="rId7" tooltip="ВТО"/>
              </a:rPr>
              <a:t>ВТО</a:t>
            </a:r>
            <a:r>
              <a:rPr lang="ru-RU" dirty="0"/>
              <a:t>, </a:t>
            </a:r>
            <a:r>
              <a:rPr lang="ru-RU" dirty="0">
                <a:hlinkClick r:id="rId8" tooltip="Всемирный банк"/>
              </a:rPr>
              <a:t>Всемирный банк</a:t>
            </a:r>
            <a:r>
              <a:rPr lang="ru-RU" dirty="0"/>
              <a:t> и другими, являясь для них коллективным консультативным органом.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8192" y="4556834"/>
            <a:ext cx="9684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Основная цель МТП заключается в развитии уважительного отношения к высоким стандартам этики ведения международного бизнеса. Деятельность МТП направлена на решение наиболее актуальных вопросов, среди которых такие, как разработка унифицированных правил и стандартов ведения бизнеса и решение задач, связанных с либерализацией международной торговли.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923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011" y="121834"/>
            <a:ext cx="10264461" cy="128089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Европейская экономическая комиссия ООН (ЕЭК ООН)</a:t>
            </a:r>
            <a:r>
              <a:rPr lang="ru-RU" sz="1800" dirty="0"/>
              <a:t> — региональная организация Экономического и Социального совета ООН (</a:t>
            </a:r>
            <a:r>
              <a:rPr lang="ru-RU" sz="1800" dirty="0">
                <a:hlinkClick r:id="rId2" tooltip="Экономический и социальный совет ООН"/>
              </a:rPr>
              <a:t>ЭКОСОС</a:t>
            </a:r>
            <a:r>
              <a:rPr lang="ru-RU" sz="1800" dirty="0"/>
              <a:t>).</a:t>
            </a:r>
            <a:br>
              <a:rPr lang="ru-RU" sz="1800" dirty="0"/>
            </a:br>
            <a:r>
              <a:rPr lang="ru-RU" sz="1800" dirty="0"/>
              <a:t>Европейская экономическая комиссия ООН (ЕЭК ООН) была создана в </a:t>
            </a:r>
            <a:r>
              <a:rPr lang="ru-RU" sz="1800" b="1" dirty="0">
                <a:solidFill>
                  <a:schemeClr val="tx1"/>
                </a:solidFill>
              </a:rPr>
              <a:t>1947 </a:t>
            </a:r>
            <a:r>
              <a:rPr lang="ru-RU" sz="1800" dirty="0"/>
              <a:t>г</a:t>
            </a:r>
            <a:r>
              <a:rPr lang="ru-RU" sz="1800" dirty="0" smtClean="0"/>
              <a:t>.</a:t>
            </a:r>
            <a:r>
              <a:rPr lang="ru-RU" sz="1800" dirty="0"/>
              <a:t> для содействия развитию экономического сотрудничества между странами-членами этой комиссии. Является одной из пяти региональных комиссий Организации экономического и социального развития ООН (ЭКОСОС). </a:t>
            </a:r>
            <a:r>
              <a:rPr lang="ru-RU" sz="1800" dirty="0" smtClean="0"/>
              <a:t>Наряду </a:t>
            </a:r>
            <a:r>
              <a:rPr lang="ru-RU" sz="1800" dirty="0"/>
              <a:t>с европейскими странами в состав организации входят </a:t>
            </a:r>
            <a:r>
              <a:rPr lang="ru-RU" sz="1800" dirty="0">
                <a:hlinkClick r:id="rId3" tooltip="Соединённые Штаты Америки"/>
              </a:rPr>
              <a:t>Соединённые Штаты Америки</a:t>
            </a:r>
            <a:r>
              <a:rPr lang="ru-RU" sz="1800" dirty="0"/>
              <a:t>, </a:t>
            </a:r>
            <a:r>
              <a:rPr lang="ru-RU" sz="1800" dirty="0">
                <a:hlinkClick r:id="rId4" tooltip="Канада"/>
              </a:rPr>
              <a:t>Канада</a:t>
            </a:r>
            <a:r>
              <a:rPr lang="ru-RU" sz="1800" dirty="0"/>
              <a:t>, </a:t>
            </a:r>
            <a:r>
              <a:rPr lang="ru-RU" sz="1800" dirty="0">
                <a:hlinkClick r:id="rId5" tooltip="Турция"/>
              </a:rPr>
              <a:t>Турция</a:t>
            </a:r>
            <a:r>
              <a:rPr lang="ru-RU" sz="1800" dirty="0"/>
              <a:t>, </a:t>
            </a:r>
            <a:r>
              <a:rPr lang="ru-RU" sz="1800" dirty="0">
                <a:hlinkClick r:id="rId6" tooltip="Израиль"/>
              </a:rPr>
              <a:t>Израиль</a:t>
            </a:r>
            <a:r>
              <a:rPr lang="ru-RU" sz="1800" dirty="0"/>
              <a:t>, бывшие советские республики </a:t>
            </a:r>
            <a:r>
              <a:rPr lang="ru-RU" sz="1800" dirty="0">
                <a:hlinkClick r:id="rId7" tooltip="Средняя Азия"/>
              </a:rPr>
              <a:t>Средней Азии</a:t>
            </a:r>
            <a:r>
              <a:rPr lang="ru-RU" sz="1800" dirty="0"/>
              <a:t>. 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965917" y="2678805"/>
            <a:ext cx="52545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56</a:t>
            </a:r>
            <a:r>
              <a:rPr lang="ru-RU" dirty="0"/>
              <a:t> </a:t>
            </a:r>
            <a:r>
              <a:rPr lang="ru-RU" dirty="0" smtClean="0"/>
              <a:t>государств-членов</a:t>
            </a:r>
          </a:p>
          <a:p>
            <a:r>
              <a:rPr lang="ru-RU" b="1" dirty="0"/>
              <a:t>Штаб-квартира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smtClean="0">
                <a:hlinkClick r:id="rId8" tooltip="Женева"/>
              </a:rPr>
              <a:t>Женеве</a:t>
            </a:r>
            <a:r>
              <a:rPr lang="ru-RU" dirty="0"/>
              <a:t>, </a:t>
            </a:r>
            <a:r>
              <a:rPr lang="ru-RU" dirty="0">
                <a:hlinkClick r:id="rId9" tooltip="Швейцария"/>
              </a:rPr>
              <a:t>Швейцария</a:t>
            </a:r>
            <a:r>
              <a:rPr lang="ru-RU" dirty="0"/>
              <a:t>. </a:t>
            </a:r>
            <a:r>
              <a:rPr lang="ru-RU" b="1" dirty="0"/>
              <a:t>Годовой бюджет </a:t>
            </a:r>
            <a:r>
              <a:rPr lang="ru-RU" dirty="0"/>
              <a:t>составляет около 50 млн. долларов США.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dirty="0"/>
              <a:t>Членами Европейской Экономической Комиссии ООН являются </a:t>
            </a:r>
            <a:r>
              <a:rPr lang="ru-RU" b="1" dirty="0"/>
              <a:t>56 </a:t>
            </a:r>
            <a:r>
              <a:rPr lang="ru-RU" b="1" dirty="0" smtClean="0"/>
              <a:t>государств</a:t>
            </a:r>
            <a:endParaRPr lang="ru-RU" dirty="0"/>
          </a:p>
        </p:txBody>
      </p:sp>
      <p:pic>
        <p:nvPicPr>
          <p:cNvPr id="5122" name="Picture 2" descr="https://upload.wikimedia.org/wikipedia/commons/d/db/United_Nations_Economic_Commission_for_Europ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53" y="4433131"/>
            <a:ext cx="6794149" cy="220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3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4131" y="121834"/>
            <a:ext cx="10414737" cy="1280890"/>
          </a:xfrm>
        </p:spPr>
        <p:txBody>
          <a:bodyPr>
            <a:noAutofit/>
          </a:bodyPr>
          <a:lstStyle/>
          <a:p>
            <a:r>
              <a:rPr lang="ru-RU" sz="1800" b="1" dirty="0"/>
              <a:t>Азиатско-Тихоокеанское экономическое сотрудничество</a:t>
            </a:r>
            <a:r>
              <a:rPr lang="ru-RU" sz="1800" dirty="0"/>
              <a:t> (</a:t>
            </a:r>
            <a:r>
              <a:rPr lang="ru-RU" sz="1800" b="1" dirty="0"/>
              <a:t>АТЭС</a:t>
            </a:r>
            <a:r>
              <a:rPr lang="ru-RU" sz="1800" dirty="0"/>
              <a:t>) (</a:t>
            </a:r>
            <a:r>
              <a:rPr lang="ru-RU" sz="1800" dirty="0">
                <a:hlinkClick r:id="rId2" tooltip="Английский язык"/>
              </a:rPr>
              <a:t>англ.</a:t>
            </a:r>
            <a:r>
              <a:rPr lang="ru-RU" sz="1800" dirty="0"/>
              <a:t> </a:t>
            </a:r>
            <a:r>
              <a:rPr lang="ru-RU" sz="1800" i="1" dirty="0" err="1"/>
              <a:t>Asia-Pacific</a:t>
            </a:r>
            <a:r>
              <a:rPr lang="ru-RU" sz="1800" i="1" dirty="0"/>
              <a:t> </a:t>
            </a:r>
            <a:r>
              <a:rPr lang="ru-RU" sz="1800" i="1" dirty="0" err="1"/>
              <a:t>Economic</a:t>
            </a:r>
            <a:r>
              <a:rPr lang="ru-RU" sz="1800" i="1" dirty="0"/>
              <a:t> </a:t>
            </a:r>
            <a:r>
              <a:rPr lang="ru-RU" sz="1800" i="1" dirty="0" err="1"/>
              <a:t>Cooperation,</a:t>
            </a:r>
            <a:r>
              <a:rPr lang="ru-RU" sz="1800" b="1" i="1" dirty="0" err="1"/>
              <a:t>APEC</a:t>
            </a:r>
            <a:r>
              <a:rPr lang="ru-RU" sz="1800" dirty="0"/>
              <a:t>) — форум 21 экономики </a:t>
            </a:r>
            <a:r>
              <a:rPr lang="ru-RU" sz="1800" dirty="0">
                <a:hlinkClick r:id="rId3" tooltip="Азиатско-Тихоокеанский регион"/>
              </a:rPr>
              <a:t>Азиатско-Тихоокеанского региона</a:t>
            </a:r>
            <a:r>
              <a:rPr lang="ru-RU" sz="1800" dirty="0"/>
              <a:t> для сотрудничества в области региональной торговли и облегчения и либерализации капиталовложений. Целью АТЭС является повышение экономического роста и процветания в регионе и укрепление азиатско-тихоокеанского сообщества.</a:t>
            </a:r>
            <a:br>
              <a:rPr lang="ru-RU" sz="1800" dirty="0"/>
            </a:br>
            <a:r>
              <a:rPr lang="ru-RU" sz="1800" dirty="0">
                <a:solidFill>
                  <a:schemeClr val="tx1"/>
                </a:solidFill>
              </a:rPr>
              <a:t>В экономиках-участницах проживает около 40 % мирового населения, на них приходится приблизительно 54 % </a:t>
            </a:r>
            <a:r>
              <a:rPr lang="ru-RU" sz="1800" dirty="0">
                <a:solidFill>
                  <a:schemeClr val="tx1"/>
                </a:solidFill>
                <a:hlinkClick r:id="rId4" tooltip="Валовой внутренний продукт"/>
              </a:rPr>
              <a:t>ВВП</a:t>
            </a:r>
            <a:r>
              <a:rPr lang="ru-RU" sz="1800" dirty="0">
                <a:solidFill>
                  <a:schemeClr val="tx1"/>
                </a:solidFill>
              </a:rPr>
              <a:t> и 44 % мировой </a:t>
            </a:r>
            <a:r>
              <a:rPr lang="ru-RU" sz="1800" dirty="0" smtClean="0">
                <a:solidFill>
                  <a:schemeClr val="tx1"/>
                </a:solidFill>
              </a:rPr>
              <a:t>торговли.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5177" y="4610637"/>
            <a:ext cx="81136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 настоящее время в АТЭС 21 государство, среди них — большинство стран с береговой линией у </a:t>
            </a:r>
            <a:r>
              <a:rPr lang="ru-RU" dirty="0">
                <a:hlinkClick r:id="rId5" tooltip="Тихий океан"/>
              </a:rPr>
              <a:t>Тихого океана</a:t>
            </a:r>
            <a:r>
              <a:rPr lang="ru-RU" dirty="0"/>
              <a:t>. Одна из немногих международных организаций, к которым Тайвань присоединился с полным одобрением Китая. В результате в АТЭС принят термин </a:t>
            </a:r>
            <a:r>
              <a:rPr lang="ru-RU" i="1" dirty="0"/>
              <a:t>участвующие экономики</a:t>
            </a:r>
            <a:r>
              <a:rPr lang="ru-RU" dirty="0"/>
              <a:t>, а не </a:t>
            </a:r>
            <a:r>
              <a:rPr lang="ru-RU" i="1" dirty="0"/>
              <a:t>страны-участники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97734" y="2302313"/>
            <a:ext cx="98008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Цели и задачи </a:t>
            </a:r>
            <a:r>
              <a:rPr lang="ru-RU" b="1" dirty="0" smtClean="0"/>
              <a:t>АТЭС</a:t>
            </a:r>
            <a:endParaRPr lang="ru-RU" b="1" dirty="0"/>
          </a:p>
          <a:p>
            <a:r>
              <a:rPr lang="ru-RU" dirty="0"/>
              <a:t>В </a:t>
            </a:r>
            <a:r>
              <a:rPr lang="ru-RU" dirty="0">
                <a:hlinkClick r:id="rId6" tooltip="1994 год"/>
              </a:rPr>
              <a:t>1994 году</a:t>
            </a:r>
            <a:r>
              <a:rPr lang="ru-RU" dirty="0"/>
              <a:t> в качестве стратегической цели объявлено создание к </a:t>
            </a:r>
            <a:r>
              <a:rPr lang="ru-RU" dirty="0">
                <a:hlinkClick r:id="rId7" tooltip="2020 год"/>
              </a:rPr>
              <a:t>2020 году</a:t>
            </a:r>
            <a:r>
              <a:rPr lang="ru-RU" dirty="0"/>
              <a:t> в АТР системы свободной и открытой торговли и либерального инвестиционного режима. Наиболее развитые экономики должны осуществить </a:t>
            </a:r>
            <a:r>
              <a:rPr lang="ru-RU" dirty="0">
                <a:hlinkClick r:id="rId8" tooltip="Либерализация"/>
              </a:rPr>
              <a:t>либерализацию</a:t>
            </a:r>
            <a:r>
              <a:rPr lang="ru-RU" dirty="0"/>
              <a:t> к </a:t>
            </a:r>
            <a:r>
              <a:rPr lang="ru-RU" dirty="0">
                <a:hlinkClick r:id="rId9" tooltip="2010 год"/>
              </a:rPr>
              <a:t>2010 году</a:t>
            </a:r>
            <a:r>
              <a:rPr lang="ru-RU" dirty="0"/>
              <a:t>. Каждая экономика самостоятельно определяет свой статус и сроки введения новых режимов на основе индивидуальных планов </a:t>
            </a:r>
            <a:r>
              <a:rPr lang="ru-RU" dirty="0" smtClean="0"/>
              <a:t>действий.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858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PEC Logo 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08" y="259613"/>
            <a:ext cx="3695208" cy="204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PEC memberstates(Pacific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93" y="513057"/>
            <a:ext cx="6283862" cy="4393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82866" y="4906851"/>
            <a:ext cx="5460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Страны, входящие в АТЭС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78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0040" y="108956"/>
            <a:ext cx="10461960" cy="1011506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Ассоциация государств Юго-Восточной Азии</a:t>
            </a:r>
            <a:r>
              <a:rPr lang="ru-RU" sz="1800" dirty="0"/>
              <a:t> (</a:t>
            </a:r>
            <a:r>
              <a:rPr lang="ru-RU" sz="1800" b="1" dirty="0"/>
              <a:t>АСЕАН</a:t>
            </a:r>
            <a:r>
              <a:rPr lang="ru-RU" sz="1800" dirty="0" smtClean="0"/>
              <a:t>)</a:t>
            </a:r>
            <a:r>
              <a:rPr lang="ru-RU" sz="1800" dirty="0"/>
              <a:t> — политическая, экономическая и культурная региональная </a:t>
            </a:r>
            <a:r>
              <a:rPr lang="ru-RU" sz="1800" dirty="0">
                <a:hlinkClick r:id="rId2" tooltip="Международная организация"/>
              </a:rPr>
              <a:t>межправительственная организация</a:t>
            </a:r>
            <a:r>
              <a:rPr lang="ru-RU" sz="1800" dirty="0"/>
              <a:t> стран, расположенных в </a:t>
            </a:r>
            <a:r>
              <a:rPr lang="ru-RU" sz="1800" dirty="0">
                <a:hlinkClick r:id="rId3" tooltip="Юго-Восточная Азия"/>
              </a:rPr>
              <a:t>Юго-Восточной Азии</a:t>
            </a:r>
            <a:r>
              <a:rPr lang="ru-RU" sz="1800" dirty="0"/>
              <a:t>. 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472744" y="1120462"/>
            <a:ext cx="949172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700" dirty="0"/>
              <a:t>АСЕАН была образована 8 августа 1967 г. в </a:t>
            </a:r>
            <a:r>
              <a:rPr lang="ru-RU" sz="1700" dirty="0">
                <a:hlinkClick r:id="rId4" tooltip="Бангкок"/>
              </a:rPr>
              <a:t>Бангкоке</a:t>
            </a:r>
            <a:r>
              <a:rPr lang="ru-RU" sz="1700" dirty="0"/>
              <a:t> вместе с подписанием </a:t>
            </a:r>
            <a:r>
              <a:rPr lang="ru-RU" sz="1700" dirty="0">
                <a:hlinkClick r:id="rId5" tooltip="Декларация АСЕАН (страница отсутствует)"/>
              </a:rPr>
              <a:t>«Декларации АСЕАН»</a:t>
            </a:r>
            <a:r>
              <a:rPr lang="ru-RU" sz="1700" dirty="0"/>
              <a:t>, более известной как «</a:t>
            </a:r>
            <a:r>
              <a:rPr lang="ru-RU" sz="1700" dirty="0" err="1"/>
              <a:t>Бангкокская</a:t>
            </a:r>
            <a:r>
              <a:rPr lang="ru-RU" sz="1700" dirty="0"/>
              <a:t> декларация». Договорное оформление АСЕАН произошло лишь в 1976 году в подписанных на острове </a:t>
            </a:r>
            <a:r>
              <a:rPr lang="ru-RU" sz="1700" dirty="0">
                <a:hlinkClick r:id="rId6" tooltip="Бали"/>
              </a:rPr>
              <a:t>Бали</a:t>
            </a:r>
            <a:r>
              <a:rPr lang="ru-RU" sz="1700" dirty="0"/>
              <a:t> Договоре о дружбе и сотрудничестве в Юго-Восточной Азии и Декларации согласия АСЕАН.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7481" y="2752664"/>
            <a:ext cx="1091699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Высший орган - </a:t>
            </a:r>
            <a:r>
              <a:rPr lang="ru-RU" sz="1700" dirty="0"/>
              <a:t>является саммит лидеров (глав государств и правительств) стран-членов, который, начиная с</a:t>
            </a:r>
            <a:r>
              <a:rPr lang="ru-RU" sz="1700" dirty="0">
                <a:hlinkClick r:id="rId7" tooltip="2001"/>
              </a:rPr>
              <a:t>2001</a:t>
            </a:r>
            <a:r>
              <a:rPr lang="ru-RU" sz="1700" dirty="0"/>
              <a:t> г., проходит ежегодно. </a:t>
            </a:r>
            <a:r>
              <a:rPr lang="ru-RU" sz="1700" dirty="0">
                <a:hlinkClick r:id="rId8" tooltip="Саммит"/>
              </a:rPr>
              <a:t>Саммит</a:t>
            </a:r>
            <a:r>
              <a:rPr lang="ru-RU" sz="1700" dirty="0"/>
              <a:t> обычно длится 3 дня и сопровождается встречами с партнёрами организации по региону</a:t>
            </a:r>
            <a:r>
              <a:rPr lang="ru-RU" sz="17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В </a:t>
            </a:r>
            <a:r>
              <a:rPr lang="ru-RU" sz="1700" dirty="0"/>
              <a:t>качестве руководящего и координирующего органа выступают ежегодные совещания министров иностранных дел (СМИД), которые берут своё начало из периода, когда саммиты проходили раз в три года и СМИД проходили на год ранее, подготавливая будущую встречу. </a:t>
            </a:r>
            <a:endParaRPr lang="ru-RU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Также </a:t>
            </a:r>
            <a:r>
              <a:rPr lang="ru-RU" sz="1700" dirty="0"/>
              <a:t>ежегодно проходят совещания министров финансов и периодически министров экономики и сельского хозяйства, однако важнейшие их решения подлежат утверждению министрами иностранных дел. </a:t>
            </a:r>
            <a:endParaRPr lang="ru-RU" sz="17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700" dirty="0" smtClean="0"/>
              <a:t>Повседневное </a:t>
            </a:r>
            <a:r>
              <a:rPr lang="ru-RU" sz="1700" dirty="0"/>
              <a:t>руководство осуществляется постоянным комитетом в составе министра иностранных дел председательствующей страны и послов остальных стран-членов. </a:t>
            </a:r>
            <a:endParaRPr lang="ru-RU" sz="1700" dirty="0" smtClean="0"/>
          </a:p>
          <a:p>
            <a:endParaRPr lang="ru-RU" sz="1700" dirty="0" smtClean="0"/>
          </a:p>
          <a:p>
            <a:r>
              <a:rPr lang="ru-RU" sz="1700" dirty="0" smtClean="0"/>
              <a:t>Постоянный </a:t>
            </a:r>
            <a:r>
              <a:rPr lang="ru-RU" sz="1700" dirty="0"/>
              <a:t>Секретариат расположен в</a:t>
            </a:r>
            <a:r>
              <a:rPr lang="ru-RU" sz="1700" b="1" dirty="0"/>
              <a:t> г. Джакарта </a:t>
            </a:r>
            <a:r>
              <a:rPr lang="ru-RU" sz="1700" dirty="0"/>
              <a:t>и возглавляется Генеральным секретарём (на ноябрь </a:t>
            </a:r>
            <a:r>
              <a:rPr lang="ru-RU" sz="1700" dirty="0">
                <a:hlinkClick r:id="rId9" tooltip="2008"/>
              </a:rPr>
              <a:t>2008</a:t>
            </a:r>
            <a:r>
              <a:rPr lang="ru-RU" sz="1700" dirty="0"/>
              <a:t> г. — бывший министр иностранных дел Таиланда Сурин </a:t>
            </a:r>
            <a:r>
              <a:rPr lang="ru-RU" sz="1700" dirty="0" err="1"/>
              <a:t>Питсуван</a:t>
            </a:r>
            <a:r>
              <a:rPr lang="ru-RU" sz="1700" dirty="0"/>
              <a:t>,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91348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ap of the Association of Southeast Asian Nation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03" y="2905124"/>
            <a:ext cx="895350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981491"/>
              </p:ext>
            </p:extLst>
          </p:nvPr>
        </p:nvGraphicFramePr>
        <p:xfrm>
          <a:off x="8499508" y="435766"/>
          <a:ext cx="3692492" cy="4094608"/>
        </p:xfrm>
        <a:graphic>
          <a:graphicData uri="http://schemas.openxmlformats.org/drawingml/2006/table">
            <a:tbl>
              <a:tblPr/>
              <a:tblGrid>
                <a:gridCol w="1846246"/>
                <a:gridCol w="1846246"/>
              </a:tblGrid>
              <a:tr h="1052067">
                <a:tc gridSpan="2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 marL="29802" marR="29802" marT="29802" marB="29802" anchor="ctr"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115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3" tooltip="Флаг АСЕАН"/>
                        </a:rPr>
                        <a:t>Флаг АСЕАН</a:t>
                      </a:r>
                      <a:endParaRPr lang="ru-RU" sz="1400" dirty="0"/>
                    </a:p>
                  </a:txBody>
                  <a:tcPr marL="29802" marR="29802" marT="29802" marB="2980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8694">
                <a:tc gridSpan="2">
                  <a:txBody>
                    <a:bodyPr/>
                    <a:lstStyle/>
                    <a:p>
                      <a:pPr algn="ctr"/>
                      <a:endParaRPr lang="ru-RU" sz="1400"/>
                    </a:p>
                  </a:txBody>
                  <a:tcPr marL="29802" marR="29802" marT="29802" marB="2980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3253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/>
                        <a:t>Страны-члены</a:t>
                      </a:r>
                      <a:endParaRPr lang="ru-RU" sz="1400" dirty="0"/>
                    </a:p>
                  </a:txBody>
                  <a:tcPr marL="29802" marR="29802" marT="29802" marB="2980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4" tooltip="Бруней"/>
                        </a:rPr>
                        <a:t>Бруней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5" tooltip="Вьетнам"/>
                        </a:rPr>
                        <a:t>Вьетнам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6" tooltip="Индонезия"/>
                        </a:rPr>
                        <a:t>Индонезия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7" tooltip="Камбоджа"/>
                        </a:rPr>
                        <a:t>Камбоджа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8" tooltip="Лаос"/>
                        </a:rPr>
                        <a:t>Лаос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9" tooltip="Малайзия"/>
                        </a:rPr>
                        <a:t>Малайзия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0" tooltip="Мьянма"/>
                        </a:rPr>
                        <a:t>Мьянма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1" tooltip="Сингапур"/>
                        </a:rPr>
                        <a:t>Сингапур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2" tooltip="Таиланд"/>
                        </a:rPr>
                        <a:t>Таиланд</a:t>
                      </a:r>
                      <a:r>
                        <a:rPr lang="ru-RU" sz="1400" dirty="0">
                          <a:effectLst/>
                        </a:rPr>
                        <a:t/>
                      </a:r>
                      <a:br>
                        <a:rPr lang="ru-RU" sz="1400" dirty="0"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 </a:t>
                      </a:r>
                      <a:r>
                        <a:rPr lang="ru-RU" sz="1400" u="none" strike="noStrike" dirty="0">
                          <a:solidFill>
                            <a:srgbClr val="0B0080"/>
                          </a:solidFill>
                          <a:effectLst/>
                          <a:hlinkClick r:id="rId13" tooltip="Филиппины"/>
                        </a:rPr>
                        <a:t>Филиппины</a:t>
                      </a:r>
                      <a:endParaRPr lang="ru-RU" sz="1400" dirty="0">
                        <a:effectLst/>
                      </a:endParaRPr>
                    </a:p>
                  </a:txBody>
                  <a:tcPr marL="29802" marR="29802" marT="29802" marB="29802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7171" name="Picture 3" descr="Flag of ASEAN.sv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287" y="0"/>
            <a:ext cx="3728933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2773" y="2813518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/>
              <a:t>Спасибо за внимание!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001026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4803" y="0"/>
            <a:ext cx="8911687" cy="1280890"/>
          </a:xfrm>
        </p:spPr>
        <p:txBody>
          <a:bodyPr/>
          <a:lstStyle/>
          <a:p>
            <a:r>
              <a:rPr lang="ru-RU" dirty="0" smtClean="0"/>
              <a:t>К универсальным экономическим организациям относятся: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283376"/>
              </p:ext>
            </p:extLst>
          </p:nvPr>
        </p:nvGraphicFramePr>
        <p:xfrm>
          <a:off x="682580" y="1280892"/>
          <a:ext cx="11256135" cy="4746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682579" y="5906083"/>
            <a:ext cx="11153106" cy="431354"/>
            <a:chOff x="332961" y="4099294"/>
            <a:chExt cx="10859808" cy="43135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332961" y="4099294"/>
              <a:ext cx="10859808" cy="4313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332961" y="4099294"/>
              <a:ext cx="10859808" cy="431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388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0" i="0" kern="1200" dirty="0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12983" y="6425655"/>
            <a:ext cx="11422702" cy="431354"/>
            <a:chOff x="332961" y="4099294"/>
            <a:chExt cx="10859808" cy="43135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332961" y="4099294"/>
              <a:ext cx="10859808" cy="431354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332961" y="4099294"/>
              <a:ext cx="10859808" cy="4313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388" tIns="50800" rIns="50800" bIns="50800" numCol="1" spcCol="1270" anchor="ctr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000" b="0" i="0" kern="1200" dirty="0"/>
            </a:p>
          </p:txBody>
        </p:sp>
      </p:grpSp>
      <p:sp>
        <p:nvSpPr>
          <p:cNvPr id="11" name="Овал 10"/>
          <p:cNvSpPr/>
          <p:nvPr/>
        </p:nvSpPr>
        <p:spPr>
          <a:xfrm>
            <a:off x="80021" y="6371736"/>
            <a:ext cx="539193" cy="53919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412983" y="5852164"/>
            <a:ext cx="539193" cy="539193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TextBox 12"/>
          <p:cNvSpPr txBox="1"/>
          <p:nvPr/>
        </p:nvSpPr>
        <p:spPr>
          <a:xfrm>
            <a:off x="1221772" y="5941279"/>
            <a:ext cx="8836628" cy="491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hlinkClick r:id="rId7" tooltip="Азиатско-тихоокеанское экономическое сотрудничество"/>
              </a:rPr>
              <a:t>Азиатско-тихоокеанское экономическое сотрудничество</a:t>
            </a:r>
            <a:r>
              <a:rPr lang="ru-RU" dirty="0"/>
              <a:t> (</a:t>
            </a:r>
            <a:r>
              <a:rPr lang="ru-RU" dirty="0">
                <a:hlinkClick r:id="rId8" tooltip="АТЭС"/>
              </a:rPr>
              <a:t>АТЭС</a:t>
            </a:r>
            <a:r>
              <a:rPr lang="ru-RU" dirty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2176" y="6457715"/>
            <a:ext cx="7186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9" tooltip="Ассоциация государств Юго-Восточной Азии"/>
              </a:rPr>
              <a:t>Ассоциация государств Юго-Восточной Азии</a:t>
            </a:r>
            <a:r>
              <a:rPr lang="ru-RU" dirty="0"/>
              <a:t> (</a:t>
            </a:r>
            <a:r>
              <a:rPr lang="ru-RU" dirty="0">
                <a:hlinkClick r:id="rId10" tooltip="АСЕАН"/>
              </a:rPr>
              <a:t>АСЕАН</a:t>
            </a:r>
            <a:r>
              <a:rPr lang="ru-RU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5464" y="96076"/>
            <a:ext cx="10522039" cy="1280890"/>
          </a:xfrm>
        </p:spPr>
        <p:txBody>
          <a:bodyPr>
            <a:noAutofit/>
          </a:bodyPr>
          <a:lstStyle/>
          <a:p>
            <a:r>
              <a:rPr lang="ru-RU" sz="2000" b="1" dirty="0"/>
              <a:t>Экономический и Социальный Совет ООН (ЭКОСОС)</a:t>
            </a:r>
            <a:r>
              <a:rPr lang="ru-RU" sz="2000" dirty="0"/>
              <a:t> — один из главных органов </a:t>
            </a:r>
            <a:r>
              <a:rPr lang="ru-RU" sz="2000" dirty="0">
                <a:hlinkClick r:id="rId2" tooltip="Организация Объединённых Наций"/>
              </a:rPr>
              <a:t>Организации Объединённых Наций</a:t>
            </a:r>
            <a:r>
              <a:rPr lang="ru-RU" sz="2000" dirty="0"/>
              <a:t>, который координирует сотрудничество в </a:t>
            </a:r>
            <a:r>
              <a:rPr lang="ru-RU" sz="2000" dirty="0">
                <a:hlinkClick r:id="rId3" tooltip="Экономика"/>
              </a:rPr>
              <a:t>экономической</a:t>
            </a:r>
            <a:r>
              <a:rPr lang="ru-RU" sz="2000" dirty="0"/>
              <a:t>, </a:t>
            </a:r>
            <a:r>
              <a:rPr lang="ru-RU" sz="2000" dirty="0">
                <a:hlinkClick r:id="rId4" tooltip="Социология"/>
              </a:rPr>
              <a:t>социальной</a:t>
            </a:r>
            <a:r>
              <a:rPr lang="ru-RU" sz="2000" dirty="0"/>
              <a:t> областях ООН и её </a:t>
            </a:r>
            <a:r>
              <a:rPr lang="ru-RU" sz="2000" dirty="0">
                <a:hlinkClick r:id="rId5" tooltip="Специализированные учреждения ООН"/>
              </a:rPr>
              <a:t>специализированных учреждений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98490" y="1519707"/>
            <a:ext cx="52674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Место расположения: </a:t>
            </a:r>
            <a:r>
              <a:rPr lang="ru-RU" dirty="0"/>
              <a:t>Нью-Йорк (США</a:t>
            </a:r>
            <a:r>
              <a:rPr lang="ru-RU" dirty="0" smtClean="0"/>
              <a:t>)</a:t>
            </a:r>
          </a:p>
          <a:p>
            <a:r>
              <a:rPr lang="ru-RU" b="1" dirty="0"/>
              <a:t>Учрежден: </a:t>
            </a:r>
            <a:r>
              <a:rPr lang="ru-RU" dirty="0"/>
              <a:t>26 июня</a:t>
            </a:r>
            <a:r>
              <a:rPr lang="ru-RU" b="1" dirty="0"/>
              <a:t> </a:t>
            </a:r>
            <a:r>
              <a:rPr lang="ru-RU" dirty="0"/>
              <a:t>1945 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52282" y="2308779"/>
            <a:ext cx="107152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 сферу деятельности Экономического и Социального Совета </a:t>
            </a:r>
            <a:r>
              <a:rPr lang="ru-RU" dirty="0" smtClean="0"/>
              <a:t>входят: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Содействие экономическому и социальному прогрессу, в том числе повышению </a:t>
            </a:r>
            <a:r>
              <a:rPr lang="ru-RU" dirty="0">
                <a:hlinkClick r:id="rId6" tooltip="Уровень жизни"/>
              </a:rPr>
              <a:t>уровня жизни</a:t>
            </a:r>
            <a:r>
              <a:rPr lang="ru-RU" dirty="0"/>
              <a:t> и полной занятости населения;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Выработка способов разрешения международных проблем в экономической и социальной областях и в </a:t>
            </a:r>
            <a:r>
              <a:rPr lang="ru-RU" dirty="0" smtClean="0"/>
              <a:t>области </a:t>
            </a:r>
            <a:r>
              <a:rPr lang="ru-RU" dirty="0" smtClean="0">
                <a:hlinkClick r:id="rId7" tooltip="Здравоохранение"/>
              </a:rPr>
              <a:t>здравоохранения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Содействие международному сотрудничеству в сфере </a:t>
            </a:r>
            <a:r>
              <a:rPr lang="ru-RU" dirty="0">
                <a:hlinkClick r:id="rId8" tooltip="Культура"/>
              </a:rPr>
              <a:t>культуры</a:t>
            </a:r>
            <a:r>
              <a:rPr lang="ru-RU" dirty="0"/>
              <a:t> и </a:t>
            </a:r>
            <a:r>
              <a:rPr lang="ru-RU" dirty="0">
                <a:hlinkClick r:id="rId9" tooltip="Образование"/>
              </a:rPr>
              <a:t>образования</a:t>
            </a:r>
            <a:r>
              <a:rPr lang="ru-RU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условий для всеобщего уважения </a:t>
            </a:r>
            <a:r>
              <a:rPr lang="ru-RU" dirty="0">
                <a:hlinkClick r:id="rId10" tooltip="Права человека"/>
              </a:rPr>
              <a:t>прав человека</a:t>
            </a:r>
            <a:r>
              <a:rPr lang="ru-RU" dirty="0"/>
              <a:t> и его основных свобод.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56068" y="4810252"/>
            <a:ext cx="1113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ЭКОСОС состоит из 54 государств</a:t>
            </a:r>
            <a:r>
              <a:rPr lang="ru-RU" baseline="30000" dirty="0">
                <a:hlinkClick r:id="rId11"/>
              </a:rPr>
              <a:t>[2]</a:t>
            </a:r>
            <a:r>
              <a:rPr lang="ru-RU" dirty="0"/>
              <a:t>, избираемых </a:t>
            </a:r>
            <a:r>
              <a:rPr lang="ru-RU" dirty="0">
                <a:hlinkClick r:id="rId12" tooltip="Генеральная Ассамблея ООН"/>
              </a:rPr>
              <a:t>Генеральной Ассамблеей</a:t>
            </a:r>
            <a:r>
              <a:rPr lang="ru-RU" dirty="0"/>
              <a:t> сроком на три года. Нет ограничений на переизбрание: выбывающий член ЭКОСОС может быть переизбран немедленно. Каждый член ЭКОСОС имеет один голос. Решения принимаются большинством голосов присутствующих и участвующих в голосовании членов ЭКОСОС.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940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ru/c/c8/Ecosoc_19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682" y="297756"/>
            <a:ext cx="469582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0033" y="3850784"/>
            <a:ext cx="45591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Фотография первой сессии ЭКОСОС, состоявшейся в </a:t>
            </a:r>
            <a:r>
              <a:rPr lang="ru-RU" dirty="0" err="1"/>
              <a:t>Чёрч</a:t>
            </a:r>
            <a:r>
              <a:rPr lang="ru-RU" dirty="0"/>
              <a:t>-Хаус в Лондоне 23 января 1946 года. На снимке: г-н </a:t>
            </a:r>
            <a:r>
              <a:rPr lang="ru-RU" dirty="0" err="1"/>
              <a:t>Глэдвин</a:t>
            </a:r>
            <a:r>
              <a:rPr lang="ru-RU" dirty="0"/>
              <a:t> </a:t>
            </a:r>
            <a:r>
              <a:rPr lang="ru-RU" dirty="0" err="1"/>
              <a:t>Джебб</a:t>
            </a:r>
            <a:r>
              <a:rPr lang="ru-RU" dirty="0"/>
              <a:t> (справа), Исполнительный секретарь Организации Объединенных Наций, поздравляет сэра </a:t>
            </a:r>
            <a:r>
              <a:rPr lang="ru-RU" dirty="0" err="1"/>
              <a:t>Рамасвами</a:t>
            </a:r>
            <a:r>
              <a:rPr lang="ru-RU" dirty="0"/>
              <a:t> </a:t>
            </a:r>
            <a:r>
              <a:rPr lang="ru-RU" dirty="0" err="1"/>
              <a:t>Мудальяра</a:t>
            </a:r>
            <a:r>
              <a:rPr lang="ru-RU" dirty="0"/>
              <a:t> из Индии после его избрания первым Председателем ЭКОСОС</a:t>
            </a:r>
            <a:endParaRPr lang="ru-RU" dirty="0"/>
          </a:p>
        </p:txBody>
      </p:sp>
      <p:pic>
        <p:nvPicPr>
          <p:cNvPr id="1028" name="Picture 4" descr="https://upload.wikimedia.org/wikipedia/commons/thumb/e/e1/United_Nations_Economic_and_Social_Council.jpg/800px-United_Nations_Economic_and_Social_Counc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133" y="3040180"/>
            <a:ext cx="4313394" cy="323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3106" y="1043189"/>
            <a:ext cx="3567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Зал заседаний Экономического и Социального Совета ООН. Оформление зала является даром Швеции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158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101" y="224865"/>
            <a:ext cx="10406130" cy="128089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err="1"/>
              <a:t>Всеми́рная</a:t>
            </a:r>
            <a:r>
              <a:rPr lang="ru-RU" sz="1800" b="1" dirty="0"/>
              <a:t> </a:t>
            </a:r>
            <a:r>
              <a:rPr lang="ru-RU" sz="1800" b="1" dirty="0" err="1"/>
              <a:t>торго́вая</a:t>
            </a:r>
            <a:r>
              <a:rPr lang="ru-RU" sz="1800" b="1" dirty="0"/>
              <a:t> </a:t>
            </a:r>
            <a:r>
              <a:rPr lang="ru-RU" sz="1800" b="1" dirty="0" err="1"/>
              <a:t>организа́ция</a:t>
            </a:r>
            <a:r>
              <a:rPr lang="ru-RU" sz="1800" dirty="0"/>
              <a:t> (</a:t>
            </a:r>
            <a:r>
              <a:rPr lang="ru-RU" sz="1800" b="1" dirty="0"/>
              <a:t>ВТО</a:t>
            </a:r>
            <a:r>
              <a:rPr lang="ru-RU" sz="1800" dirty="0"/>
              <a:t>; </a:t>
            </a:r>
            <a:r>
              <a:rPr lang="ru-RU" sz="1800" dirty="0">
                <a:hlinkClick r:id="rId2" tooltip="Английский язык"/>
              </a:rPr>
              <a:t>англ.</a:t>
            </a:r>
            <a:r>
              <a:rPr lang="ru-RU" sz="1800" dirty="0"/>
              <a:t> </a:t>
            </a:r>
            <a:r>
              <a:rPr lang="ru-RU" sz="1800" i="1" dirty="0" err="1"/>
              <a:t>World</a:t>
            </a:r>
            <a:r>
              <a:rPr lang="ru-RU" sz="1800" i="1" dirty="0"/>
              <a:t> </a:t>
            </a:r>
            <a:r>
              <a:rPr lang="ru-RU" sz="1800" i="1" dirty="0" err="1"/>
              <a:t>Trade</a:t>
            </a:r>
            <a:r>
              <a:rPr lang="ru-RU" sz="1800" i="1" dirty="0"/>
              <a:t> </a:t>
            </a:r>
            <a:r>
              <a:rPr lang="ru-RU" sz="1800" i="1" dirty="0" err="1"/>
              <a:t>Organization</a:t>
            </a:r>
            <a:r>
              <a:rPr lang="ru-RU" sz="1800" dirty="0"/>
              <a:t> (</a:t>
            </a:r>
            <a:r>
              <a:rPr lang="ru-RU" sz="1800" i="1" dirty="0"/>
              <a:t>WTO</a:t>
            </a:r>
            <a:r>
              <a:rPr lang="ru-RU" sz="1800" dirty="0" smtClean="0"/>
              <a:t>),</a:t>
            </a:r>
            <a:r>
              <a:rPr lang="ru-RU" sz="1800" dirty="0"/>
              <a:t> </a:t>
            </a:r>
            <a:r>
              <a:rPr lang="ru-RU" sz="1800" dirty="0" smtClean="0"/>
              <a:t>—</a:t>
            </a:r>
            <a:r>
              <a:rPr lang="ru-RU" sz="1800" dirty="0" smtClean="0">
                <a:hlinkClick r:id="rId3" tooltip="Международная организация"/>
              </a:rPr>
              <a:t>международная </a:t>
            </a:r>
            <a:r>
              <a:rPr lang="ru-RU" sz="1800" dirty="0">
                <a:hlinkClick r:id="rId3" tooltip="Международная организация"/>
              </a:rPr>
              <a:t>организация</a:t>
            </a:r>
            <a:r>
              <a:rPr lang="ru-RU" sz="1800" dirty="0"/>
              <a:t>, созданная 1 января </a:t>
            </a:r>
            <a:r>
              <a:rPr lang="ru-RU" sz="1800" dirty="0">
                <a:hlinkClick r:id="rId4" tooltip="1995 год"/>
              </a:rPr>
              <a:t>1995 года</a:t>
            </a:r>
            <a:r>
              <a:rPr lang="ru-RU" sz="1800" dirty="0"/>
              <a:t> с </a:t>
            </a:r>
            <a:r>
              <a:rPr lang="ru-RU" sz="1800" dirty="0" smtClean="0"/>
              <a:t>целью </a:t>
            </a:r>
            <a:r>
              <a:rPr lang="ru-RU" sz="1800" dirty="0" smtClean="0">
                <a:hlinkClick r:id="rId5" tooltip="Либерализация"/>
              </a:rPr>
              <a:t>либерализации</a:t>
            </a:r>
            <a:r>
              <a:rPr lang="ru-RU" sz="1800" dirty="0"/>
              <a:t> международной торговли и регулирования торгово-политических отношений государств-членов. ВТО образована на основе </a:t>
            </a:r>
            <a:r>
              <a:rPr lang="ru-RU" sz="1800" dirty="0">
                <a:hlinkClick r:id="rId6" tooltip="Генеральное соглашение по тарифам и торговле"/>
              </a:rPr>
              <a:t>Генерального соглашения по тарифам и торговле</a:t>
            </a:r>
            <a:r>
              <a:rPr lang="ru-RU" sz="1800" dirty="0"/>
              <a:t> (ГАТТ), заключенного в 1947 году и на протяжении почти 50 лет фактически выполнявшего функции международной организации, но не являвшегося, тем не менее, международной организацией в юридическом смысле.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687133" y="4272677"/>
            <a:ext cx="105048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ВТО отвечает за разработку и внедрение новых торговых соглашений, а также следит за соблюдением членами организации всех соглашений, подписанных большинством стран мира и ратифицированных их парламентами. ВТО строит свою деятельность исходя из решений, принятых в 1986—1994 годах в рамках </a:t>
            </a:r>
            <a:r>
              <a:rPr lang="ru-RU" dirty="0">
                <a:hlinkClick r:id="rId7" tooltip="Уругвайский раунд"/>
              </a:rPr>
              <a:t>Уругвайского раунда</a:t>
            </a:r>
            <a:r>
              <a:rPr lang="ru-RU" dirty="0"/>
              <a:t> и более ранних договоренностей ГАТТ. Обсуждения проблем и принятие решений по глобальным проблемам либерализации и перспективам дальнейшего развития мировой торговли проходят в рамках многосторонних торговых переговоров (раунды). К настоящему времени проведено 8 раундов таких переговоров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71976" y="2519337"/>
            <a:ext cx="82296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Штаб-квартира</a:t>
            </a:r>
            <a:r>
              <a:rPr lang="ru-RU" dirty="0"/>
              <a:t> ВТО расположена в </a:t>
            </a:r>
            <a:r>
              <a:rPr lang="ru-RU" dirty="0">
                <a:hlinkClick r:id="rId8" tooltip="Женева"/>
              </a:rPr>
              <a:t>Женеве</a:t>
            </a:r>
            <a:r>
              <a:rPr lang="ru-RU" dirty="0"/>
              <a:t>, </a:t>
            </a:r>
            <a:r>
              <a:rPr lang="ru-RU" dirty="0">
                <a:hlinkClick r:id="rId9" tooltip="Швейцария"/>
              </a:rPr>
              <a:t>Швейцария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Глава </a:t>
            </a:r>
            <a:r>
              <a:rPr lang="ru-RU" b="1" dirty="0"/>
              <a:t>ВТО </a:t>
            </a:r>
            <a:r>
              <a:rPr lang="ru-RU" dirty="0"/>
              <a:t>(генеральный директор) — </a:t>
            </a:r>
            <a:r>
              <a:rPr lang="ru-RU" dirty="0">
                <a:hlinkClick r:id="rId10" tooltip="Азеведу, Роберту"/>
              </a:rPr>
              <a:t>Роберту </a:t>
            </a:r>
            <a:r>
              <a:rPr lang="ru-RU" dirty="0" err="1">
                <a:hlinkClick r:id="rId10" tooltip="Азеведу, Роберту"/>
              </a:rPr>
              <a:t>Карвалью</a:t>
            </a:r>
            <a:r>
              <a:rPr lang="ru-RU" dirty="0">
                <a:hlinkClick r:id="rId10" tooltip="Азеведу, Роберту"/>
              </a:rPr>
              <a:t> </a:t>
            </a:r>
            <a:r>
              <a:rPr lang="ru-RU" dirty="0" err="1">
                <a:hlinkClick r:id="rId10" tooltip="Азеведу, Роберту"/>
              </a:rPr>
              <a:t>ди</a:t>
            </a:r>
            <a:r>
              <a:rPr lang="ru-RU" dirty="0">
                <a:hlinkClick r:id="rId10" tooltip="Азеведу, Роберту"/>
              </a:rPr>
              <a:t> </a:t>
            </a:r>
            <a:r>
              <a:rPr lang="ru-RU" dirty="0" err="1">
                <a:hlinkClick r:id="rId10" tooltip="Азеведу, Роберту"/>
              </a:rPr>
              <a:t>Азеведу</a:t>
            </a:r>
            <a:r>
              <a:rPr lang="ru-RU" dirty="0"/>
              <a:t>, </a:t>
            </a:r>
            <a:r>
              <a:rPr lang="ru-RU" b="1" dirty="0"/>
              <a:t>в штате </a:t>
            </a:r>
            <a:r>
              <a:rPr lang="ru-RU" dirty="0"/>
              <a:t>самой организации около </a:t>
            </a:r>
            <a:r>
              <a:rPr lang="ru-RU" b="1" dirty="0"/>
              <a:t>640</a:t>
            </a:r>
            <a:r>
              <a:rPr lang="ru-RU" dirty="0"/>
              <a:t> человек.</a:t>
            </a:r>
            <a:r>
              <a:rPr lang="ru-RU" baseline="30000" dirty="0">
                <a:hlinkClick r:id="rId11"/>
              </a:rPr>
              <a:t>[4]</a:t>
            </a:r>
            <a:endParaRPr lang="ru-RU" dirty="0"/>
          </a:p>
          <a:p>
            <a:r>
              <a:rPr lang="ru-RU" dirty="0"/>
              <a:t>На </a:t>
            </a:r>
            <a:r>
              <a:rPr lang="ru-RU" dirty="0">
                <a:hlinkClick r:id="rId12" tooltip="26 апреля"/>
              </a:rPr>
              <a:t>26 апреля</a:t>
            </a:r>
            <a:r>
              <a:rPr lang="ru-RU" dirty="0"/>
              <a:t> </a:t>
            </a:r>
            <a:r>
              <a:rPr lang="ru-RU" dirty="0">
                <a:hlinkClick r:id="rId13" tooltip="2015 год"/>
              </a:rPr>
              <a:t>2015 года</a:t>
            </a:r>
            <a:r>
              <a:rPr lang="ru-RU" dirty="0"/>
              <a:t> в ВТО состояла </a:t>
            </a:r>
            <a:r>
              <a:rPr lang="ru-RU" b="1" dirty="0"/>
              <a:t>162 страна</a:t>
            </a:r>
            <a:r>
              <a:rPr lang="ru-RU" dirty="0"/>
              <a:t>.</a:t>
            </a:r>
            <a:r>
              <a:rPr lang="ru-RU" baseline="30000" dirty="0">
                <a:hlinkClick r:id="rId14"/>
              </a:rPr>
              <a:t>[5]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23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TO members and observers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010" y="1239055"/>
            <a:ext cx="822007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rld Trade Organization (logo and wordmark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8" y="381804"/>
            <a:ext cx="2857500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0163" y="5550759"/>
            <a:ext cx="981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    Государства-члены </a:t>
            </a:r>
            <a:r>
              <a:rPr lang="ru-RU" dirty="0" smtClean="0"/>
              <a:t>ВТО;</a:t>
            </a:r>
          </a:p>
          <a:p>
            <a:r>
              <a:rPr lang="ru-RU" dirty="0" smtClean="0"/>
              <a:t>  </a:t>
            </a:r>
            <a:r>
              <a:rPr lang="ru-RU" dirty="0"/>
              <a:t>   </a:t>
            </a:r>
            <a:r>
              <a:rPr lang="ru-RU" dirty="0" smtClean="0"/>
              <a:t>Государства-члены </a:t>
            </a:r>
            <a:r>
              <a:rPr lang="ru-RU" dirty="0"/>
              <a:t>ВТО, представленные также через </a:t>
            </a:r>
            <a:r>
              <a:rPr lang="ru-RU" dirty="0">
                <a:hlinkClick r:id="rId4" tooltip="Европейский союз"/>
              </a:rPr>
              <a:t>Европейский союз</a:t>
            </a:r>
            <a:r>
              <a:rPr lang="ru-RU" dirty="0"/>
              <a:t>     </a:t>
            </a:r>
            <a:endParaRPr lang="ru-RU" dirty="0" smtClean="0"/>
          </a:p>
          <a:p>
            <a:r>
              <a:rPr lang="ru-RU" dirty="0" smtClean="0"/>
              <a:t>     Наблюдатели</a:t>
            </a:r>
            <a:r>
              <a:rPr lang="ru-RU" dirty="0"/>
              <a:t>     </a:t>
            </a:r>
            <a:endParaRPr lang="ru-RU" dirty="0" smtClean="0"/>
          </a:p>
          <a:p>
            <a:r>
              <a:rPr lang="ru-RU" dirty="0" smtClean="0"/>
              <a:t>     Не </a:t>
            </a:r>
            <a:r>
              <a:rPr lang="ru-RU" dirty="0"/>
              <a:t>члены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06586" y="5644275"/>
            <a:ext cx="232847" cy="22396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06585" y="5926955"/>
            <a:ext cx="232847" cy="22396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06585" y="6195135"/>
            <a:ext cx="232847" cy="22396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906584" y="6473111"/>
            <a:ext cx="232847" cy="22396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5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496" y="186228"/>
            <a:ext cx="10290219" cy="120469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err="1"/>
              <a:t>Организа́ция</a:t>
            </a:r>
            <a:r>
              <a:rPr lang="ru-RU" sz="2000" b="1" dirty="0"/>
              <a:t> </a:t>
            </a:r>
            <a:r>
              <a:rPr lang="ru-RU" sz="2000" b="1" dirty="0" err="1"/>
              <a:t>экономи́ческого</a:t>
            </a:r>
            <a:r>
              <a:rPr lang="ru-RU" sz="2000" b="1" dirty="0"/>
              <a:t> </a:t>
            </a:r>
            <a:r>
              <a:rPr lang="ru-RU" sz="2000" b="1" dirty="0" err="1"/>
              <a:t>сотру́дничества</a:t>
            </a:r>
            <a:r>
              <a:rPr lang="ru-RU" sz="2000" b="1" dirty="0"/>
              <a:t> и </a:t>
            </a:r>
            <a:r>
              <a:rPr lang="ru-RU" sz="2000" b="1" dirty="0" err="1" smtClean="0"/>
              <a:t>разви́тия</a:t>
            </a:r>
            <a:r>
              <a:rPr lang="ru-RU" sz="2000" dirty="0"/>
              <a:t> — международная экономическая организация </a:t>
            </a:r>
            <a:r>
              <a:rPr lang="ru-RU" sz="2000" dirty="0">
                <a:hlinkClick r:id="rId2" tooltip="Развитые страны"/>
              </a:rPr>
              <a:t>развитых стран</a:t>
            </a:r>
            <a:r>
              <a:rPr lang="ru-RU" sz="2000" dirty="0"/>
              <a:t>, признающих </a:t>
            </a:r>
            <a:r>
              <a:rPr lang="ru-RU" sz="2000" dirty="0" smtClean="0"/>
              <a:t>принципы </a:t>
            </a:r>
            <a:r>
              <a:rPr lang="ru-RU" sz="2000" dirty="0" smtClean="0">
                <a:hlinkClick r:id="rId3" tooltip="Представительная демократия"/>
              </a:rPr>
              <a:t>представительной </a:t>
            </a:r>
            <a:r>
              <a:rPr lang="ru-RU" sz="2000" dirty="0">
                <a:hlinkClick r:id="rId3" tooltip="Представительная демократия"/>
              </a:rPr>
              <a:t>демократии</a:t>
            </a:r>
            <a:r>
              <a:rPr lang="ru-RU" sz="2000" dirty="0"/>
              <a:t> и свободной </a:t>
            </a:r>
            <a:r>
              <a:rPr lang="ru-RU" sz="2000" dirty="0">
                <a:hlinkClick r:id="rId4" tooltip="Рыночная экономика"/>
              </a:rPr>
              <a:t>рыночной экономики</a:t>
            </a:r>
            <a:r>
              <a:rPr lang="ru-RU" sz="2000" dirty="0"/>
              <a:t>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197736" y="1506828"/>
            <a:ext cx="97879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Создана</a:t>
            </a:r>
            <a:r>
              <a:rPr lang="ru-RU" dirty="0"/>
              <a:t> в 1948 </a:t>
            </a:r>
            <a:r>
              <a:rPr lang="ru-RU" dirty="0" smtClean="0"/>
              <a:t>году.</a:t>
            </a:r>
            <a:endParaRPr lang="ru-RU" b="1" dirty="0" smtClean="0"/>
          </a:p>
          <a:p>
            <a:r>
              <a:rPr lang="ru-RU" b="1" dirty="0" smtClean="0"/>
              <a:t>Штаб-квартира</a:t>
            </a:r>
            <a:r>
              <a:rPr lang="ru-RU" dirty="0" smtClean="0"/>
              <a:t> в</a:t>
            </a:r>
            <a:r>
              <a:rPr lang="ru-RU" dirty="0"/>
              <a:t> </a:t>
            </a:r>
            <a:r>
              <a:rPr lang="ru-RU" dirty="0">
                <a:hlinkClick r:id="rId5" tooltip="Шато де ла Мюетт (страница отсутствует)"/>
              </a:rPr>
              <a:t>Шато де ла </a:t>
            </a:r>
            <a:r>
              <a:rPr lang="ru-RU" dirty="0" err="1" smtClean="0">
                <a:hlinkClick r:id="rId5" tooltip="Шато де ла Мюетт (страница отсутствует)"/>
              </a:rPr>
              <a:t>Мюетт</a:t>
            </a:r>
            <a:r>
              <a:rPr lang="ru-RU" dirty="0" smtClean="0"/>
              <a:t> </a:t>
            </a:r>
            <a:r>
              <a:rPr lang="ru-RU" dirty="0"/>
              <a:t>в </a:t>
            </a:r>
            <a:r>
              <a:rPr lang="ru-RU" dirty="0">
                <a:hlinkClick r:id="rId6" tooltip="Париж"/>
              </a:rPr>
              <a:t>Париже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b="1" dirty="0" smtClean="0"/>
              <a:t>Генеральный </a:t>
            </a:r>
            <a:r>
              <a:rPr lang="ru-RU" b="1" dirty="0"/>
              <a:t>секретарь </a:t>
            </a:r>
            <a:r>
              <a:rPr lang="ru-RU" dirty="0"/>
              <a:t>(с</a:t>
            </a:r>
            <a:r>
              <a:rPr lang="ru-RU" dirty="0">
                <a:hlinkClick r:id="rId7" tooltip="2006"/>
              </a:rPr>
              <a:t>2006</a:t>
            </a:r>
            <a:r>
              <a:rPr lang="ru-RU" dirty="0"/>
              <a:t>) — </a:t>
            </a:r>
            <a:r>
              <a:rPr lang="ru-RU" dirty="0">
                <a:hlinkClick r:id="rId8" tooltip="Хосе Анхель Гурриа Тревиньо"/>
              </a:rPr>
              <a:t>Хосе </a:t>
            </a:r>
            <a:r>
              <a:rPr lang="ru-RU" dirty="0" err="1">
                <a:hlinkClick r:id="rId8" tooltip="Хосе Анхель Гурриа Тревиньо"/>
              </a:rPr>
              <a:t>Анхель</a:t>
            </a:r>
            <a:r>
              <a:rPr lang="ru-RU" dirty="0">
                <a:hlinkClick r:id="rId8" tooltip="Хосе Анхель Гурриа Тревиньо"/>
              </a:rPr>
              <a:t> </a:t>
            </a:r>
            <a:r>
              <a:rPr lang="ru-RU" dirty="0" err="1">
                <a:hlinkClick r:id="rId8" tooltip="Хосе Анхель Гурриа Тревиньо"/>
              </a:rPr>
              <a:t>Гурриа</a:t>
            </a:r>
            <a:r>
              <a:rPr lang="ru-RU" dirty="0">
                <a:hlinkClick r:id="rId8" tooltip="Хосе Анхель Гурриа Тревиньо"/>
              </a:rPr>
              <a:t> </a:t>
            </a:r>
            <a:r>
              <a:rPr lang="ru-RU" dirty="0" err="1">
                <a:hlinkClick r:id="rId8" tooltip="Хосе Анхель Гурриа Тревиньо"/>
              </a:rPr>
              <a:t>Тревиньо</a:t>
            </a:r>
            <a:r>
              <a:rPr lang="ru-RU" dirty="0"/>
              <a:t> (</a:t>
            </a:r>
            <a:r>
              <a:rPr lang="ru-RU" dirty="0">
                <a:hlinkClick r:id="rId9" tooltip="Мексика"/>
              </a:rPr>
              <a:t>Мексика</a:t>
            </a:r>
            <a:r>
              <a:rPr lang="ru-RU" dirty="0"/>
              <a:t>). </a:t>
            </a:r>
            <a:r>
              <a:rPr lang="ru-RU" b="1" dirty="0"/>
              <a:t>Руководящим органом </a:t>
            </a:r>
            <a:r>
              <a:rPr lang="ru-RU" dirty="0"/>
              <a:t>ОЭСР </a:t>
            </a:r>
            <a:r>
              <a:rPr lang="ru-RU" dirty="0" smtClean="0"/>
              <a:t>- совет </a:t>
            </a:r>
            <a:r>
              <a:rPr lang="ru-RU" dirty="0"/>
              <a:t>представителей стран — членов организации. Все решения в нём принимаются на основе консенсуса.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009103" y="3657600"/>
            <a:ext cx="99296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/>
              <a:t>ОЭСР осуществляет обширную аналитическую работу, вырабатывает рекомендации для стран-членов и служит платформой для организации многосторонних переговоров по экономическим проблемам. </a:t>
            </a:r>
            <a:r>
              <a:rPr lang="ru-RU" dirty="0"/>
              <a:t>Значительная доля деятельности ОЭСР связана с противодействием </a:t>
            </a:r>
            <a:r>
              <a:rPr lang="ru-RU" dirty="0">
                <a:hlinkClick r:id="rId10" tooltip="Отмывание денег"/>
              </a:rPr>
              <a:t>отмыванию денег</a:t>
            </a:r>
            <a:r>
              <a:rPr lang="ru-RU" dirty="0"/>
              <a:t>, уклонению от уплаты </a:t>
            </a:r>
            <a:r>
              <a:rPr lang="ru-RU" dirty="0" err="1"/>
              <a:t>налогов,</a:t>
            </a:r>
            <a:r>
              <a:rPr lang="ru-RU" dirty="0" err="1">
                <a:hlinkClick r:id="rId11" tooltip="Коррупция"/>
              </a:rPr>
              <a:t>коррупции</a:t>
            </a:r>
            <a:r>
              <a:rPr lang="ru-RU" dirty="0"/>
              <a:t> и взяточничеству. При участии ОЭСР были выработаны некоторые механизмы, призванные положить конец практике создания рядом государств так называемых «налоговых оазисов».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22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OECD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645" y="695460"/>
            <a:ext cx="10403308" cy="459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6362" y="5499279"/>
            <a:ext cx="80143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Государства-члены </a:t>
            </a:r>
            <a:r>
              <a:rPr lang="ru-RU" dirty="0"/>
              <a:t>ОЭСР     </a:t>
            </a:r>
            <a:endParaRPr lang="ru-RU" dirty="0" smtClean="0"/>
          </a:p>
          <a:p>
            <a:r>
              <a:rPr lang="ru-RU" dirty="0" smtClean="0"/>
              <a:t>Государства</a:t>
            </a:r>
            <a:r>
              <a:rPr lang="ru-RU" dirty="0"/>
              <a:t>, заинтересованные во вступлении     </a:t>
            </a:r>
            <a:endParaRPr lang="ru-RU" dirty="0" smtClean="0"/>
          </a:p>
          <a:p>
            <a:r>
              <a:rPr lang="ru-RU" dirty="0" smtClean="0"/>
              <a:t>Государства</a:t>
            </a:r>
            <a:r>
              <a:rPr lang="ru-RU" dirty="0"/>
              <a:t>, вовлеченные в сотрудничество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963515" y="5592760"/>
            <a:ext cx="232847" cy="223968"/>
          </a:xfrm>
          <a:prstGeom prst="rect">
            <a:avLst/>
          </a:prstGeom>
          <a:solidFill>
            <a:srgbClr val="33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63514" y="5883633"/>
            <a:ext cx="232847" cy="223968"/>
          </a:xfrm>
          <a:prstGeom prst="rect">
            <a:avLst/>
          </a:prstGeom>
          <a:solidFill>
            <a:srgbClr val="66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63513" y="6155847"/>
            <a:ext cx="232847" cy="223968"/>
          </a:xfrm>
          <a:prstGeom prst="rect">
            <a:avLst/>
          </a:prstGeom>
          <a:solidFill>
            <a:srgbClr val="99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2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9860" y="96076"/>
            <a:ext cx="10419008" cy="1280890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/>
              <a:t>Организация черноморского экономического сотрудничества</a:t>
            </a:r>
            <a:r>
              <a:rPr lang="ru-RU" sz="1800" dirty="0"/>
              <a:t> </a:t>
            </a:r>
            <a:r>
              <a:rPr lang="ru-RU" sz="1800" dirty="0" smtClean="0"/>
              <a:t>—</a:t>
            </a:r>
            <a:r>
              <a:rPr lang="ru-RU" sz="1800" dirty="0" smtClean="0">
                <a:hlinkClick r:id="rId2" tooltip="Международная организация"/>
              </a:rPr>
              <a:t>межправительственная </a:t>
            </a:r>
            <a:r>
              <a:rPr lang="ru-RU" sz="1800" dirty="0">
                <a:hlinkClick r:id="rId2" tooltip="Международная организация"/>
              </a:rPr>
              <a:t>организация</a:t>
            </a:r>
            <a:r>
              <a:rPr lang="ru-RU" sz="1800" dirty="0"/>
              <a:t>, объединяющая 12 государств </a:t>
            </a:r>
            <a:r>
              <a:rPr lang="ru-RU" sz="1800" dirty="0">
                <a:hlinkClick r:id="rId3" tooltip="Черное море"/>
              </a:rPr>
              <a:t>Причерноморья</a:t>
            </a:r>
            <a:r>
              <a:rPr lang="ru-RU" sz="1800" dirty="0"/>
              <a:t> и </a:t>
            </a:r>
            <a:r>
              <a:rPr lang="ru-RU" sz="1800" dirty="0" smtClean="0"/>
              <a:t>Южных </a:t>
            </a:r>
            <a:r>
              <a:rPr lang="ru-RU" sz="1800" dirty="0" smtClean="0">
                <a:hlinkClick r:id="rId4" tooltip="Балканский полуостров"/>
              </a:rPr>
              <a:t>Балкан</a:t>
            </a:r>
            <a:r>
              <a:rPr lang="ru-RU" sz="1800" dirty="0"/>
              <a:t>. ОЧЭС основана </a:t>
            </a:r>
            <a:r>
              <a:rPr lang="ru-RU" sz="1800" dirty="0">
                <a:hlinkClick r:id="rId5" tooltip="1 мая"/>
              </a:rPr>
              <a:t>1 мая</a:t>
            </a:r>
            <a:r>
              <a:rPr lang="ru-RU" sz="1800" dirty="0"/>
              <a:t> </a:t>
            </a:r>
            <a:r>
              <a:rPr lang="ru-RU" sz="1800" dirty="0">
                <a:hlinkClick r:id="rId6" tooltip="1999"/>
              </a:rPr>
              <a:t>1999</a:t>
            </a:r>
            <a:r>
              <a:rPr lang="ru-RU" sz="1800" dirty="0"/>
              <a:t> на базе Договора о черноморском экономическом сотрудничестве от </a:t>
            </a:r>
            <a:r>
              <a:rPr lang="ru-RU" sz="1800" dirty="0">
                <a:hlinkClick r:id="rId7" tooltip="25 июня"/>
              </a:rPr>
              <a:t>25 июня</a:t>
            </a:r>
            <a:r>
              <a:rPr lang="ru-RU" sz="1800" dirty="0"/>
              <a:t> </a:t>
            </a:r>
            <a:r>
              <a:rPr lang="ru-RU" sz="1800" dirty="0">
                <a:hlinkClick r:id="rId8" tooltip="1992"/>
              </a:rPr>
              <a:t>1992</a:t>
            </a:r>
            <a:r>
              <a:rPr lang="ru-RU" sz="1800" dirty="0"/>
              <a:t>. Штаб-квартира организации расположена </a:t>
            </a:r>
            <a:r>
              <a:rPr lang="ru-RU" sz="1800" dirty="0" smtClean="0"/>
              <a:t>в </a:t>
            </a:r>
            <a:r>
              <a:rPr lang="ru-RU" sz="1800" dirty="0" smtClean="0">
                <a:hlinkClick r:id="rId9" tooltip="Стамбул"/>
              </a:rPr>
              <a:t>Стамбуле</a:t>
            </a:r>
            <a:r>
              <a:rPr lang="ru-RU" sz="1800" dirty="0"/>
              <a:t>.</a:t>
            </a:r>
            <a:endParaRPr lang="ru-RU" sz="1800" dirty="0"/>
          </a:p>
        </p:txBody>
      </p:sp>
      <p:pic>
        <p:nvPicPr>
          <p:cNvPr id="4098" name="Picture 2" descr="https://upload.wikimedia.org/wikipedia/commons/1/1f/BSEC_members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154" y="1700131"/>
            <a:ext cx="5177210" cy="412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6073" y="6000482"/>
            <a:ext cx="4404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    Страны-участники ОЧЭС     </a:t>
            </a:r>
            <a:endParaRPr lang="ru-RU" dirty="0" smtClean="0"/>
          </a:p>
          <a:p>
            <a:r>
              <a:rPr lang="ru-RU" dirty="0" smtClean="0"/>
              <a:t>     Страны-наблюдатели </a:t>
            </a:r>
            <a:r>
              <a:rPr lang="ru-RU" dirty="0"/>
              <a:t>в ОЧЭС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15029" y="6052210"/>
            <a:ext cx="232847" cy="223968"/>
          </a:xfrm>
          <a:prstGeom prst="rect">
            <a:avLst/>
          </a:prstGeom>
          <a:solidFill>
            <a:srgbClr val="FF8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15028" y="6349511"/>
            <a:ext cx="232847" cy="223968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928319" y="1390619"/>
            <a:ext cx="5240217" cy="507087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58700" rIns="0" bIns="3967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Участники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Азербайджан"/>
              </a:rPr>
              <a:t> 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1" tooltip="Азербайджан"/>
              </a:rPr>
              <a:t>Азербайджан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Азербайджан) - Председатель с 1 января 2014 года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 tooltip="Албан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2" tooltip="Албания"/>
              </a:rPr>
              <a:t>Албания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Албания)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 tooltip="Армения"/>
              </a:rPr>
              <a:t> 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3" tooltip="Армения"/>
              </a:rPr>
              <a:t>Армения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Армения)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 tooltip="Болгария"/>
              </a:rPr>
              <a:t> 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 tooltip="Болгария"/>
              </a:rPr>
              <a:t>Болгария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Болгария)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 tooltip="Грец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5" tooltip="Греция"/>
              </a:rPr>
              <a:t>Греция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(Греческая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 tooltip="Груз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6" tooltip="Грузия"/>
              </a:rPr>
              <a:t>Грузия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Грузия)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 tooltip="Молдавия"/>
              </a:rPr>
              <a:t> 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7" tooltip="Молдавия"/>
              </a:rPr>
              <a:t>Молдавия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Молдова)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 tooltip="Росс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8" tooltip="Россия"/>
              </a:rPr>
              <a:t>Россия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(Российская Федерация)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 tooltip="Румын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9" tooltip="Румыния"/>
              </a:rPr>
              <a:t>Румыния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0" tooltip="Серб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0" tooltip="Сербия"/>
              </a:rPr>
              <a:t>Сербия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Сербия)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1" tooltip="Турц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1" tooltip="Турция"/>
              </a:rPr>
              <a:t>Турция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(Турецкая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2" tooltip="Украина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2" tooltip="Украина"/>
              </a:rPr>
              <a:t>Украина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Наблюдатели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3" tooltip="Австр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3" tooltip="Австрия"/>
              </a:rPr>
              <a:t>Австрия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(Австрийская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4" tooltip="Белоруссия"/>
              </a:rPr>
              <a:t> 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4" tooltip="Белоруссия"/>
              </a:rPr>
              <a:t>Белоруссия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Беларусь)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5" tooltip="Германия"/>
              </a:rPr>
              <a:t> 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5" tooltip="Германия"/>
              </a:rPr>
              <a:t>Германия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(Федеративная Республика Германия)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6" tooltip="Египет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6" tooltip="Египет"/>
              </a:rPr>
              <a:t>Египет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(Арабская Республика Египет)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7" tooltip="Израиль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7" tooltip="Израиль"/>
              </a:rPr>
              <a:t>Израиль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(Государство Израиль)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8" tooltip="Итал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8" tooltip="Италия"/>
              </a:rPr>
              <a:t>Италия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(Итальянская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9" tooltip="Польша"/>
              </a:rPr>
              <a:t>  </a:t>
            </a: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9" tooltip="Польша"/>
              </a:rPr>
              <a:t>Польша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Польша)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0" tooltip="Словак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0" tooltip="Словакия"/>
              </a:rPr>
              <a:t>Словакия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(Словацкая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1" tooltip="Соединённые Штаты Америки"/>
              </a:rPr>
              <a:t> 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1" tooltip="Соединённые Штаты Америки"/>
              </a:rPr>
              <a:t>США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(Соединённые Штаты Америки)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2" tooltip="Тунис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2" tooltip="Тунис"/>
              </a:rPr>
              <a:t>Тунис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Тунис)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3" tooltip="Франц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3" tooltip="Франция"/>
              </a:rPr>
              <a:t>Франция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(Французская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4" tooltip="Хорватия"/>
              </a:rPr>
              <a:t>  </a:t>
            </a:r>
            <a:r>
              <a:rPr kumimoji="0" lang="ru-RU" altLang="ru-RU" sz="8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4" tooltip="Хорватия"/>
              </a:rPr>
              <a:t>Хорватия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(Республика Хорватия)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5" tooltip="Чехия"/>
              </a:rPr>
              <a:t>  </a:t>
            </a:r>
            <a:r>
              <a:rPr kumimoji="0" lang="ru-RU" altLang="ru-RU" sz="105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0B008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5" tooltip="Чехия"/>
              </a:rPr>
              <a:t>Чехия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(Чешская Республика)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 descr="Flag of Azerbaijan.svg">
            <a:hlinkClick r:id="rId11" tooltip="Азербайджан"/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45720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Flag of Albania.svg">
            <a:hlinkClick r:id="rId12" tooltip="Албания"/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441960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Flag of Armenia.svg">
            <a:hlinkClick r:id="rId13" tooltip="Армения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42672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Flag of Bulgaria.svg">
            <a:hlinkClick r:id="rId14" tooltip="Болгария"/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411480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Flag of Greece.svg">
            <a:hlinkClick r:id="rId15" tooltip="Греция"/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9624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Flag of Georgia.svg">
            <a:hlinkClick r:id="rId16" tooltip="Грузия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810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Flag of Moldova.svg">
            <a:hlinkClick r:id="rId17" tooltip="Молдавия"/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6576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Flag of Russia.svg">
            <a:hlinkClick r:id="rId18" tooltip="Россия"/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5052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Flag of Romania.svg">
            <a:hlinkClick r:id="rId19" tooltip="Румыния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3528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Flag of Serbia.svg">
            <a:hlinkClick r:id="rId20" tooltip="Сербия"/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2004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Flag of Turkey.svg">
            <a:hlinkClick r:id="rId21" tooltip="Турция"/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048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 descr="Flag of Ukraine.svg">
            <a:hlinkClick r:id="rId22" tooltip="Украина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28956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Flag of Austria.svg">
            <a:hlinkClick r:id="rId23" tooltip="Австрия"/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25908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Flag of Belarus.svg">
            <a:hlinkClick r:id="rId24" tooltip="Белоруссия"/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24384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Flag of Germany.svg">
            <a:hlinkClick r:id="rId25" tooltip="Германия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228600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Flag of Egypt.svg">
            <a:hlinkClick r:id="rId26" tooltip="Египет"/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21336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Flag of Israel.svg">
            <a:hlinkClick r:id="rId27" tooltip="Израиль"/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981200"/>
            <a:ext cx="2095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Flag of Italy.svg">
            <a:hlinkClick r:id="rId28" tooltip="Италия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8288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Flag of Poland.svg">
            <a:hlinkClick r:id="rId29" tooltip="Польша"/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676400"/>
            <a:ext cx="209550" cy="13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Flag of Slovakia.svg">
            <a:hlinkClick r:id="rId30" tooltip="Словакия"/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524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Flag of the United States.svg">
            <a:hlinkClick r:id="rId31" tooltip="Соединённые Штаты Америки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371600"/>
            <a:ext cx="20955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1" name="Picture 25" descr="Flag of Tunisia.svg">
            <a:hlinkClick r:id="rId32" tooltip="Тунис"/>
          </p:cNvPr>
          <p:cNvPicPr>
            <a:picLocks noChangeAspect="1" noChangeArrowheads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2192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2" name="Picture 26" descr="Flag of France.svg">
            <a:hlinkClick r:id="rId33" tooltip="Франция"/>
          </p:cNvPr>
          <p:cNvPicPr>
            <a:picLocks noChangeAspect="1" noChangeArrowheads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0668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3" name="Picture 27" descr="Flag of Croatia.svg">
            <a:hlinkClick r:id="rId34" tooltip="Хорватия"/>
          </p:cNvPr>
          <p:cNvPicPr>
            <a:picLocks noChangeAspect="1" noChangeArrowheads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9144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Flag of the Czech Republic.svg">
            <a:hlinkClick r:id="rId35" tooltip="Чехия"/>
          </p:cNvPr>
          <p:cNvPicPr>
            <a:picLocks noChangeAspect="1" noChangeArrowheads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762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5" name="Picture 29" descr="Flag of the United Kingdom.svg">
            <a:hlinkClick r:id="rId61" tooltip="Великобритания"/>
          </p:cNvPr>
          <p:cNvPicPr>
            <a:picLocks noChangeAspect="1" noChangeArrowheads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4572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6" name="Picture 30" descr="Flag of Hungary.svg">
            <a:hlinkClick r:id="rId63" tooltip="Венгрия"/>
          </p:cNvPr>
          <p:cNvPicPr>
            <a:picLocks noChangeAspect="1" noChangeArrowheads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3048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7" name="Picture 31" descr="Flag of Jordan.svg">
            <a:hlinkClick r:id="rId65" tooltip="Иордания"/>
          </p:cNvPr>
          <p:cNvPicPr>
            <a:picLocks noChangeAspect="1" noChangeArrowheads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-1524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8" name="Picture 32" descr="Flag of Iran.svg">
            <a:hlinkClick r:id="rId67" tooltip="Иран"/>
          </p:cNvPr>
          <p:cNvPicPr>
            <a:picLocks noChangeAspect="1" noChangeArrowheads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0"/>
            <a:ext cx="209550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9" name="Picture 33" descr="Flag of Cyprus.svg">
            <a:hlinkClick r:id="rId69" tooltip="Республика Кипр"/>
          </p:cNvPr>
          <p:cNvPicPr>
            <a:picLocks noChangeAspect="1" noChangeArrowheads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524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0" name="Picture 34" descr="Flag of South Korea.svg">
            <a:hlinkClick r:id="rId71" tooltip="Республика Корея"/>
          </p:cNvPr>
          <p:cNvPicPr>
            <a:picLocks noChangeAspect="1" noChangeArrowheads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3048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1" name="Picture 35" descr="Flag of Slovenia.svg">
            <a:hlinkClick r:id="rId73" tooltip="Словения"/>
          </p:cNvPr>
          <p:cNvPicPr>
            <a:picLocks noChangeAspect="1" noChangeArrowheads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4572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Flag of Montenegro.svg">
            <a:hlinkClick r:id="rId75" tooltip="Черногория"/>
          </p:cNvPr>
          <p:cNvPicPr>
            <a:picLocks noChangeAspect="1" noChangeArrowheads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609600"/>
            <a:ext cx="209550" cy="10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3" name="Picture 37" descr="Flag of Japan.svg">
            <a:hlinkClick r:id="rId77" tooltip="Япония"/>
          </p:cNvPr>
          <p:cNvPicPr>
            <a:picLocks noChangeAspect="1" noChangeArrowheads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762000"/>
            <a:ext cx="209550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04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B6E78F-2667-46F4-A45C-A0F33BF93FD9}"/>
</file>

<file path=customXml/itemProps2.xml><?xml version="1.0" encoding="utf-8"?>
<ds:datastoreItem xmlns:ds="http://schemas.openxmlformats.org/officeDocument/2006/customXml" ds:itemID="{760C6355-09F5-43D6-B5CB-740D963C0490}"/>
</file>

<file path=customXml/itemProps3.xml><?xml version="1.0" encoding="utf-8"?>
<ds:datastoreItem xmlns:ds="http://schemas.openxmlformats.org/officeDocument/2006/customXml" ds:itemID="{871A7A38-D9CC-4CDA-A800-A60440AAEE95}"/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73</TotalTime>
  <Words>399</Words>
  <Application>Microsoft Office PowerPoint</Application>
  <PresentationFormat>Широкоэкранный</PresentationFormat>
  <Paragraphs>99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Международные экономические организации универсального характера </vt:lpstr>
      <vt:lpstr>К универсальным экономическим организациям относятся:</vt:lpstr>
      <vt:lpstr>Экономический и Социальный Совет ООН (ЭКОСОС) — один из главных органов Организации Объединённых Наций, который координирует сотрудничество в экономической, социальной областях ООН и её специализированных учреждений.</vt:lpstr>
      <vt:lpstr>Презентация PowerPoint</vt:lpstr>
      <vt:lpstr>Всеми́рная торго́вая организа́ция (ВТО; англ. World Trade Organization (WTO), —международная организация, созданная 1 января 1995 года с целью либерализации международной торговли и регулирования торгово-политических отношений государств-членов. ВТО образована на основе Генерального соглашения по тарифам и торговле (ГАТТ), заключенного в 1947 году и на протяжении почти 50 лет фактически выполнявшего функции международной организации, но не являвшегося, тем не менее, международной организацией в юридическом смысле.</vt:lpstr>
      <vt:lpstr>Презентация PowerPoint</vt:lpstr>
      <vt:lpstr>Организа́ция экономи́ческого сотру́дничества и разви́тия — международная экономическая организация развитых стран, признающих принципы представительной демократии и свободной рыночной экономики.</vt:lpstr>
      <vt:lpstr>Презентация PowerPoint</vt:lpstr>
      <vt:lpstr>Организация черноморского экономического сотрудничества —межправительственная организация, объединяющая 12 государств Причерноморья и Южных Балкан. ОЧЭС основана 1 мая 1999 на базе Договора о черноморском экономическом сотрудничестве от 25 июня 1992. Штаб-квартира организации расположена в Стамбуле.</vt:lpstr>
      <vt:lpstr>Организация Объединённых Наций по промышленному развитию, ЮНИДО (англ. UNIDO - United Nations Industrial Development Organization) — является специализированным учреждением Организации Объединённых Наций, усилия которого сосредоточены на борьбе с нищетой путем повышения производительности. ЮНИДО оказывает помощь развивающимся странам и странам с переходной экономикой в их борьбе с маргинализацией в современных условиях глобализации. Организация мобилизует знания, опыт, информацию и технологии и тем самым содействует производительной занятости, развитию конкурентоспособной экономики и обеспечению экологической устойчивости.</vt:lpstr>
      <vt:lpstr>Международная торговая палата (МТП) — независимая некоммерческая международная организация, созданная в1919 году и объединяющая в настоящее время тысячи предприятий, ассоциаций и компаний из 140 стран мира, способствующая решению наиболее актуальных проблем, стоящих перед бизнесом. На территории бывшего СССР действуют Российский (ICC Russia), Украинский (ICC Ukraine), Литовский (ICC Lithuania), Эстонский (ICC Estonia) и Грузинский (ICC Georgia) национальные комитеты ICC.</vt:lpstr>
      <vt:lpstr>Европейская экономическая комиссия ООН (ЕЭК ООН) — региональная организация Экономического и Социального совета ООН (ЭКОСОС). Европейская экономическая комиссия ООН (ЕЭК ООН) была создана в 1947 г. для содействия развитию экономического сотрудничества между странами-членами этой комиссии. Является одной из пяти региональных комиссий Организации экономического и социального развития ООН (ЭКОСОС). Наряду с европейскими странами в состав организации входят Соединённые Штаты Америки, Канада, Турция, Израиль, бывшие советские республики Средней Азии. </vt:lpstr>
      <vt:lpstr>Азиатско-Тихоокеанское экономическое сотрудничество (АТЭС) (англ. Asia-Pacific Economic Cooperation,APEC) — форум 21 экономики Азиатско-Тихоокеанского региона для сотрудничества в области региональной торговли и облегчения и либерализации капиталовложений. Целью АТЭС является повышение экономического роста и процветания в регионе и укрепление азиатско-тихоокеанского сообщества. В экономиках-участницах проживает около 40 % мирового населения, на них приходится приблизительно 54 % ВВП и 44 % мировой торговли. </vt:lpstr>
      <vt:lpstr>Презентация PowerPoint</vt:lpstr>
      <vt:lpstr>Ассоциация государств Юго-Восточной Азии (АСЕАН) — политическая, экономическая и культурная региональная межправительственная организация стран, расположенных в Юго-Восточной Азии. 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Международные экономические организации универсального характера</dc:title>
  <dc:creator>Valeria Shpanko</dc:creator>
  <cp:lastModifiedBy>Valeria Shpanko</cp:lastModifiedBy>
  <cp:revision>9</cp:revision>
  <dcterms:created xsi:type="dcterms:W3CDTF">2015-12-01T22:02:32Z</dcterms:created>
  <dcterms:modified xsi:type="dcterms:W3CDTF">2015-12-01T23:16:27Z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