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6.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0.xml" ContentType="application/vnd.openxmlformats-officedocument.presentationml.slideLayout+xml"/>
  <Override PartName="/ppt/slideLayouts/slideLayout7.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3.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3.xml" ContentType="application/vnd.openxmlformats-officedocument.presentationml.slideLayout+xml"/>
  <Override PartName="/ppt/slideLayouts/slideLayout71.xml" ContentType="application/vnd.openxmlformats-officedocument.presentationml.slideLayout+xml"/>
  <Override PartName="/ppt/slideLayouts/slideLayout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5.xml" ContentType="application/vnd.openxmlformats-officedocument.presentationml.slideLayout+xml"/>
  <Override PartName="/ppt/slideLayouts/slideLayout63.xml" ContentType="application/vnd.openxmlformats-officedocument.presentationml.slideLayout+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6" r:id="rId2"/>
    <p:sldMasterId id="2147483834" r:id="rId3"/>
    <p:sldMasterId id="2147483851" r:id="rId4"/>
    <p:sldMasterId id="2147483869" r:id="rId5"/>
  </p:sldMasterIdLst>
  <p:sldIdLst>
    <p:sldId id="256" r:id="rId6"/>
    <p:sldId id="257" r:id="rId7"/>
    <p:sldId id="258" r:id="rId8"/>
    <p:sldId id="259" r:id="rId9"/>
    <p:sldId id="260" r:id="rId10"/>
    <p:sldId id="26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3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ru-R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49007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98946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87054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87515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07456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583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5625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71291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44871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51354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11033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80009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27072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69351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194364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7650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744240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03067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585356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406555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4851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09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18043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10059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413198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815955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791999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212501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997264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705252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646959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210593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12319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202769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072974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3B20-228C-4055-94E5-A0024A54AEFB}" type="datetimeFigureOut">
              <a:rPr lang="ru-RU" smtClean="0"/>
              <a:t>03.12.2015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509196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842733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913452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305382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EA8DD-84F3-40CE-8FA9-4F8B894678F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2494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57368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EA8DD-84F3-40CE-8FA9-4F8B894678F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5347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238240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57074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672568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261180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178748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586852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13102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063510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281146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816251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3B20-228C-4055-94E5-A0024A54AEFB}" type="datetimeFigureOut">
              <a:rPr lang="ru-RU" smtClean="0"/>
              <a:t>03.12.2015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761929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970250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12801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300861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4783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099706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7207172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950854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464535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188800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556669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52688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047517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55107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3B20-228C-4055-94E5-A0024A54AEFB}" type="datetimeFigureOut">
              <a:rPr lang="ru-RU" smtClean="0"/>
              <a:t>03.12.2015</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689863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890075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026980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A3B20-228C-4055-94E5-A0024A54AEFB}" type="datetimeFigureOut">
              <a:rPr lang="ru-RU" smtClean="0"/>
              <a:t>03.12.2015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2646185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477084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3B20-228C-4055-94E5-A0024A54AEFB}" type="datetimeFigureOut">
              <a:rPr lang="ru-RU" smtClean="0"/>
              <a:t>03.12.2015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867655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990382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678864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813555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279826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E1EA8DD-84F3-40CE-8FA9-4F8B894678F1}"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545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4000018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443563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1030975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7FA3B20-228C-4055-94E5-A0024A54AEFB}" type="datetimeFigureOut">
              <a:rPr lang="ru-RU" smtClean="0"/>
              <a:t>03.12.2015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575924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989372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62005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A3B20-228C-4055-94E5-A0024A54AEFB}" type="datetimeFigureOut">
              <a:rPr lang="ru-RU" smtClean="0"/>
              <a:t>03.12.2015</a:t>
            </a:fld>
            <a:endParaRPr lang="ru-RU"/>
          </a:p>
        </p:txBody>
      </p:sp>
      <p:sp>
        <p:nvSpPr>
          <p:cNvPr id="6" name="Footer Placeholder 5"/>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1EA8DD-84F3-40CE-8FA9-4F8B894678F1}" type="slidenum">
              <a:rPr lang="ru-RU" smtClean="0"/>
              <a:t>‹#›</a:t>
            </a:fld>
            <a:endParaRPr lang="ru-RU"/>
          </a:p>
        </p:txBody>
      </p:sp>
    </p:spTree>
    <p:extLst>
      <p:ext uri="{BB962C8B-B14F-4D97-AF65-F5344CB8AC3E}">
        <p14:creationId xmlns:p14="http://schemas.microsoft.com/office/powerpoint/2010/main" val="352809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7.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ru-RU"/>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247513947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350630359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58014126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333993359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FA3B20-228C-4055-94E5-A0024A54AEFB}" type="datetimeFigureOut">
              <a:rPr lang="ru-RU" smtClean="0"/>
              <a:t>03.12.2015</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1EA8DD-84F3-40CE-8FA9-4F8B894678F1}" type="slidenum">
              <a:rPr lang="ru-RU" smtClean="0"/>
              <a:t>‹#›</a:t>
            </a:fld>
            <a:endParaRPr lang="ru-RU"/>
          </a:p>
        </p:txBody>
      </p:sp>
    </p:spTree>
    <p:extLst>
      <p:ext uri="{BB962C8B-B14F-4D97-AF65-F5344CB8AC3E}">
        <p14:creationId xmlns:p14="http://schemas.microsoft.com/office/powerpoint/2010/main" val="1201113549"/>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b="1" dirty="0" smtClean="0"/>
              <a:t>Защита </a:t>
            </a:r>
            <a:r>
              <a:rPr lang="ru-RU" b="1" dirty="0"/>
              <a:t>гражданских объектов в условиях вооруженного конфликта</a:t>
            </a:r>
          </a:p>
        </p:txBody>
      </p:sp>
      <p:sp>
        <p:nvSpPr>
          <p:cNvPr id="3" name="Подзаголовок 2"/>
          <p:cNvSpPr>
            <a:spLocks noGrp="1"/>
          </p:cNvSpPr>
          <p:nvPr>
            <p:ph type="subTitle" idx="1"/>
          </p:nvPr>
        </p:nvSpPr>
        <p:spPr/>
        <p:txBody>
          <a:bodyPr>
            <a:noAutofit/>
          </a:bodyPr>
          <a:lstStyle/>
          <a:p>
            <a:r>
              <a:rPr lang="ru-RU" sz="2800" dirty="0" smtClean="0"/>
              <a:t>Студент группы п- 31               Барсуков Юрий</a:t>
            </a:r>
            <a:endParaRPr lang="ru-RU" sz="2800" dirty="0"/>
          </a:p>
        </p:txBody>
      </p:sp>
    </p:spTree>
    <p:extLst>
      <p:ext uri="{BB962C8B-B14F-4D97-AF65-F5344CB8AC3E}">
        <p14:creationId xmlns:p14="http://schemas.microsoft.com/office/powerpoint/2010/main" val="28209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00" y="1143000"/>
            <a:ext cx="11188699" cy="5537200"/>
          </a:xfrm>
        </p:spPr>
        <p:txBody>
          <a:bodyPr>
            <a:normAutofit fontScale="55000" lnSpcReduction="20000"/>
          </a:bodyPr>
          <a:lstStyle/>
          <a:p>
            <a:pPr algn="just"/>
            <a:r>
              <a:rPr lang="ru-RU" sz="2900" dirty="0">
                <a:latin typeface="Times New Roman" panose="02020603050405020304" pitchFamily="18" charset="0"/>
                <a:cs typeface="Times New Roman" panose="02020603050405020304" pitchFamily="18" charset="0"/>
              </a:rPr>
              <a:t>Необходимость укрепления правового режима защиты гражданских объектов в период вооруженного конфликта обусловлена рядом факторов, важнейшим из которых является потребность обеспечения безопасности и нормальных условий жизни гражданского населения.</a:t>
            </a:r>
          </a:p>
          <a:p>
            <a:pPr algn="just"/>
            <a:r>
              <a:rPr lang="ru-RU" sz="2900" dirty="0">
                <a:latin typeface="Times New Roman" panose="02020603050405020304" pitchFamily="18" charset="0"/>
                <a:cs typeface="Times New Roman" panose="02020603050405020304" pitchFamily="18" charset="0"/>
              </a:rPr>
              <a:t>К гражданским объектам МГП относит незащищенные города, селения, жилища, больницы, госпитали, храмы, сооружения и средства транспорта, используемые гражданским населением, постоянные санитарные учреждения и подвижные санитарные формирования, продукты питания, а также источники воды. На выработку понятия «гражданский объект» большое влияние оказал научно-технический прогресс, способствующий появлению таких сооружений, уничтожение которых может иметь непредвиденные последствия как для населения, так и для окружающей человека среды. Речь при этом идет о таких объектах, как гидроэлектростанции, плотины, дамбы и т.д.</a:t>
            </a:r>
          </a:p>
          <a:p>
            <a:pPr algn="just"/>
            <a:r>
              <a:rPr lang="ru-RU" sz="2900" dirty="0">
                <a:latin typeface="Times New Roman" panose="02020603050405020304" pitchFamily="18" charset="0"/>
                <a:cs typeface="Times New Roman" panose="02020603050405020304" pitchFamily="18" charset="0"/>
              </a:rPr>
              <a:t>Международное право, применяемое в период войны, регламентирует защиту гражданских объектов, устанавливая специальные меры предосторожности и особую защиту отдельных гражданских объектов. Так, ст. 57 Дополнительного протокола I требует от воюющих сторон при проведении военных операций постоянно проявлять заботу о том, чтобы щадить гражданские объекты. Нападающий должен сделать практически все возможное, чтобы удостовериться, что объекты нападения являются военными. Под военными объектами понимаются объекты, которые «в силу своего характера, расположения, назначения или использования вносят эффективный вклад в военные действия и полное или частичное разрушение, захват или нейтрализация которых при существующих в данный момент обстоятельствах дает явное военное преимущество». Нападающий должен принимать меры предосторожности при выборе средств вооруженной борьбы, с тем чтобы избежать нанесения случайного ущерба гражданским объектам и во всяком случае свести их к минимуму; воздерживаться от любого нападения, которое может повлечь за собой случайные потери среди </a:t>
            </a:r>
            <a:r>
              <a:rPr lang="ru-RU" sz="2900" dirty="0" smtClean="0">
                <a:latin typeface="Times New Roman" panose="02020603050405020304" pitchFamily="18" charset="0"/>
                <a:cs typeface="Times New Roman" panose="02020603050405020304" pitchFamily="18" charset="0"/>
              </a:rPr>
              <a:t>гражданского </a:t>
            </a:r>
            <a:r>
              <a:rPr lang="ru-RU" sz="2900" dirty="0">
                <a:latin typeface="Times New Roman" panose="02020603050405020304" pitchFamily="18" charset="0"/>
                <a:cs typeface="Times New Roman" panose="02020603050405020304" pitchFamily="18" charset="0"/>
              </a:rPr>
              <a:t>населения, или нанесет случайный ущерб гражданским объектам, или то и другое вместе, если они будут чрезмерными по отношению к конкретному и прямому военному преимуществу, которое предполагается получить (это положение в международном праве известно как принцип пропорциональности).</a:t>
            </a:r>
          </a:p>
          <a:p>
            <a:pPr marL="0" indent="0">
              <a:buNone/>
            </a:pPr>
            <a:endParaRPr lang="ru-RU" dirty="0"/>
          </a:p>
        </p:txBody>
      </p:sp>
    </p:spTree>
    <p:extLst>
      <p:ext uri="{BB962C8B-B14F-4D97-AF65-F5344CB8AC3E}">
        <p14:creationId xmlns:p14="http://schemas.microsoft.com/office/powerpoint/2010/main" val="394840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973668"/>
            <a:ext cx="8761413" cy="486832"/>
          </a:xfrm>
        </p:spPr>
        <p:txBody>
          <a:bodyPr/>
          <a:lstStyle/>
          <a:p>
            <a:r>
              <a:rPr lang="ru-RU" dirty="0"/>
              <a:t> </a:t>
            </a:r>
            <a:r>
              <a:rPr lang="ru-RU" b="1" dirty="0"/>
              <a:t>Защита гражданских объектов</a:t>
            </a:r>
            <a:endParaRPr lang="ru-RU" b="1" dirty="0"/>
          </a:p>
        </p:txBody>
      </p:sp>
      <p:sp>
        <p:nvSpPr>
          <p:cNvPr id="3" name="Объект 2"/>
          <p:cNvSpPr>
            <a:spLocks noGrp="1"/>
          </p:cNvSpPr>
          <p:nvPr>
            <p:ph idx="1"/>
          </p:nvPr>
        </p:nvSpPr>
        <p:spPr>
          <a:xfrm>
            <a:off x="482600" y="2260600"/>
            <a:ext cx="11226800" cy="4483100"/>
          </a:xfrm>
        </p:spPr>
        <p:txBody>
          <a:bodyPr>
            <a:normAutofit fontScale="77500" lnSpcReduction="20000"/>
          </a:bodyPr>
          <a:lstStyle/>
          <a:p>
            <a:pPr algn="just"/>
            <a:r>
              <a:rPr lang="ru-RU" b="1" dirty="0"/>
              <a:t>Воюющие стороны обязаны также предусматривать следующие меры предосторожности: удаление гражданских лиц и гражданских объектов, расположенных вблизи военных объектов; запрещение размещать военные объекты в густонаселенных районах или вблизи них; принимать другие меры, направленные на защиту гражданских </a:t>
            </a:r>
            <a:r>
              <a:rPr lang="ru-RU" b="1" dirty="0" smtClean="0"/>
              <a:t>объектов. Под </a:t>
            </a:r>
            <a:r>
              <a:rPr lang="ru-RU" b="1" dirty="0"/>
              <a:t>особой защитой международного права находятся такие гражданские объекты, как санитарные или демилитаризованные зоны, необороняемые местности, объекты культурного назначения, объекты гражданской обороны. Санитарные или демилитаризованные зоны представляют собой особую разновидность гражданских объектов и не могут быть объектами нападений; воюющим запрещается распространять на такие зоны военные операции любого характера. Соглашение о таких зонах между заинтересованными сторонами может быть заключено как в мирное время, так и в начале боевых </a:t>
            </a:r>
            <a:r>
              <a:rPr lang="ru-RU" b="1" dirty="0" smtClean="0"/>
              <a:t>действий .Особой </a:t>
            </a:r>
            <a:r>
              <a:rPr lang="ru-RU" b="1" dirty="0"/>
              <a:t>разновидностью гражданских объектов являются необороняемые местности — «любой населенный пункт, находящийся в зоне соприкосновения вооруженных сил или вблизи нее, который открыт для оккупации его противной стороной». Границы такой необороняемой местности сообщаются противнику. Сторона, под контролем которой находится необороняемая местность, должна обозначить ее по периметру соответствующими </a:t>
            </a:r>
            <a:r>
              <a:rPr lang="ru-RU" b="1" dirty="0" smtClean="0"/>
              <a:t>знаками. Под </a:t>
            </a:r>
            <a:r>
              <a:rPr lang="ru-RU" b="1" dirty="0"/>
              <a:t>особой защитой должны находиться гражданские объекты, необходимые для выживания гражданского населения. Это запасы продуктов питания, производящие продовольствие сельскохозяйственные районы, посевы, скот, сооружения для снабжения питьевой водой. Запрещается не только разрушение таких объектов, но и нападение на них, которое может нанести большой ущерб гражданскому </a:t>
            </a:r>
            <a:r>
              <a:rPr lang="ru-RU" b="1" dirty="0" smtClean="0"/>
              <a:t>населению. Особой </a:t>
            </a:r>
            <a:r>
              <a:rPr lang="ru-RU" b="1" dirty="0"/>
              <a:t>защитой пользуются атомные электростанции, плотины, дамбы, которые объединяются понятием «установки и сооружения, содержащие опасные силы». Указанные объекты не должны подвергаться нападению даже в тех случаях, когда являются военными объектами, если такое нападение может вызвать высвобождение опасных сил и последующие тяжелые потери среди гражданского </a:t>
            </a:r>
            <a:r>
              <a:rPr lang="ru-RU" b="1" dirty="0" smtClean="0"/>
              <a:t>населения. Разновидностью </a:t>
            </a:r>
            <a:r>
              <a:rPr lang="ru-RU" b="1" dirty="0"/>
              <a:t>объектов, подпадающих под защиту МГП, являются культурные ценности. Международно-правовая защита их </a:t>
            </a:r>
            <a:r>
              <a:rPr lang="ru-RU" b="1" dirty="0" smtClean="0"/>
              <a:t>определяется </a:t>
            </a:r>
            <a:r>
              <a:rPr lang="ru-RU" b="1" dirty="0"/>
              <a:t>Конвенцией о законах и обычаях сухопутной войны 1907 г., Конвенцией о защите культурных ценностей в случае вооруженного конфликта 1954 г. и Протоколами к ней, Дополнительным протоколом I 1977 г. и другими документами</a:t>
            </a:r>
            <a:r>
              <a:rPr lang="ru-RU" dirty="0" smtClean="0"/>
              <a:t>.</a:t>
            </a:r>
            <a:endParaRPr lang="ru-RU" dirty="0"/>
          </a:p>
        </p:txBody>
      </p:sp>
    </p:spTree>
    <p:extLst>
      <p:ext uri="{BB962C8B-B14F-4D97-AF65-F5344CB8AC3E}">
        <p14:creationId xmlns:p14="http://schemas.microsoft.com/office/powerpoint/2010/main" val="67719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00200" y="876300"/>
            <a:ext cx="10096500" cy="5829300"/>
          </a:xfrm>
        </p:spPr>
        <p:txBody>
          <a:bodyPr>
            <a:normAutofit fontScale="62500" lnSpcReduction="20000"/>
          </a:bodyPr>
          <a:lstStyle/>
          <a:p>
            <a:pPr marL="0" indent="0" algn="just">
              <a:buNone/>
            </a:pPr>
            <a:r>
              <a:rPr lang="ru-RU" sz="2600" b="1" dirty="0"/>
              <a:t>Защита культурных ценностей включает в себя их охрану и уважение к этим ценностям. Под охраной культурных ценностей понимается совокупность мероприятий, которые должны быть осуществлены государствами на собственной территории еще в мирное время, по сохранению ценностей от возможных последствий вооруженного </a:t>
            </a:r>
            <a:r>
              <a:rPr lang="ru-RU" sz="2600" b="1" dirty="0" smtClean="0"/>
              <a:t>конфликта. Уважение </a:t>
            </a:r>
            <a:r>
              <a:rPr lang="ru-RU" sz="2600" b="1" dirty="0"/>
              <a:t>культурных ценностей означает выполнение государствами обязательств: запрещать использование этих ценностей в целях, которые могут привести к их разрушению или повреждению в случае вооруженного конфликта; запрещать, предупреждать и, если необходимо, пресекать любые акты кражи, грабежа или незаконного присвоения культурных ценностей в какой бы то ни было форме, а также любые акты вандализма в отношении указанных ценностей; запрещать реквизицию движимых культурных ценностей, расположенных на территории другого государства — участника Конвенции 1954 </a:t>
            </a:r>
            <a:r>
              <a:rPr lang="ru-RU" sz="2600" b="1" dirty="0" smtClean="0"/>
              <a:t>г. Кроме </a:t>
            </a:r>
            <a:r>
              <a:rPr lang="ru-RU" sz="2600" b="1" dirty="0"/>
              <a:t>того, запрещается: совершать какие-либо враждебные акты, направленные против тех исторических памятников, произведений искусства или мест отправления культа, которые составляют культурное или духовное наследие народов; использовать такие объекты для поддержки военных </a:t>
            </a:r>
            <a:r>
              <a:rPr lang="ru-RU" sz="2600" b="1" dirty="0" smtClean="0"/>
              <a:t>усилий. Нужно </a:t>
            </a:r>
            <a:r>
              <a:rPr lang="ru-RU" sz="2600" b="1" dirty="0"/>
              <a:t>подчеркнуть, что в Конвенции 1954 г. предусматривается и специальная защита культурных ценностей, которая предполагает внесение объектов, имеющих очень большое значение (т.е. не только для одной страны, но и для всего человечества в целом), в Международный реестр культурных ценностей. Смысл специальной защиты заключается в том, что государства — участники названной Конвенции обязуются с момента внесения культурных ценностей в Международный реестр обеспечить их иммунитет, воздерживаться от любого враждебного акта, направленного против них, а также от использования таких ценностей и прилегающих к ним участков в военных </a:t>
            </a:r>
            <a:r>
              <a:rPr lang="ru-RU" sz="2600" b="1" dirty="0" smtClean="0"/>
              <a:t>целях. Под </a:t>
            </a:r>
            <a:r>
              <a:rPr lang="ru-RU" sz="2600" b="1" dirty="0"/>
              <a:t>специальную защиту может быть взято ограниченное число укрытий, предназначенных для сохранения движимых культурных ценностей, центров сосредоточения культурных ценностей, при условии, что: а) они находятся на достаточном расстоянии от крупного индустриального пункта или любого важного военного объекта (аэропорта, радиостанции, порта, железнодорожной станции и др.); б) они не используются в военных целях.</a:t>
            </a:r>
          </a:p>
          <a:p>
            <a:endParaRPr lang="ru-RU" dirty="0"/>
          </a:p>
          <a:p>
            <a:endParaRPr lang="ru-RU" dirty="0"/>
          </a:p>
        </p:txBody>
      </p:sp>
    </p:spTree>
    <p:extLst>
      <p:ext uri="{BB962C8B-B14F-4D97-AF65-F5344CB8AC3E}">
        <p14:creationId xmlns:p14="http://schemas.microsoft.com/office/powerpoint/2010/main" val="37513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4310" y="101600"/>
            <a:ext cx="10517190" cy="6667499"/>
          </a:xfrm>
        </p:spPr>
        <p:txBody>
          <a:bodyPr>
            <a:normAutofit fontScale="70000" lnSpcReduction="20000"/>
          </a:bodyPr>
          <a:lstStyle/>
          <a:p>
            <a:pPr algn="just"/>
            <a:r>
              <a:rPr lang="ru-RU" dirty="0"/>
              <a:t>Центр сосредоточения культурных ценностей считается используемым в военных целях в том случае, если в нем осуществляется деятельность, имеющая прямое отношение к военным операциям, размещению личного состава войск, производству военных материалов или его применению при перемещении личного состава или материальной части войск даже </a:t>
            </a:r>
            <a:r>
              <a:rPr lang="ru-RU" dirty="0" smtClean="0"/>
              <a:t>транзитом. Государства </a:t>
            </a:r>
            <a:r>
              <a:rPr lang="ru-RU" dirty="0"/>
              <a:t>приняли обязательства ввести еще в мирное время в уставы или инструкции, которыми пользуются войска, положения, способные обеспечить соблюдение норм о защите культурных ценностей, воспитывать личный состав своих вооруженных сил в духе уважения культуры всех народов, а также подготовить и создать в своих вооруженных силах службы или специальный персонал, которые следили бы за тем, чтобы уважались культурные ценности и осуществлялось сотрудничество с гражданскими властями, которым поручена охрана этих </a:t>
            </a:r>
            <a:r>
              <a:rPr lang="ru-RU" dirty="0" smtClean="0"/>
              <a:t>ценностей. Международно-правовое </a:t>
            </a:r>
            <a:r>
              <a:rPr lang="ru-RU" dirty="0"/>
              <a:t>урегулирование отношений в связи с защитой культурных ценностей в случае вооруженного конфликта нашло дальнейшее закрепление в Протоколе II к Гаагской конвенции о защите культурных ценностей, принятом 26 марта 1999 г. на Дипломатической конференции в Гааге. Этот документ дополняет Конвенцию 1954 г. рядом новых </a:t>
            </a:r>
            <a:r>
              <a:rPr lang="ru-RU" dirty="0" smtClean="0"/>
              <a:t>положений. В </a:t>
            </a:r>
            <a:r>
              <a:rPr lang="ru-RU" dirty="0"/>
              <a:t>дополнение к Конвенции 1954 г., содержащей обязательство уважать культурные ценности при соблюдении требования «военной необходимости», в случае невыполнения этого требования Протокол II определяет условия, которые оправдывают такое невыполнение, а именно когда «эти культурные ценности по своему назначению превращены в военный объект, и нет никакой практически возможной альтернативы для получения равноценного военного преимущества, помимо того, которое можно получить в результате совершения враждебного акта против этого объекта» (п. «а» ст. 6</a:t>
            </a:r>
            <a:r>
              <a:rPr lang="ru-RU" dirty="0" smtClean="0"/>
              <a:t>). Протокол </a:t>
            </a:r>
            <a:r>
              <a:rPr lang="ru-RU" dirty="0"/>
              <a:t>II предусматривает введение при определенных условиях усиленной защиты культурных ценностей в период вооруженного конфликта. Усиленная защита может устанавливаться на любые культурные ценности, если они: «являются культурным наследием, имеющим огромное значение для человечества»; «охраняются благодаря принятию на национальном уровне надлежащих правовых и административных мер»; «не используются для военных целей или прикрытия военных объектов» (ст. 10). Усиленная защита предоставляется культурным ценностям с момента их внесения в Международный список культурных ценностей, находящихся под усиленной защитой.</a:t>
            </a:r>
          </a:p>
          <a:p>
            <a:endParaRPr lang="ru-RU" dirty="0"/>
          </a:p>
        </p:txBody>
      </p:sp>
    </p:spTree>
    <p:extLst>
      <p:ext uri="{BB962C8B-B14F-4D97-AF65-F5344CB8AC3E}">
        <p14:creationId xmlns:p14="http://schemas.microsoft.com/office/powerpoint/2010/main" val="42889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2070101"/>
            <a:ext cx="10820400" cy="3111500"/>
          </a:xfrm>
        </p:spPr>
        <p:txBody>
          <a:bodyPr>
            <a:normAutofit/>
          </a:bodyPr>
          <a:lstStyle/>
          <a:p>
            <a:pPr marL="0" indent="0" algn="just">
              <a:buNone/>
            </a:pPr>
            <a:r>
              <a:rPr lang="ru-RU" sz="3600" dirty="0"/>
              <a:t>Протокол II содержит также перечень деяний, которые рассматриваются как серьезные нарушения международного гуманитарного права, за совершение которых государства должны установить уголовное преследование.</a:t>
            </a:r>
            <a:endParaRPr lang="ru-RU" sz="3600" dirty="0"/>
          </a:p>
        </p:txBody>
      </p:sp>
    </p:spTree>
    <p:extLst>
      <p:ext uri="{BB962C8B-B14F-4D97-AF65-F5344CB8AC3E}">
        <p14:creationId xmlns:p14="http://schemas.microsoft.com/office/powerpoint/2010/main" val="3856761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2312A1-F11C-4515-A1BD-CB02B7CB24D8}"/>
</file>

<file path=customXml/itemProps2.xml><?xml version="1.0" encoding="utf-8"?>
<ds:datastoreItem xmlns:ds="http://schemas.openxmlformats.org/officeDocument/2006/customXml" ds:itemID="{8774084B-471F-4F4B-8569-05DDB0450B40}"/>
</file>

<file path=customXml/itemProps3.xml><?xml version="1.0" encoding="utf-8"?>
<ds:datastoreItem xmlns:ds="http://schemas.openxmlformats.org/officeDocument/2006/customXml" ds:itemID="{E604E3BF-FBFA-4B0A-BD76-77A1BC2B5FC4}"/>
</file>

<file path=docProps/app.xml><?xml version="1.0" encoding="utf-8"?>
<Properties xmlns="http://schemas.openxmlformats.org/officeDocument/2006/extended-properties" xmlns:vt="http://schemas.openxmlformats.org/officeDocument/2006/docPropsVTypes">
  <Template>Ion</Template>
  <TotalTime>19</TotalTime>
  <Words>1373</Words>
  <Application>Microsoft Office PowerPoint</Application>
  <PresentationFormat>Широкоэкранный</PresentationFormat>
  <Paragraphs>10</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6</vt:i4>
      </vt:variant>
    </vt:vector>
  </HeadingPairs>
  <TitlesOfParts>
    <vt:vector size="16" baseType="lpstr">
      <vt:lpstr>Arial</vt:lpstr>
      <vt:lpstr>Century Gothic</vt:lpstr>
      <vt:lpstr>Corbel</vt:lpstr>
      <vt:lpstr>Times New Roman</vt:lpstr>
      <vt:lpstr>Wingdings 3</vt:lpstr>
      <vt:lpstr>Ион (конференц-зал)</vt:lpstr>
      <vt:lpstr>Ион</vt:lpstr>
      <vt:lpstr>Легкий дым</vt:lpstr>
      <vt:lpstr>Параллакс</vt:lpstr>
      <vt:lpstr>След самолета</vt:lpstr>
      <vt:lpstr>Защита гражданских объектов в условиях вооруженного конфликта</vt:lpstr>
      <vt:lpstr>Презентация PowerPoint</vt:lpstr>
      <vt:lpstr> Защита гражданских объектов</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Защита гражданских объектов в условиях вооруженного конфликта</dc:title>
  <dc:creator>Bars</dc:creator>
  <cp:lastModifiedBy>Bars</cp:lastModifiedBy>
  <cp:revision>3</cp:revision>
  <dcterms:created xsi:type="dcterms:W3CDTF">2015-12-03T14:58:45Z</dcterms:created>
  <dcterms:modified xsi:type="dcterms:W3CDTF">2015-12-03T15:18:16Z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