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6" r:id="rId3"/>
    <p:sldId id="280" r:id="rId4"/>
    <p:sldId id="281" r:id="rId5"/>
    <p:sldId id="277" r:id="rId6"/>
    <p:sldId id="278" r:id="rId7"/>
    <p:sldId id="279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CA24B-C464-43B3-9A21-408B3385A35C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89004-54BD-4100-AA70-26A7B45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8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0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2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0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4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5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9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4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5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8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49E9-C9BA-44CE-8CFC-2EB16EC1CE3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D654-6A07-424B-B0D0-D5212CD34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mc\Desktop\Contract-and-Gavel-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260" y="2924944"/>
            <a:ext cx="8837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 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Общая положение о доказательствах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96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mc\Desktop\Lawy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9" y="620688"/>
            <a:ext cx="4680520" cy="1175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Доказательства и средства доказывания.</a:t>
            </a:r>
          </a:p>
          <a:p>
            <a:pPr algn="just" fontAlgn="base"/>
            <a:r>
              <a:rPr lang="ru-RU" sz="2000" b="1" dirty="0" smtClean="0">
                <a:latin typeface="Book Antiqua" pitchFamily="18" charset="0"/>
              </a:rPr>
              <a:t>- </a:t>
            </a:r>
            <a:r>
              <a:rPr lang="ru-RU" dirty="0" smtClean="0"/>
              <a:t>Доказательствами </a:t>
            </a:r>
            <a:r>
              <a:rPr lang="ru-RU" dirty="0"/>
              <a:t>являются любые сведения о фактах, входящих в предмет доказывания, полученные в результате использования в установленном настоящим Кодексом и иными законами порядке средств доказывания.</a:t>
            </a:r>
          </a:p>
          <a:p>
            <a:pPr algn="just" fontAlgn="base"/>
            <a:r>
              <a:rPr lang="ru-RU" dirty="0" smtClean="0"/>
              <a:t>- К </a:t>
            </a:r>
            <a:r>
              <a:rPr lang="ru-RU" dirty="0"/>
              <a:t>средствам доказывания относятся объяснения сторон и других юридически заинтересованных в исходе дела лиц, показания свидетелей, в том числе полученные путем использования систем видеоконференцсвязи, письменные и вещественные доказательства, заключения экспертов, а также другие носители информации, если с их помощью можно получить сведения о фактах, имеющих значение для правильного разрешения дела.</a:t>
            </a:r>
          </a:p>
          <a:p>
            <a:pPr algn="just" fontAlgn="base"/>
            <a:r>
              <a:rPr lang="ru-RU" dirty="0" smtClean="0"/>
              <a:t>- Доказательства</a:t>
            </a:r>
            <a:r>
              <a:rPr lang="ru-RU" dirty="0"/>
              <a:t>, полученные с нарушением закона, не имеют юридической </a:t>
            </a:r>
            <a:r>
              <a:rPr lang="ru-RU" dirty="0" smtClean="0"/>
              <a:t>силы.(ст.178 ГПК РБ)</a:t>
            </a:r>
          </a:p>
          <a:p>
            <a:pPr algn="just" fontAlgn="base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sz="2000" b="1" dirty="0" smtClean="0">
              <a:latin typeface="Book Antiqua" pitchFamily="18" charset="0"/>
            </a:endParaRPr>
          </a:p>
          <a:p>
            <a:endParaRPr lang="ru-RU" sz="2000" b="1" dirty="0">
              <a:latin typeface="Book Antiqua" pitchFamily="18" charset="0"/>
            </a:endParaRPr>
          </a:p>
          <a:p>
            <a:endParaRPr lang="ru-RU" sz="2000" b="1" dirty="0" smtClean="0">
              <a:latin typeface="Book Antiqua" pitchFamily="18" charset="0"/>
            </a:endParaRPr>
          </a:p>
          <a:p>
            <a:endParaRPr lang="ru-RU" sz="2000" b="1" dirty="0">
              <a:latin typeface="Book Antiqua" pitchFamily="18" charset="0"/>
            </a:endParaRPr>
          </a:p>
          <a:p>
            <a:endParaRPr lang="ru-RU" sz="2000" b="1" dirty="0" smtClean="0">
              <a:latin typeface="Book Antiqua" pitchFamily="18" charset="0"/>
            </a:endParaRPr>
          </a:p>
          <a:p>
            <a:endParaRPr lang="ru-RU" sz="2000" b="1" dirty="0">
              <a:latin typeface="Book Antiqua" pitchFamily="18" charset="0"/>
            </a:endParaRPr>
          </a:p>
          <a:p>
            <a:endParaRPr lang="ru-RU" sz="2000" b="1" dirty="0" smtClean="0">
              <a:latin typeface="Book Antiqua" pitchFamily="18" charset="0"/>
            </a:endParaRPr>
          </a:p>
          <a:p>
            <a:endParaRPr lang="ru-RU" sz="2000" b="1" dirty="0">
              <a:latin typeface="Book Antiqua" pitchFamily="18" charset="0"/>
            </a:endParaRPr>
          </a:p>
          <a:p>
            <a:endParaRPr lang="ru-RU" sz="2000" b="1" dirty="0" smtClean="0">
              <a:latin typeface="Book Antiqua" pitchFamily="18" charset="0"/>
            </a:endParaRPr>
          </a:p>
          <a:p>
            <a:endParaRPr lang="ru-RU" sz="2000" b="1" dirty="0">
              <a:latin typeface="Book Antiqua" pitchFamily="18" charset="0"/>
            </a:endParaRPr>
          </a:p>
          <a:p>
            <a:endParaRPr lang="ru-RU" sz="2000" b="1" dirty="0" smtClean="0">
              <a:latin typeface="Book Antiqua" pitchFamily="18" charset="0"/>
            </a:endParaRPr>
          </a:p>
          <a:p>
            <a:endParaRPr lang="ru-RU" sz="2000" b="1" dirty="0">
              <a:latin typeface="Book Antiqua" pitchFamily="18" charset="0"/>
            </a:endParaRPr>
          </a:p>
          <a:p>
            <a:endParaRPr lang="ru-RU" sz="2000" b="1" dirty="0" smtClean="0">
              <a:latin typeface="Book Antiqua" pitchFamily="18" charset="0"/>
            </a:endParaRPr>
          </a:p>
          <a:p>
            <a:endParaRPr lang="ru-RU" sz="2000" b="1" dirty="0">
              <a:latin typeface="Book Antiqua" pitchFamily="18" charset="0"/>
            </a:endParaRPr>
          </a:p>
          <a:p>
            <a:endParaRPr lang="ru-RU" sz="2000" b="1" dirty="0" smtClean="0">
              <a:latin typeface="Book Antiqua" pitchFamily="18" charset="0"/>
            </a:endParaRPr>
          </a:p>
          <a:p>
            <a:endParaRPr lang="ru-RU" sz="2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9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mc\Desktop\law-firm-1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412103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          </a:t>
            </a:r>
            <a:r>
              <a:rPr lang="ru-RU" b="1" u="sng" dirty="0" smtClean="0">
                <a:solidFill>
                  <a:schemeClr val="bg1"/>
                </a:solidFill>
                <a:latin typeface="Book Antiqua" pitchFamily="18" charset="0"/>
              </a:rPr>
              <a:t>Предмет доказывания.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Предметом доказывания являются все факты, имеющие значение для правильного разрешения дела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.(ст.177 ГПК РБ)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81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mc\Desktop\lawyer-court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04663"/>
            <a:ext cx="80648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Распределение бремени доказывания, представление и истребование доказательств.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(ст. 179 ГПК РБ)</a:t>
            </a:r>
          </a:p>
          <a:p>
            <a:pPr algn="just" fontAlgn="base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Каждая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сторона доказывает факты, на которые ссылается как на основание своих требований или возражений.</a:t>
            </a:r>
          </a:p>
          <a:p>
            <a:pPr algn="just" fontAlgn="base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Факты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которые, согласно закону, предполагаются установленными, не подлежат доказыванию. Однако в опровержение их могут быть представлены доказательства.</a:t>
            </a:r>
          </a:p>
          <a:p>
            <a:pPr algn="just" fontAlgn="base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Если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доказательств, представленных юридически заинтересованными в исходе дела лицами, недостаточно, суд предлагает им представить дополнительные доказательства. Однако если для названных лиц представление дополнительных доказательств невозможно, суд на основании их ходатайств содействует в истребовании таких доказательств.</a:t>
            </a:r>
          </a:p>
          <a:p>
            <a:pPr algn="just" fontAlgn="base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В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ходатайстве об истребовании доказательства должно быть обозначено доказательство, а также указано, какие обстоятельства, имеющие значение для дела, могут быть установлены или опровергнуты этим доказательством, указаны причины, препятствующие самостоятельному получению доказательства, и место его нахождения.</a:t>
            </a:r>
          </a:p>
          <a:p>
            <a:pPr algn="just" fontAlgn="base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 При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необходимости суд выдает стороне или другому юридически заинтересованному в исходе дела лицу запрос на получение доказательства. Лицо, у которого находится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истребуемое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судом доказательство, направляет его непосредственно в суд или выдает на руки лицу, имеющему соответствующий запрос для представления в суд.</a:t>
            </a:r>
          </a:p>
          <a:p>
            <a:pPr algn="just" fontAlgn="base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Должностные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лица или граждане, не имеющие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истребуемого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доказательства либо не имеющие возможности представить его в установленный судом срок, обязаны известить об этом суд в пятидневный срок со дня получения запроса суда с указанием причин.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mc\Desktop\scales-g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620688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Относимость  доказательств.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(ст. 180 ГПК РБ)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- Суд 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принимает к рассмотрению только те из представленных доказательств, которые имеют значение для дела.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- Лицо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, представляющее доказательства либо ходатайствующее об их истребовании, должно указать, какие факты, имеющие значение для дела, могут быть установлены этими доказательствами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9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mc\Desktop\phuket-law-fi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24744"/>
            <a:ext cx="5148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Book Antiqua" pitchFamily="18" charset="0"/>
              </a:rPr>
              <a:t>Допустимость  доказательств. </a:t>
            </a:r>
          </a:p>
          <a:p>
            <a:r>
              <a:rPr lang="ru-RU" b="1" dirty="0" smtClean="0">
                <a:latin typeface="Book Antiqua" pitchFamily="18" charset="0"/>
              </a:rPr>
              <a:t>(ст. 181 ГПК РБ)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latin typeface="Book Antiqua" pitchFamily="18" charset="0"/>
              </a:rPr>
              <a:t>-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b="1" dirty="0" smtClean="0">
                <a:latin typeface="Book Antiqua" pitchFamily="18" charset="0"/>
              </a:rPr>
              <a:t>Факты</a:t>
            </a:r>
            <a:r>
              <a:rPr lang="ru-RU" b="1" dirty="0">
                <a:latin typeface="Book Antiqua" pitchFamily="18" charset="0"/>
              </a:rPr>
              <a:t>, которые по закону должны быть подтверждены с помощью определенных средств доказывания, не могут подтверждаться никакими другими средствами доказывания</a:t>
            </a:r>
            <a:r>
              <a:rPr lang="ru-RU" b="1" dirty="0" smtClean="0">
                <a:latin typeface="Book Antiqua" pitchFamily="18" charset="0"/>
              </a:rPr>
              <a:t>.</a:t>
            </a:r>
            <a:endParaRPr lang="ru-RU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mc\Desktop\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51520" y="116632"/>
            <a:ext cx="518457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Основание освобождения от доказывания.</a:t>
            </a:r>
            <a:r>
              <a:rPr lang="ru-RU" dirty="0" smtClean="0"/>
              <a:t>(</a:t>
            </a:r>
            <a:r>
              <a:rPr lang="ru-RU" b="1" dirty="0" smtClean="0"/>
              <a:t>ст.182 ГПК РБ)</a:t>
            </a:r>
          </a:p>
          <a:p>
            <a:pPr fontAlgn="base"/>
            <a:r>
              <a:rPr lang="ru-RU" dirty="0" smtClean="0"/>
              <a:t>- Не </a:t>
            </a:r>
            <a:r>
              <a:rPr lang="ru-RU" dirty="0"/>
              <a:t>подлежат доказыванию факты, признанные судом общеизвестными.</a:t>
            </a:r>
          </a:p>
          <a:p>
            <a:pPr fontAlgn="base"/>
            <a:r>
              <a:rPr lang="ru-RU" dirty="0" smtClean="0"/>
              <a:t>- Факты</a:t>
            </a:r>
            <a:r>
              <a:rPr lang="ru-RU" dirty="0"/>
              <a:t>, установленные вступившим в законную силу решением суда по одному гражданскому делу, обязательны для суда и не доказываются вновь при разбирательстве других гражданских дел, в которых участвуют те же лица или их правопреемники.</a:t>
            </a:r>
          </a:p>
          <a:p>
            <a:pPr fontAlgn="base"/>
            <a:r>
              <a:rPr lang="ru-RU" dirty="0" smtClean="0"/>
              <a:t>- Факты</a:t>
            </a:r>
            <a:r>
              <a:rPr lang="ru-RU" dirty="0"/>
              <a:t>, установленные вступившим в законную силу решением суда, рассматривающего экономические дела, и имеющие значение для рассматриваемого судом гражданского дела, не доказываются вновь лицами, участвовавшими в деле, рассмотренном судом, рассматривающим экономические дела.</a:t>
            </a:r>
          </a:p>
          <a:p>
            <a:pPr fontAlgn="base"/>
            <a:r>
              <a:rPr lang="ru-RU" dirty="0" smtClean="0"/>
              <a:t>- Вступивший </a:t>
            </a:r>
            <a:r>
              <a:rPr lang="ru-RU" dirty="0"/>
              <a:t>в законную силу приговор суда по уголовному делу обязателен для суда, рассматривающего дело о гражданско-правовых последствиях действий лица, в отношении которого состоялся приговор суда, лишь по вопросам, имели ли место эти действия и совершены ли они данным лицом.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7599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nmc\Desktop\post_5bb5a5f4dc4d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832" cy="686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260648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itchFamily="18" charset="0"/>
              </a:rPr>
              <a:t>Спасибо за внимание!!!!</a:t>
            </a:r>
            <a:endParaRPr lang="ru-RU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1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645D71-08D3-4C5B-87F5-17D3EFBFEBDA}"/>
</file>

<file path=customXml/itemProps2.xml><?xml version="1.0" encoding="utf-8"?>
<ds:datastoreItem xmlns:ds="http://schemas.openxmlformats.org/officeDocument/2006/customXml" ds:itemID="{B842C473-791F-4510-91B1-9983A891E6A3}"/>
</file>

<file path=customXml/itemProps3.xml><?xml version="1.0" encoding="utf-8"?>
<ds:datastoreItem xmlns:ds="http://schemas.openxmlformats.org/officeDocument/2006/customXml" ds:itemID="{763D438E-9CA9-4CEE-B2AC-F2C3C31D5D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581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2019-11-02T17:27:48Z</dcterms:created>
  <dcterms:modified xsi:type="dcterms:W3CDTF">2019-11-14T22:12:38Z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