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3" r:id="rId7"/>
    <p:sldId id="271" r:id="rId8"/>
    <p:sldId id="268" r:id="rId9"/>
    <p:sldId id="262" r:id="rId10"/>
    <p:sldId id="279" r:id="rId11"/>
    <p:sldId id="287" r:id="rId12"/>
    <p:sldId id="289" r:id="rId13"/>
    <p:sldId id="288" r:id="rId14"/>
    <p:sldId id="290" r:id="rId15"/>
  </p:sldIdLst>
  <p:sldSz cx="9144000" cy="5143500" type="screen16x9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Libre Baskerville" charset="0"/>
      <p:regular r:id="rId21"/>
      <p:bold r:id="rId22"/>
      <p:italic r:id="rId23"/>
    </p:embeddedFont>
    <p:embeddedFont>
      <p:font typeface="Montserrat" charset="-52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E87EC13-4A17-467F-8D4A-055C27465FC3}">
  <a:tblStyle styleId="{4E87EC13-4A17-467F-8D4A-055C27465F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98426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3428981"/>
            <a:ext cx="9144000" cy="171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115850" y="0"/>
            <a:ext cx="6912300" cy="342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0" y="6"/>
            <a:ext cx="9144000" cy="171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640600" y="2040550"/>
            <a:ext cx="5862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640600" y="3373454"/>
            <a:ext cx="5862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013325" y="1508525"/>
            <a:ext cx="7117200" cy="31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712350"/>
            <a:ext cx="9144000" cy="65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57200" y="1538675"/>
            <a:ext cx="3994500" cy="31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692275" y="1538675"/>
            <a:ext cx="3994500" cy="31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712350"/>
            <a:ext cx="9144000" cy="65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0" y="712350"/>
            <a:ext cx="9144000" cy="65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 i="1"/>
            </a:lvl1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7" name="Google Shape;47;p9"/>
          <p:cNvSpPr/>
          <p:nvPr/>
        </p:nvSpPr>
        <p:spPr>
          <a:xfrm>
            <a:off x="0" y="3968825"/>
            <a:ext cx="9144000" cy="35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versed">
  <p:cSld name="BLANK_1"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13325" y="1737125"/>
            <a:ext cx="7117200" cy="31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ibre Baskerville"/>
              <a:buChar char="▪"/>
              <a:defRPr sz="24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ibre Baskerville"/>
              <a:buChar char="▫"/>
              <a:defRPr sz="24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ibre Baskerville"/>
              <a:buChar char="▫"/>
              <a:defRPr sz="24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ibre Baskerville"/>
              <a:buChar char="▫"/>
              <a:defRPr sz="24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ibre Baskerville"/>
              <a:buChar char="▫"/>
              <a:defRPr sz="24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ibre Baskerville"/>
              <a:buChar char="▫"/>
              <a:defRPr sz="24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ibre Baskerville"/>
              <a:buChar char="▫"/>
              <a:defRPr sz="24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ibre Baskerville"/>
              <a:buChar char="▫"/>
              <a:defRPr sz="24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ibre Baskerville"/>
              <a:buChar char="▫"/>
              <a:defRPr sz="24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8389" y="4749900"/>
            <a:ext cx="9105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1115850" y="0"/>
            <a:ext cx="6912300" cy="342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5000" b="1" i="1" dirty="0" smtClean="0">
                <a:latin typeface="Montserrat" charset="-52"/>
                <a:cs typeface="Times New Roman" pitchFamily="18" charset="0"/>
              </a:rPr>
              <a:t>Общие положения о судах и должностных лицах судов</a:t>
            </a:r>
            <a:endParaRPr sz="5000" dirty="0">
              <a:latin typeface="Montserrat" charset="-52"/>
            </a:endParaRPr>
          </a:p>
        </p:txBody>
      </p:sp>
      <p:grpSp>
        <p:nvGrpSpPr>
          <p:cNvPr id="62" name="Google Shape;62;p13"/>
          <p:cNvGrpSpPr/>
          <p:nvPr/>
        </p:nvGrpSpPr>
        <p:grpSpPr>
          <a:xfrm>
            <a:off x="3971973" y="3919325"/>
            <a:ext cx="1200062" cy="722263"/>
            <a:chOff x="1814513" y="571500"/>
            <a:chExt cx="1200062" cy="722263"/>
          </a:xfrm>
        </p:grpSpPr>
        <p:sp>
          <p:nvSpPr>
            <p:cNvPr id="63" name="Google Shape;63;p13"/>
            <p:cNvSpPr/>
            <p:nvPr/>
          </p:nvSpPr>
          <p:spPr>
            <a:xfrm>
              <a:off x="1814513" y="573088"/>
              <a:ext cx="1019100" cy="44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114" y="19424"/>
                  </a:moveTo>
                  <a:cubicBezTo>
                    <a:pt x="40841" y="19098"/>
                    <a:pt x="33523" y="43541"/>
                    <a:pt x="32389" y="65181"/>
                  </a:cubicBezTo>
                  <a:cubicBezTo>
                    <a:pt x="32049" y="71374"/>
                    <a:pt x="31992" y="77436"/>
                    <a:pt x="32900" y="83432"/>
                  </a:cubicBezTo>
                  <a:cubicBezTo>
                    <a:pt x="33467" y="87083"/>
                    <a:pt x="34289" y="90407"/>
                    <a:pt x="35736" y="92493"/>
                  </a:cubicBezTo>
                  <a:cubicBezTo>
                    <a:pt x="36104" y="93014"/>
                    <a:pt x="36700" y="92558"/>
                    <a:pt x="37182" y="92623"/>
                  </a:cubicBezTo>
                  <a:cubicBezTo>
                    <a:pt x="37154" y="91515"/>
                    <a:pt x="37267" y="90277"/>
                    <a:pt x="37097" y="89364"/>
                  </a:cubicBezTo>
                  <a:cubicBezTo>
                    <a:pt x="36842" y="88126"/>
                    <a:pt x="36275" y="87148"/>
                    <a:pt x="35991" y="85909"/>
                  </a:cubicBezTo>
                  <a:cubicBezTo>
                    <a:pt x="35452" y="83498"/>
                    <a:pt x="35707" y="81347"/>
                    <a:pt x="36530" y="79521"/>
                  </a:cubicBezTo>
                  <a:cubicBezTo>
                    <a:pt x="37267" y="77827"/>
                    <a:pt x="38061" y="78087"/>
                    <a:pt x="38912" y="79000"/>
                  </a:cubicBezTo>
                  <a:cubicBezTo>
                    <a:pt x="41181" y="81477"/>
                    <a:pt x="42202" y="87213"/>
                    <a:pt x="41153" y="92753"/>
                  </a:cubicBezTo>
                  <a:cubicBezTo>
                    <a:pt x="40784" y="94709"/>
                    <a:pt x="40189" y="96469"/>
                    <a:pt x="39565" y="98098"/>
                  </a:cubicBezTo>
                  <a:cubicBezTo>
                    <a:pt x="38430" y="101162"/>
                    <a:pt x="38373" y="101097"/>
                    <a:pt x="39905" y="103443"/>
                  </a:cubicBezTo>
                  <a:cubicBezTo>
                    <a:pt x="44131" y="110092"/>
                    <a:pt x="49066" y="110809"/>
                    <a:pt x="52725" y="104812"/>
                  </a:cubicBezTo>
                  <a:cubicBezTo>
                    <a:pt x="53916" y="102922"/>
                    <a:pt x="54852" y="100054"/>
                    <a:pt x="55674" y="97251"/>
                  </a:cubicBezTo>
                  <a:cubicBezTo>
                    <a:pt x="56043" y="96013"/>
                    <a:pt x="56015" y="93731"/>
                    <a:pt x="55816" y="92167"/>
                  </a:cubicBezTo>
                  <a:cubicBezTo>
                    <a:pt x="55646" y="90863"/>
                    <a:pt x="54965" y="89103"/>
                    <a:pt x="54455" y="89038"/>
                  </a:cubicBezTo>
                  <a:cubicBezTo>
                    <a:pt x="53973" y="88908"/>
                    <a:pt x="53178" y="90407"/>
                    <a:pt x="52923" y="91645"/>
                  </a:cubicBezTo>
                  <a:cubicBezTo>
                    <a:pt x="52299" y="94513"/>
                    <a:pt x="51845" y="97381"/>
                    <a:pt x="50172" y="97447"/>
                  </a:cubicBezTo>
                  <a:cubicBezTo>
                    <a:pt x="48243" y="97577"/>
                    <a:pt x="46598" y="95947"/>
                    <a:pt x="45436" y="92493"/>
                  </a:cubicBezTo>
                  <a:cubicBezTo>
                    <a:pt x="42883" y="85062"/>
                    <a:pt x="41522" y="76393"/>
                    <a:pt x="41011" y="67072"/>
                  </a:cubicBezTo>
                  <a:cubicBezTo>
                    <a:pt x="40557" y="58728"/>
                    <a:pt x="40784" y="50516"/>
                    <a:pt x="42174" y="42563"/>
                  </a:cubicBezTo>
                  <a:cubicBezTo>
                    <a:pt x="43138" y="37218"/>
                    <a:pt x="44556" y="32590"/>
                    <a:pt x="46598" y="29462"/>
                  </a:cubicBezTo>
                  <a:cubicBezTo>
                    <a:pt x="47875" y="27571"/>
                    <a:pt x="49463" y="26463"/>
                    <a:pt x="50966" y="25942"/>
                  </a:cubicBezTo>
                  <a:cubicBezTo>
                    <a:pt x="51704" y="25681"/>
                    <a:pt x="52668" y="27246"/>
                    <a:pt x="53405" y="28484"/>
                  </a:cubicBezTo>
                  <a:cubicBezTo>
                    <a:pt x="54228" y="29853"/>
                    <a:pt x="54058" y="32265"/>
                    <a:pt x="53575" y="33894"/>
                  </a:cubicBezTo>
                  <a:cubicBezTo>
                    <a:pt x="53264" y="34937"/>
                    <a:pt x="52413" y="35393"/>
                    <a:pt x="51760" y="35524"/>
                  </a:cubicBezTo>
                  <a:cubicBezTo>
                    <a:pt x="51250" y="35719"/>
                    <a:pt x="50711" y="34741"/>
                    <a:pt x="50172" y="34741"/>
                  </a:cubicBezTo>
                  <a:cubicBezTo>
                    <a:pt x="49690" y="34807"/>
                    <a:pt x="48981" y="35067"/>
                    <a:pt x="48754" y="35850"/>
                  </a:cubicBezTo>
                  <a:cubicBezTo>
                    <a:pt x="48527" y="36632"/>
                    <a:pt x="48640" y="38326"/>
                    <a:pt x="48867" y="39304"/>
                  </a:cubicBezTo>
                  <a:cubicBezTo>
                    <a:pt x="49548" y="42563"/>
                    <a:pt x="50824" y="44454"/>
                    <a:pt x="52271" y="45627"/>
                  </a:cubicBezTo>
                  <a:cubicBezTo>
                    <a:pt x="53831" y="46800"/>
                    <a:pt x="55447" y="47713"/>
                    <a:pt x="57007" y="48951"/>
                  </a:cubicBezTo>
                  <a:cubicBezTo>
                    <a:pt x="59446" y="50776"/>
                    <a:pt x="61687" y="53253"/>
                    <a:pt x="63134" y="58468"/>
                  </a:cubicBezTo>
                  <a:cubicBezTo>
                    <a:pt x="64126" y="62053"/>
                    <a:pt x="64807" y="65898"/>
                    <a:pt x="64495" y="70266"/>
                  </a:cubicBezTo>
                  <a:cubicBezTo>
                    <a:pt x="64126" y="75024"/>
                    <a:pt x="63162" y="78804"/>
                    <a:pt x="60978" y="80108"/>
                  </a:cubicBezTo>
                  <a:cubicBezTo>
                    <a:pt x="60127" y="80630"/>
                    <a:pt x="59730" y="81542"/>
                    <a:pt x="60184" y="83628"/>
                  </a:cubicBezTo>
                  <a:cubicBezTo>
                    <a:pt x="60354" y="84410"/>
                    <a:pt x="60382" y="85388"/>
                    <a:pt x="60467" y="86235"/>
                  </a:cubicBezTo>
                  <a:cubicBezTo>
                    <a:pt x="61489" y="96730"/>
                    <a:pt x="60127" y="105529"/>
                    <a:pt x="56185" y="111200"/>
                  </a:cubicBezTo>
                  <a:cubicBezTo>
                    <a:pt x="50626" y="119217"/>
                    <a:pt x="44698" y="120000"/>
                    <a:pt x="38941" y="112504"/>
                  </a:cubicBezTo>
                  <a:cubicBezTo>
                    <a:pt x="30716" y="101814"/>
                    <a:pt x="28021" y="87343"/>
                    <a:pt x="28787" y="66224"/>
                  </a:cubicBezTo>
                  <a:cubicBezTo>
                    <a:pt x="28872" y="64139"/>
                    <a:pt x="28900" y="61988"/>
                    <a:pt x="28929" y="59902"/>
                  </a:cubicBezTo>
                  <a:cubicBezTo>
                    <a:pt x="28106" y="60228"/>
                    <a:pt x="27312" y="60619"/>
                    <a:pt x="26490" y="61010"/>
                  </a:cubicBezTo>
                  <a:cubicBezTo>
                    <a:pt x="24561" y="61988"/>
                    <a:pt x="22746" y="60879"/>
                    <a:pt x="20959" y="59380"/>
                  </a:cubicBezTo>
                  <a:cubicBezTo>
                    <a:pt x="19569" y="58272"/>
                    <a:pt x="19541" y="58337"/>
                    <a:pt x="19654" y="61792"/>
                  </a:cubicBezTo>
                  <a:cubicBezTo>
                    <a:pt x="19995" y="71113"/>
                    <a:pt x="17102" y="75936"/>
                    <a:pt x="13131" y="72156"/>
                  </a:cubicBezTo>
                  <a:cubicBezTo>
                    <a:pt x="9274" y="68506"/>
                    <a:pt x="5984" y="62705"/>
                    <a:pt x="3970" y="54166"/>
                  </a:cubicBezTo>
                  <a:cubicBezTo>
                    <a:pt x="992" y="41520"/>
                    <a:pt x="0" y="28158"/>
                    <a:pt x="2524" y="14470"/>
                  </a:cubicBezTo>
                  <a:cubicBezTo>
                    <a:pt x="3148" y="11080"/>
                    <a:pt x="4282" y="7887"/>
                    <a:pt x="5473" y="5279"/>
                  </a:cubicBezTo>
                  <a:cubicBezTo>
                    <a:pt x="6494" y="2933"/>
                    <a:pt x="7998" y="2281"/>
                    <a:pt x="9472" y="3193"/>
                  </a:cubicBezTo>
                  <a:cubicBezTo>
                    <a:pt x="10465" y="3845"/>
                    <a:pt x="11515" y="4627"/>
                    <a:pt x="11543" y="7626"/>
                  </a:cubicBezTo>
                  <a:cubicBezTo>
                    <a:pt x="11543" y="10233"/>
                    <a:pt x="11259" y="12645"/>
                    <a:pt x="10011" y="13688"/>
                  </a:cubicBezTo>
                  <a:cubicBezTo>
                    <a:pt x="9784" y="13883"/>
                    <a:pt x="9529" y="13948"/>
                    <a:pt x="9331" y="14209"/>
                  </a:cubicBezTo>
                  <a:cubicBezTo>
                    <a:pt x="8310" y="15382"/>
                    <a:pt x="8139" y="16686"/>
                    <a:pt x="9104" y="18055"/>
                  </a:cubicBezTo>
                  <a:cubicBezTo>
                    <a:pt x="10352" y="19750"/>
                    <a:pt x="11770" y="21379"/>
                    <a:pt x="13188" y="21770"/>
                  </a:cubicBezTo>
                  <a:cubicBezTo>
                    <a:pt x="15031" y="22227"/>
                    <a:pt x="16932" y="21379"/>
                    <a:pt x="18832" y="21184"/>
                  </a:cubicBezTo>
                  <a:cubicBezTo>
                    <a:pt x="20392" y="20988"/>
                    <a:pt x="21980" y="20532"/>
                    <a:pt x="23540" y="20727"/>
                  </a:cubicBezTo>
                  <a:cubicBezTo>
                    <a:pt x="26263" y="21118"/>
                    <a:pt x="28277" y="25551"/>
                    <a:pt x="28900" y="31939"/>
                  </a:cubicBezTo>
                  <a:cubicBezTo>
                    <a:pt x="29411" y="37023"/>
                    <a:pt x="28362" y="42954"/>
                    <a:pt x="26263" y="45953"/>
                  </a:cubicBezTo>
                  <a:cubicBezTo>
                    <a:pt x="25412" y="47256"/>
                    <a:pt x="24448" y="48039"/>
                    <a:pt x="23540" y="49147"/>
                  </a:cubicBezTo>
                  <a:cubicBezTo>
                    <a:pt x="22916" y="49929"/>
                    <a:pt x="23058" y="50907"/>
                    <a:pt x="23568" y="51558"/>
                  </a:cubicBezTo>
                  <a:cubicBezTo>
                    <a:pt x="24533" y="52601"/>
                    <a:pt x="25639" y="52992"/>
                    <a:pt x="26490" y="51428"/>
                  </a:cubicBezTo>
                  <a:cubicBezTo>
                    <a:pt x="28021" y="48625"/>
                    <a:pt x="29553" y="45757"/>
                    <a:pt x="30829" y="42368"/>
                  </a:cubicBezTo>
                  <a:cubicBezTo>
                    <a:pt x="32843" y="36892"/>
                    <a:pt x="34630" y="30896"/>
                    <a:pt x="36530" y="25225"/>
                  </a:cubicBezTo>
                  <a:cubicBezTo>
                    <a:pt x="36984" y="23921"/>
                    <a:pt x="36813" y="23335"/>
                    <a:pt x="36275" y="22813"/>
                  </a:cubicBezTo>
                  <a:cubicBezTo>
                    <a:pt x="35934" y="22422"/>
                    <a:pt x="35566" y="22096"/>
                    <a:pt x="35197" y="21705"/>
                  </a:cubicBezTo>
                  <a:cubicBezTo>
                    <a:pt x="32871" y="18837"/>
                    <a:pt x="31964" y="13948"/>
                    <a:pt x="32701" y="8017"/>
                  </a:cubicBezTo>
                  <a:cubicBezTo>
                    <a:pt x="33297" y="2933"/>
                    <a:pt x="35367" y="456"/>
                    <a:pt x="37494" y="2216"/>
                  </a:cubicBezTo>
                  <a:cubicBezTo>
                    <a:pt x="38856" y="3324"/>
                    <a:pt x="39394" y="7821"/>
                    <a:pt x="38600" y="11341"/>
                  </a:cubicBezTo>
                  <a:cubicBezTo>
                    <a:pt x="37920" y="14405"/>
                    <a:pt x="37948" y="14731"/>
                    <a:pt x="39451" y="14274"/>
                  </a:cubicBezTo>
                  <a:cubicBezTo>
                    <a:pt x="42032" y="13492"/>
                    <a:pt x="44585" y="12449"/>
                    <a:pt x="47137" y="11276"/>
                  </a:cubicBezTo>
                  <a:cubicBezTo>
                    <a:pt x="51023" y="9516"/>
                    <a:pt x="54937" y="8669"/>
                    <a:pt x="58879" y="10038"/>
                  </a:cubicBezTo>
                  <a:cubicBezTo>
                    <a:pt x="64864" y="12189"/>
                    <a:pt x="69458" y="19815"/>
                    <a:pt x="73429" y="29788"/>
                  </a:cubicBezTo>
                  <a:cubicBezTo>
                    <a:pt x="75329" y="34611"/>
                    <a:pt x="77059" y="39826"/>
                    <a:pt x="78846" y="44845"/>
                  </a:cubicBezTo>
                  <a:cubicBezTo>
                    <a:pt x="80293" y="49016"/>
                    <a:pt x="80434" y="49082"/>
                    <a:pt x="81285" y="44193"/>
                  </a:cubicBezTo>
                  <a:cubicBezTo>
                    <a:pt x="83072" y="33829"/>
                    <a:pt x="85908" y="25225"/>
                    <a:pt x="89482" y="17925"/>
                  </a:cubicBezTo>
                  <a:cubicBezTo>
                    <a:pt x="95126" y="6518"/>
                    <a:pt x="101621" y="0"/>
                    <a:pt x="109279" y="847"/>
                  </a:cubicBezTo>
                  <a:cubicBezTo>
                    <a:pt x="113476" y="1303"/>
                    <a:pt x="116766" y="5866"/>
                    <a:pt x="119602" y="12580"/>
                  </a:cubicBezTo>
                  <a:cubicBezTo>
                    <a:pt x="119801" y="13036"/>
                    <a:pt x="119858" y="13818"/>
                    <a:pt x="120000" y="14405"/>
                  </a:cubicBezTo>
                  <a:cubicBezTo>
                    <a:pt x="119659" y="14665"/>
                    <a:pt x="119319" y="15252"/>
                    <a:pt x="118978" y="15187"/>
                  </a:cubicBezTo>
                  <a:cubicBezTo>
                    <a:pt x="117589" y="14796"/>
                    <a:pt x="116114" y="14861"/>
                    <a:pt x="114809" y="13688"/>
                  </a:cubicBezTo>
                  <a:cubicBezTo>
                    <a:pt x="110952" y="10233"/>
                    <a:pt x="107151" y="8734"/>
                    <a:pt x="103096" y="11797"/>
                  </a:cubicBezTo>
                  <a:cubicBezTo>
                    <a:pt x="98529" y="15252"/>
                    <a:pt x="94814" y="21379"/>
                    <a:pt x="91779" y="29722"/>
                  </a:cubicBezTo>
                  <a:cubicBezTo>
                    <a:pt x="87638" y="41129"/>
                    <a:pt x="85710" y="54492"/>
                    <a:pt x="85341" y="69158"/>
                  </a:cubicBezTo>
                  <a:cubicBezTo>
                    <a:pt x="85228" y="73720"/>
                    <a:pt x="85256" y="74633"/>
                    <a:pt x="87440" y="74633"/>
                  </a:cubicBezTo>
                  <a:cubicBezTo>
                    <a:pt x="90333" y="74633"/>
                    <a:pt x="92517" y="78870"/>
                    <a:pt x="93311" y="85192"/>
                  </a:cubicBezTo>
                  <a:cubicBezTo>
                    <a:pt x="93821" y="89364"/>
                    <a:pt x="93367" y="92884"/>
                    <a:pt x="91836" y="94383"/>
                  </a:cubicBezTo>
                  <a:cubicBezTo>
                    <a:pt x="91155" y="95100"/>
                    <a:pt x="90077" y="95230"/>
                    <a:pt x="89454" y="94448"/>
                  </a:cubicBezTo>
                  <a:cubicBezTo>
                    <a:pt x="88943" y="93796"/>
                    <a:pt x="88773" y="91515"/>
                    <a:pt x="88546" y="89820"/>
                  </a:cubicBezTo>
                  <a:cubicBezTo>
                    <a:pt x="88461" y="89234"/>
                    <a:pt x="88574" y="88386"/>
                    <a:pt x="88716" y="87734"/>
                  </a:cubicBezTo>
                  <a:cubicBezTo>
                    <a:pt x="89283" y="85388"/>
                    <a:pt x="89085" y="83563"/>
                    <a:pt x="87979" y="82520"/>
                  </a:cubicBezTo>
                  <a:cubicBezTo>
                    <a:pt x="86986" y="81673"/>
                    <a:pt x="85965" y="82650"/>
                    <a:pt x="85398" y="85062"/>
                  </a:cubicBezTo>
                  <a:cubicBezTo>
                    <a:pt x="85228" y="85844"/>
                    <a:pt x="85114" y="86757"/>
                    <a:pt x="85001" y="87604"/>
                  </a:cubicBezTo>
                  <a:cubicBezTo>
                    <a:pt x="84490" y="91841"/>
                    <a:pt x="84490" y="91841"/>
                    <a:pt x="82533" y="91319"/>
                  </a:cubicBezTo>
                  <a:cubicBezTo>
                    <a:pt x="82221" y="91189"/>
                    <a:pt x="81909" y="91059"/>
                    <a:pt x="81597" y="90994"/>
                  </a:cubicBezTo>
                  <a:cubicBezTo>
                    <a:pt x="79839" y="90863"/>
                    <a:pt x="78676" y="89690"/>
                    <a:pt x="78080" y="85062"/>
                  </a:cubicBezTo>
                  <a:cubicBezTo>
                    <a:pt x="77315" y="79261"/>
                    <a:pt x="75329" y="75936"/>
                    <a:pt x="72606" y="75415"/>
                  </a:cubicBezTo>
                  <a:cubicBezTo>
                    <a:pt x="71302" y="75154"/>
                    <a:pt x="71075" y="76197"/>
                    <a:pt x="71302" y="79196"/>
                  </a:cubicBezTo>
                  <a:cubicBezTo>
                    <a:pt x="71472" y="81347"/>
                    <a:pt x="71614" y="84019"/>
                    <a:pt x="71217" y="85844"/>
                  </a:cubicBezTo>
                  <a:cubicBezTo>
                    <a:pt x="70224" y="90472"/>
                    <a:pt x="67501" y="90016"/>
                    <a:pt x="66225" y="85323"/>
                  </a:cubicBezTo>
                  <a:cubicBezTo>
                    <a:pt x="64977" y="80760"/>
                    <a:pt x="65629" y="72286"/>
                    <a:pt x="67700" y="69809"/>
                  </a:cubicBezTo>
                  <a:cubicBezTo>
                    <a:pt x="69487" y="67658"/>
                    <a:pt x="71500" y="66355"/>
                    <a:pt x="73486" y="65442"/>
                  </a:cubicBezTo>
                  <a:cubicBezTo>
                    <a:pt x="75102" y="64725"/>
                    <a:pt x="76549" y="66550"/>
                    <a:pt x="77655" y="69483"/>
                  </a:cubicBezTo>
                  <a:cubicBezTo>
                    <a:pt x="77797" y="69809"/>
                    <a:pt x="78052" y="69809"/>
                    <a:pt x="78251" y="69940"/>
                  </a:cubicBezTo>
                  <a:cubicBezTo>
                    <a:pt x="78307" y="69483"/>
                    <a:pt x="78449" y="68897"/>
                    <a:pt x="78364" y="68441"/>
                  </a:cubicBezTo>
                  <a:cubicBezTo>
                    <a:pt x="77882" y="65638"/>
                    <a:pt x="77456" y="62705"/>
                    <a:pt x="76861" y="59967"/>
                  </a:cubicBezTo>
                  <a:cubicBezTo>
                    <a:pt x="74847" y="50907"/>
                    <a:pt x="72039" y="43411"/>
                    <a:pt x="68125" y="38457"/>
                  </a:cubicBezTo>
                  <a:cubicBezTo>
                    <a:pt x="67331" y="37414"/>
                    <a:pt x="66395" y="36632"/>
                    <a:pt x="65488" y="36371"/>
                  </a:cubicBezTo>
                  <a:cubicBezTo>
                    <a:pt x="64807" y="36175"/>
                    <a:pt x="63928" y="36827"/>
                    <a:pt x="64552" y="39239"/>
                  </a:cubicBezTo>
                  <a:cubicBezTo>
                    <a:pt x="65232" y="41912"/>
                    <a:pt x="65005" y="44128"/>
                    <a:pt x="64069" y="46083"/>
                  </a:cubicBezTo>
                  <a:cubicBezTo>
                    <a:pt x="63134" y="47973"/>
                    <a:pt x="61999" y="48886"/>
                    <a:pt x="60808" y="47778"/>
                  </a:cubicBezTo>
                  <a:cubicBezTo>
                    <a:pt x="59560" y="46539"/>
                    <a:pt x="58851" y="44258"/>
                    <a:pt x="58794" y="40999"/>
                  </a:cubicBezTo>
                  <a:cubicBezTo>
                    <a:pt x="58709" y="35393"/>
                    <a:pt x="59985" y="30961"/>
                    <a:pt x="62283" y="28614"/>
                  </a:cubicBezTo>
                  <a:cubicBezTo>
                    <a:pt x="63048" y="27897"/>
                    <a:pt x="63757" y="26920"/>
                    <a:pt x="64495" y="26072"/>
                  </a:cubicBezTo>
                  <a:cubicBezTo>
                    <a:pt x="63729" y="24964"/>
                    <a:pt x="63020" y="23595"/>
                    <a:pt x="62198" y="22813"/>
                  </a:cubicBezTo>
                  <a:cubicBezTo>
                    <a:pt x="59617" y="20206"/>
                    <a:pt x="56894" y="19293"/>
                    <a:pt x="54114" y="19424"/>
                  </a:cubicBezTo>
                  <a:close/>
                  <a:moveTo>
                    <a:pt x="55306" y="76262"/>
                  </a:moveTo>
                  <a:cubicBezTo>
                    <a:pt x="54909" y="74698"/>
                    <a:pt x="54738" y="73460"/>
                    <a:pt x="54398" y="72547"/>
                  </a:cubicBezTo>
                  <a:cubicBezTo>
                    <a:pt x="53292" y="69679"/>
                    <a:pt x="52129" y="67072"/>
                    <a:pt x="51023" y="64269"/>
                  </a:cubicBezTo>
                  <a:cubicBezTo>
                    <a:pt x="49463" y="60293"/>
                    <a:pt x="47931" y="56186"/>
                    <a:pt x="46400" y="52145"/>
                  </a:cubicBezTo>
                  <a:cubicBezTo>
                    <a:pt x="46201" y="51624"/>
                    <a:pt x="45974" y="51167"/>
                    <a:pt x="45776" y="50711"/>
                  </a:cubicBezTo>
                  <a:cubicBezTo>
                    <a:pt x="45748" y="51428"/>
                    <a:pt x="45634" y="52145"/>
                    <a:pt x="45691" y="52797"/>
                  </a:cubicBezTo>
                  <a:cubicBezTo>
                    <a:pt x="46627" y="62639"/>
                    <a:pt x="48726" y="70917"/>
                    <a:pt x="52356" y="76784"/>
                  </a:cubicBezTo>
                  <a:cubicBezTo>
                    <a:pt x="52838" y="77566"/>
                    <a:pt x="53490" y="78153"/>
                    <a:pt x="54058" y="78153"/>
                  </a:cubicBezTo>
                  <a:cubicBezTo>
                    <a:pt x="54455" y="78153"/>
                    <a:pt x="54852" y="76979"/>
                    <a:pt x="55306" y="76262"/>
                  </a:cubicBezTo>
                  <a:close/>
                  <a:moveTo>
                    <a:pt x="15202" y="49603"/>
                  </a:moveTo>
                  <a:cubicBezTo>
                    <a:pt x="15400" y="49342"/>
                    <a:pt x="15911" y="48690"/>
                    <a:pt x="16450" y="48039"/>
                  </a:cubicBezTo>
                  <a:cubicBezTo>
                    <a:pt x="16109" y="46931"/>
                    <a:pt x="15911" y="45497"/>
                    <a:pt x="15457" y="44780"/>
                  </a:cubicBezTo>
                  <a:cubicBezTo>
                    <a:pt x="13925" y="42368"/>
                    <a:pt x="12280" y="40152"/>
                    <a:pt x="10692" y="37870"/>
                  </a:cubicBezTo>
                  <a:cubicBezTo>
                    <a:pt x="8622" y="34807"/>
                    <a:pt x="6721" y="31417"/>
                    <a:pt x="5615" y="26072"/>
                  </a:cubicBezTo>
                  <a:cubicBezTo>
                    <a:pt x="5502" y="25551"/>
                    <a:pt x="5275" y="25095"/>
                    <a:pt x="5076" y="24638"/>
                  </a:cubicBezTo>
                  <a:cubicBezTo>
                    <a:pt x="5048" y="25420"/>
                    <a:pt x="4906" y="26333"/>
                    <a:pt x="5020" y="27050"/>
                  </a:cubicBezTo>
                  <a:cubicBezTo>
                    <a:pt x="6097" y="33699"/>
                    <a:pt x="7629" y="39760"/>
                    <a:pt x="9926" y="44649"/>
                  </a:cubicBezTo>
                  <a:cubicBezTo>
                    <a:pt x="11288" y="47582"/>
                    <a:pt x="12876" y="49342"/>
                    <a:pt x="15202" y="49603"/>
                  </a:cubicBezTo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2593975" y="571500"/>
              <a:ext cx="420600" cy="4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5495" y="15764"/>
                  </a:moveTo>
                  <a:cubicBezTo>
                    <a:pt x="64985" y="16543"/>
                    <a:pt x="74888" y="17442"/>
                    <a:pt x="84790" y="18161"/>
                  </a:cubicBezTo>
                  <a:cubicBezTo>
                    <a:pt x="88160" y="18341"/>
                    <a:pt x="91667" y="18281"/>
                    <a:pt x="95037" y="17802"/>
                  </a:cubicBezTo>
                  <a:cubicBezTo>
                    <a:pt x="97375" y="17502"/>
                    <a:pt x="99851" y="16603"/>
                    <a:pt x="101707" y="15344"/>
                  </a:cubicBezTo>
                  <a:cubicBezTo>
                    <a:pt x="104595" y="13426"/>
                    <a:pt x="104389" y="11628"/>
                    <a:pt x="101020" y="10129"/>
                  </a:cubicBezTo>
                  <a:cubicBezTo>
                    <a:pt x="98063" y="8871"/>
                    <a:pt x="97444" y="6893"/>
                    <a:pt x="97512" y="4435"/>
                  </a:cubicBezTo>
                  <a:cubicBezTo>
                    <a:pt x="97581" y="1318"/>
                    <a:pt x="98613" y="359"/>
                    <a:pt x="102257" y="239"/>
                  </a:cubicBezTo>
                  <a:cubicBezTo>
                    <a:pt x="109891" y="0"/>
                    <a:pt x="115117" y="3296"/>
                    <a:pt x="117318" y="10069"/>
                  </a:cubicBezTo>
                  <a:cubicBezTo>
                    <a:pt x="120000" y="18461"/>
                    <a:pt x="117799" y="26433"/>
                    <a:pt x="113123" y="33626"/>
                  </a:cubicBezTo>
                  <a:cubicBezTo>
                    <a:pt x="109959" y="38481"/>
                    <a:pt x="105627" y="42917"/>
                    <a:pt x="101020" y="46813"/>
                  </a:cubicBezTo>
                  <a:cubicBezTo>
                    <a:pt x="89879" y="56103"/>
                    <a:pt x="76813" y="62937"/>
                    <a:pt x="62166" y="67432"/>
                  </a:cubicBezTo>
                  <a:cubicBezTo>
                    <a:pt x="54257" y="69830"/>
                    <a:pt x="46212" y="70609"/>
                    <a:pt x="38097" y="67912"/>
                  </a:cubicBezTo>
                  <a:cubicBezTo>
                    <a:pt x="31908" y="65814"/>
                    <a:pt x="29088" y="61558"/>
                    <a:pt x="28951" y="55864"/>
                  </a:cubicBezTo>
                  <a:cubicBezTo>
                    <a:pt x="28951" y="52387"/>
                    <a:pt x="31908" y="51068"/>
                    <a:pt x="33971" y="48971"/>
                  </a:cubicBezTo>
                  <a:cubicBezTo>
                    <a:pt x="34590" y="48311"/>
                    <a:pt x="34865" y="47352"/>
                    <a:pt x="35346" y="46573"/>
                  </a:cubicBezTo>
                  <a:cubicBezTo>
                    <a:pt x="34452" y="46393"/>
                    <a:pt x="33421" y="46033"/>
                    <a:pt x="32595" y="46153"/>
                  </a:cubicBezTo>
                  <a:cubicBezTo>
                    <a:pt x="27369" y="46933"/>
                    <a:pt x="22624" y="48491"/>
                    <a:pt x="19530" y="52567"/>
                  </a:cubicBezTo>
                  <a:cubicBezTo>
                    <a:pt x="14303" y="59400"/>
                    <a:pt x="15197" y="68631"/>
                    <a:pt x="21799" y="74625"/>
                  </a:cubicBezTo>
                  <a:cubicBezTo>
                    <a:pt x="30876" y="82897"/>
                    <a:pt x="43392" y="84395"/>
                    <a:pt x="54670" y="78461"/>
                  </a:cubicBezTo>
                  <a:cubicBezTo>
                    <a:pt x="56252" y="77622"/>
                    <a:pt x="57765" y="76423"/>
                    <a:pt x="58727" y="75044"/>
                  </a:cubicBezTo>
                  <a:cubicBezTo>
                    <a:pt x="61684" y="70609"/>
                    <a:pt x="66292" y="68151"/>
                    <a:pt x="71587" y="66473"/>
                  </a:cubicBezTo>
                  <a:cubicBezTo>
                    <a:pt x="74544" y="65514"/>
                    <a:pt x="75025" y="65874"/>
                    <a:pt x="74475" y="68511"/>
                  </a:cubicBezTo>
                  <a:cubicBezTo>
                    <a:pt x="72550" y="77802"/>
                    <a:pt x="62578" y="88591"/>
                    <a:pt x="48481" y="89190"/>
                  </a:cubicBezTo>
                  <a:cubicBezTo>
                    <a:pt x="43117" y="89430"/>
                    <a:pt x="37753" y="89730"/>
                    <a:pt x="32458" y="90269"/>
                  </a:cubicBezTo>
                  <a:cubicBezTo>
                    <a:pt x="25925" y="90929"/>
                    <a:pt x="20286" y="92967"/>
                    <a:pt x="17467" y="98781"/>
                  </a:cubicBezTo>
                  <a:cubicBezTo>
                    <a:pt x="15885" y="102017"/>
                    <a:pt x="16916" y="106093"/>
                    <a:pt x="19873" y="108311"/>
                  </a:cubicBezTo>
                  <a:cubicBezTo>
                    <a:pt x="21799" y="109810"/>
                    <a:pt x="23381" y="109450"/>
                    <a:pt x="24068" y="107352"/>
                  </a:cubicBezTo>
                  <a:cubicBezTo>
                    <a:pt x="24206" y="107052"/>
                    <a:pt x="24137" y="106693"/>
                    <a:pt x="24206" y="106393"/>
                  </a:cubicBezTo>
                  <a:cubicBezTo>
                    <a:pt x="25169" y="102377"/>
                    <a:pt x="27644" y="100399"/>
                    <a:pt x="31289" y="100699"/>
                  </a:cubicBezTo>
                  <a:cubicBezTo>
                    <a:pt x="34796" y="100999"/>
                    <a:pt x="38166" y="104175"/>
                    <a:pt x="38303" y="107532"/>
                  </a:cubicBezTo>
                  <a:cubicBezTo>
                    <a:pt x="38510" y="111488"/>
                    <a:pt x="36859" y="114785"/>
                    <a:pt x="33008" y="116943"/>
                  </a:cubicBezTo>
                  <a:cubicBezTo>
                    <a:pt x="28538" y="119400"/>
                    <a:pt x="23587" y="120000"/>
                    <a:pt x="18842" y="117662"/>
                  </a:cubicBezTo>
                  <a:cubicBezTo>
                    <a:pt x="5295" y="110829"/>
                    <a:pt x="5157" y="97282"/>
                    <a:pt x="13684" y="89610"/>
                  </a:cubicBezTo>
                  <a:cubicBezTo>
                    <a:pt x="15266" y="88231"/>
                    <a:pt x="18085" y="86913"/>
                    <a:pt x="18154" y="85474"/>
                  </a:cubicBezTo>
                  <a:cubicBezTo>
                    <a:pt x="18223" y="84035"/>
                    <a:pt x="15472" y="82537"/>
                    <a:pt x="14028" y="80979"/>
                  </a:cubicBezTo>
                  <a:cubicBezTo>
                    <a:pt x="9214" y="75944"/>
                    <a:pt x="6945" y="69950"/>
                    <a:pt x="6120" y="63596"/>
                  </a:cubicBezTo>
                  <a:cubicBezTo>
                    <a:pt x="5432" y="58141"/>
                    <a:pt x="5157" y="52627"/>
                    <a:pt x="5088" y="47172"/>
                  </a:cubicBezTo>
                  <a:cubicBezTo>
                    <a:pt x="5020" y="42617"/>
                    <a:pt x="5020" y="38241"/>
                    <a:pt x="1856" y="34285"/>
                  </a:cubicBezTo>
                  <a:cubicBezTo>
                    <a:pt x="618" y="32667"/>
                    <a:pt x="0" y="30629"/>
                    <a:pt x="1650" y="28651"/>
                  </a:cubicBezTo>
                  <a:cubicBezTo>
                    <a:pt x="3232" y="26673"/>
                    <a:pt x="5088" y="26433"/>
                    <a:pt x="6395" y="28651"/>
                  </a:cubicBezTo>
                  <a:cubicBezTo>
                    <a:pt x="8458" y="32367"/>
                    <a:pt x="10040" y="36263"/>
                    <a:pt x="11690" y="40159"/>
                  </a:cubicBezTo>
                  <a:cubicBezTo>
                    <a:pt x="12446" y="41838"/>
                    <a:pt x="12859" y="43636"/>
                    <a:pt x="13409" y="45374"/>
                  </a:cubicBezTo>
                  <a:cubicBezTo>
                    <a:pt x="15128" y="44355"/>
                    <a:pt x="16710" y="43156"/>
                    <a:pt x="18498" y="42317"/>
                  </a:cubicBezTo>
                  <a:cubicBezTo>
                    <a:pt x="22487" y="40399"/>
                    <a:pt x="26613" y="38721"/>
                    <a:pt x="30670" y="36863"/>
                  </a:cubicBezTo>
                  <a:cubicBezTo>
                    <a:pt x="31770" y="36323"/>
                    <a:pt x="32733" y="35664"/>
                    <a:pt x="33765" y="35064"/>
                  </a:cubicBezTo>
                  <a:cubicBezTo>
                    <a:pt x="32871" y="34525"/>
                    <a:pt x="32045" y="33866"/>
                    <a:pt x="31151" y="33386"/>
                  </a:cubicBezTo>
                  <a:cubicBezTo>
                    <a:pt x="25787" y="30629"/>
                    <a:pt x="25581" y="27152"/>
                    <a:pt x="27851" y="23196"/>
                  </a:cubicBezTo>
                  <a:cubicBezTo>
                    <a:pt x="28676" y="21698"/>
                    <a:pt x="30601" y="20499"/>
                    <a:pt x="32389" y="19600"/>
                  </a:cubicBezTo>
                  <a:cubicBezTo>
                    <a:pt x="39404" y="16123"/>
                    <a:pt x="47174" y="15524"/>
                    <a:pt x="55495" y="15764"/>
                  </a:cubicBezTo>
                  <a:close/>
                  <a:moveTo>
                    <a:pt x="57765" y="41898"/>
                  </a:moveTo>
                  <a:cubicBezTo>
                    <a:pt x="69111" y="41718"/>
                    <a:pt x="78808" y="39680"/>
                    <a:pt x="88091" y="35904"/>
                  </a:cubicBezTo>
                  <a:cubicBezTo>
                    <a:pt x="91667" y="34465"/>
                    <a:pt x="94624" y="31708"/>
                    <a:pt x="98957" y="31828"/>
                  </a:cubicBezTo>
                  <a:cubicBezTo>
                    <a:pt x="99507" y="31828"/>
                    <a:pt x="100194" y="31108"/>
                    <a:pt x="100607" y="30629"/>
                  </a:cubicBezTo>
                  <a:cubicBezTo>
                    <a:pt x="101020" y="30089"/>
                    <a:pt x="101157" y="29430"/>
                    <a:pt x="101432" y="28831"/>
                  </a:cubicBezTo>
                  <a:cubicBezTo>
                    <a:pt x="100813" y="28891"/>
                    <a:pt x="100057" y="28831"/>
                    <a:pt x="99438" y="29070"/>
                  </a:cubicBezTo>
                  <a:cubicBezTo>
                    <a:pt x="91186" y="32667"/>
                    <a:pt x="82315" y="34525"/>
                    <a:pt x="73169" y="35604"/>
                  </a:cubicBezTo>
                  <a:cubicBezTo>
                    <a:pt x="66223" y="36443"/>
                    <a:pt x="59209" y="37102"/>
                    <a:pt x="52194" y="37942"/>
                  </a:cubicBezTo>
                  <a:cubicBezTo>
                    <a:pt x="51300" y="38001"/>
                    <a:pt x="50544" y="38901"/>
                    <a:pt x="49787" y="39440"/>
                  </a:cubicBezTo>
                  <a:cubicBezTo>
                    <a:pt x="50544" y="40099"/>
                    <a:pt x="51163" y="41178"/>
                    <a:pt x="52057" y="41358"/>
                  </a:cubicBezTo>
                  <a:cubicBezTo>
                    <a:pt x="54257" y="41778"/>
                    <a:pt x="56595" y="41838"/>
                    <a:pt x="57765" y="41898"/>
                  </a:cubicBezTo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2222500" y="906463"/>
              <a:ext cx="411300" cy="38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697" y="50789"/>
                  </a:moveTo>
                  <a:cubicBezTo>
                    <a:pt x="112908" y="57203"/>
                    <a:pt x="111503" y="64437"/>
                    <a:pt x="108624" y="71373"/>
                  </a:cubicBezTo>
                  <a:cubicBezTo>
                    <a:pt x="107641" y="73760"/>
                    <a:pt x="106869" y="75251"/>
                    <a:pt x="110520" y="75922"/>
                  </a:cubicBezTo>
                  <a:cubicBezTo>
                    <a:pt x="117542" y="77190"/>
                    <a:pt x="120000" y="81740"/>
                    <a:pt x="117612" y="88974"/>
                  </a:cubicBezTo>
                  <a:cubicBezTo>
                    <a:pt x="116559" y="92181"/>
                    <a:pt x="114803" y="95612"/>
                    <a:pt x="112486" y="97775"/>
                  </a:cubicBezTo>
                  <a:cubicBezTo>
                    <a:pt x="95705" y="113287"/>
                    <a:pt x="76606" y="120000"/>
                    <a:pt x="54558" y="113884"/>
                  </a:cubicBezTo>
                  <a:cubicBezTo>
                    <a:pt x="44025" y="111050"/>
                    <a:pt x="37495" y="99490"/>
                    <a:pt x="40374" y="89720"/>
                  </a:cubicBezTo>
                  <a:cubicBezTo>
                    <a:pt x="41568" y="85692"/>
                    <a:pt x="43534" y="83903"/>
                    <a:pt x="46974" y="83679"/>
                  </a:cubicBezTo>
                  <a:cubicBezTo>
                    <a:pt x="49643" y="83530"/>
                    <a:pt x="51889" y="84425"/>
                    <a:pt x="53294" y="87184"/>
                  </a:cubicBezTo>
                  <a:cubicBezTo>
                    <a:pt x="54628" y="89869"/>
                    <a:pt x="53715" y="91883"/>
                    <a:pt x="52030" y="93896"/>
                  </a:cubicBezTo>
                  <a:cubicBezTo>
                    <a:pt x="51187" y="94866"/>
                    <a:pt x="50696" y="96134"/>
                    <a:pt x="50064" y="97252"/>
                  </a:cubicBezTo>
                  <a:cubicBezTo>
                    <a:pt x="51468" y="97849"/>
                    <a:pt x="52873" y="98968"/>
                    <a:pt x="54277" y="98968"/>
                  </a:cubicBezTo>
                  <a:cubicBezTo>
                    <a:pt x="55962" y="98968"/>
                    <a:pt x="57717" y="98222"/>
                    <a:pt x="59192" y="97327"/>
                  </a:cubicBezTo>
                  <a:cubicBezTo>
                    <a:pt x="64248" y="94195"/>
                    <a:pt x="66846" y="89123"/>
                    <a:pt x="68180" y="83380"/>
                  </a:cubicBezTo>
                  <a:cubicBezTo>
                    <a:pt x="69444" y="77936"/>
                    <a:pt x="70356" y="72417"/>
                    <a:pt x="71620" y="66973"/>
                  </a:cubicBezTo>
                  <a:cubicBezTo>
                    <a:pt x="72674" y="62349"/>
                    <a:pt x="74499" y="58023"/>
                    <a:pt x="77799" y="54518"/>
                  </a:cubicBezTo>
                  <a:cubicBezTo>
                    <a:pt x="82925" y="48999"/>
                    <a:pt x="92685" y="47955"/>
                    <a:pt x="97109" y="57949"/>
                  </a:cubicBezTo>
                  <a:cubicBezTo>
                    <a:pt x="97952" y="59888"/>
                    <a:pt x="98935" y="61827"/>
                    <a:pt x="99918" y="63766"/>
                  </a:cubicBezTo>
                  <a:cubicBezTo>
                    <a:pt x="100971" y="61379"/>
                    <a:pt x="102305" y="59067"/>
                    <a:pt x="102937" y="56606"/>
                  </a:cubicBezTo>
                  <a:cubicBezTo>
                    <a:pt x="104903" y="49446"/>
                    <a:pt x="104692" y="42287"/>
                    <a:pt x="102516" y="35201"/>
                  </a:cubicBezTo>
                  <a:cubicBezTo>
                    <a:pt x="97952" y="19987"/>
                    <a:pt x="86296" y="13946"/>
                    <a:pt x="74078" y="13797"/>
                  </a:cubicBezTo>
                  <a:cubicBezTo>
                    <a:pt x="62984" y="13648"/>
                    <a:pt x="53364" y="28340"/>
                    <a:pt x="56734" y="39602"/>
                  </a:cubicBezTo>
                  <a:cubicBezTo>
                    <a:pt x="57858" y="43331"/>
                    <a:pt x="59332" y="44077"/>
                    <a:pt x="62071" y="41243"/>
                  </a:cubicBezTo>
                  <a:cubicBezTo>
                    <a:pt x="65231" y="38036"/>
                    <a:pt x="68039" y="34232"/>
                    <a:pt x="70567" y="30354"/>
                  </a:cubicBezTo>
                  <a:cubicBezTo>
                    <a:pt x="72533" y="27296"/>
                    <a:pt x="73797" y="23791"/>
                    <a:pt x="75412" y="20435"/>
                  </a:cubicBezTo>
                  <a:cubicBezTo>
                    <a:pt x="76325" y="18421"/>
                    <a:pt x="77659" y="17526"/>
                    <a:pt x="79976" y="17750"/>
                  </a:cubicBezTo>
                  <a:cubicBezTo>
                    <a:pt x="87911" y="18272"/>
                    <a:pt x="88753" y="19465"/>
                    <a:pt x="85804" y="27371"/>
                  </a:cubicBezTo>
                  <a:cubicBezTo>
                    <a:pt x="80748" y="40870"/>
                    <a:pt x="71831" y="51236"/>
                    <a:pt x="61158" y="59813"/>
                  </a:cubicBezTo>
                  <a:cubicBezTo>
                    <a:pt x="54488" y="65183"/>
                    <a:pt x="47396" y="70031"/>
                    <a:pt x="40093" y="74356"/>
                  </a:cubicBezTo>
                  <a:cubicBezTo>
                    <a:pt x="33914" y="78085"/>
                    <a:pt x="31176" y="83082"/>
                    <a:pt x="31316" y="90466"/>
                  </a:cubicBezTo>
                  <a:cubicBezTo>
                    <a:pt x="31456" y="95388"/>
                    <a:pt x="30965" y="100385"/>
                    <a:pt x="31035" y="105307"/>
                  </a:cubicBezTo>
                  <a:cubicBezTo>
                    <a:pt x="31035" y="106575"/>
                    <a:pt x="31808" y="107917"/>
                    <a:pt x="32510" y="109036"/>
                  </a:cubicBezTo>
                  <a:cubicBezTo>
                    <a:pt x="33282" y="110379"/>
                    <a:pt x="34125" y="111572"/>
                    <a:pt x="32650" y="112840"/>
                  </a:cubicBezTo>
                  <a:cubicBezTo>
                    <a:pt x="31035" y="114182"/>
                    <a:pt x="28858" y="115301"/>
                    <a:pt x="27454" y="113362"/>
                  </a:cubicBezTo>
                  <a:cubicBezTo>
                    <a:pt x="24645" y="109633"/>
                    <a:pt x="20081" y="107246"/>
                    <a:pt x="20152" y="101205"/>
                  </a:cubicBezTo>
                  <a:cubicBezTo>
                    <a:pt x="20222" y="98893"/>
                    <a:pt x="18186" y="96357"/>
                    <a:pt x="16711" y="94195"/>
                  </a:cubicBezTo>
                  <a:cubicBezTo>
                    <a:pt x="12358" y="87781"/>
                    <a:pt x="11445" y="80845"/>
                    <a:pt x="14183" y="73610"/>
                  </a:cubicBezTo>
                  <a:cubicBezTo>
                    <a:pt x="16781" y="66749"/>
                    <a:pt x="19730" y="59962"/>
                    <a:pt x="22609" y="53175"/>
                  </a:cubicBezTo>
                  <a:cubicBezTo>
                    <a:pt x="22750" y="52728"/>
                    <a:pt x="23452" y="52280"/>
                    <a:pt x="23943" y="52280"/>
                  </a:cubicBezTo>
                  <a:cubicBezTo>
                    <a:pt x="24224" y="52280"/>
                    <a:pt x="24786" y="53026"/>
                    <a:pt x="24856" y="53474"/>
                  </a:cubicBezTo>
                  <a:cubicBezTo>
                    <a:pt x="25207" y="56904"/>
                    <a:pt x="26541" y="60186"/>
                    <a:pt x="29842" y="60186"/>
                  </a:cubicBezTo>
                  <a:cubicBezTo>
                    <a:pt x="33984" y="60111"/>
                    <a:pt x="38338" y="59216"/>
                    <a:pt x="42129" y="57501"/>
                  </a:cubicBezTo>
                  <a:cubicBezTo>
                    <a:pt x="44868" y="56308"/>
                    <a:pt x="45359" y="51684"/>
                    <a:pt x="43815" y="48701"/>
                  </a:cubicBezTo>
                  <a:cubicBezTo>
                    <a:pt x="42832" y="46911"/>
                    <a:pt x="41568" y="45195"/>
                    <a:pt x="40093" y="43927"/>
                  </a:cubicBezTo>
                  <a:cubicBezTo>
                    <a:pt x="33633" y="38259"/>
                    <a:pt x="20643" y="37663"/>
                    <a:pt x="13551" y="42585"/>
                  </a:cubicBezTo>
                  <a:cubicBezTo>
                    <a:pt x="11023" y="44375"/>
                    <a:pt x="10953" y="44822"/>
                    <a:pt x="13341" y="47060"/>
                  </a:cubicBezTo>
                  <a:cubicBezTo>
                    <a:pt x="17343" y="50938"/>
                    <a:pt x="17483" y="57277"/>
                    <a:pt x="13622" y="61081"/>
                  </a:cubicBezTo>
                  <a:cubicBezTo>
                    <a:pt x="10953" y="63617"/>
                    <a:pt x="4915" y="62498"/>
                    <a:pt x="2878" y="58993"/>
                  </a:cubicBezTo>
                  <a:cubicBezTo>
                    <a:pt x="0" y="54070"/>
                    <a:pt x="772" y="46314"/>
                    <a:pt x="4915" y="41019"/>
                  </a:cubicBezTo>
                  <a:cubicBezTo>
                    <a:pt x="10181" y="34381"/>
                    <a:pt x="16711" y="30354"/>
                    <a:pt x="25137" y="30428"/>
                  </a:cubicBezTo>
                  <a:cubicBezTo>
                    <a:pt x="30895" y="30428"/>
                    <a:pt x="36512" y="31025"/>
                    <a:pt x="41708" y="33486"/>
                  </a:cubicBezTo>
                  <a:cubicBezTo>
                    <a:pt x="44306" y="34679"/>
                    <a:pt x="45570" y="34679"/>
                    <a:pt x="46062" y="31323"/>
                  </a:cubicBezTo>
                  <a:cubicBezTo>
                    <a:pt x="46342" y="28862"/>
                    <a:pt x="47255" y="26476"/>
                    <a:pt x="48028" y="24164"/>
                  </a:cubicBezTo>
                  <a:cubicBezTo>
                    <a:pt x="53645" y="8353"/>
                    <a:pt x="63545" y="0"/>
                    <a:pt x="83838" y="4101"/>
                  </a:cubicBezTo>
                  <a:cubicBezTo>
                    <a:pt x="93458" y="6041"/>
                    <a:pt x="100760" y="12156"/>
                    <a:pt x="105886" y="21106"/>
                  </a:cubicBezTo>
                  <a:cubicBezTo>
                    <a:pt x="110871" y="29906"/>
                    <a:pt x="112837" y="39453"/>
                    <a:pt x="112697" y="50789"/>
                  </a:cubicBezTo>
                  <a:close/>
                  <a:moveTo>
                    <a:pt x="63686" y="106799"/>
                  </a:moveTo>
                  <a:cubicBezTo>
                    <a:pt x="75201" y="106799"/>
                    <a:pt x="88332" y="97402"/>
                    <a:pt x="92896" y="85543"/>
                  </a:cubicBezTo>
                  <a:cubicBezTo>
                    <a:pt x="93879" y="83008"/>
                    <a:pt x="96196" y="79204"/>
                    <a:pt x="93598" y="77712"/>
                  </a:cubicBezTo>
                  <a:cubicBezTo>
                    <a:pt x="91070" y="76295"/>
                    <a:pt x="88402" y="79651"/>
                    <a:pt x="86787" y="82187"/>
                  </a:cubicBezTo>
                  <a:cubicBezTo>
                    <a:pt x="84681" y="85692"/>
                    <a:pt x="82925" y="89422"/>
                    <a:pt x="80959" y="92927"/>
                  </a:cubicBezTo>
                  <a:cubicBezTo>
                    <a:pt x="76676" y="100385"/>
                    <a:pt x="70708" y="104636"/>
                    <a:pt x="62282" y="104636"/>
                  </a:cubicBezTo>
                  <a:cubicBezTo>
                    <a:pt x="60526" y="104636"/>
                    <a:pt x="58771" y="105233"/>
                    <a:pt x="57086" y="105531"/>
                  </a:cubicBezTo>
                  <a:cubicBezTo>
                    <a:pt x="58911" y="105978"/>
                    <a:pt x="60667" y="106426"/>
                    <a:pt x="62492" y="106799"/>
                  </a:cubicBezTo>
                  <a:cubicBezTo>
                    <a:pt x="62913" y="106873"/>
                    <a:pt x="63265" y="106799"/>
                    <a:pt x="63686" y="106799"/>
                  </a:cubicBezTo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2417763" y="588963"/>
              <a:ext cx="1476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288" y="0"/>
                  </a:moveTo>
                  <a:cubicBezTo>
                    <a:pt x="70210" y="6818"/>
                    <a:pt x="93549" y="29545"/>
                    <a:pt x="113776" y="70000"/>
                  </a:cubicBezTo>
                  <a:cubicBezTo>
                    <a:pt x="117860" y="78181"/>
                    <a:pt x="120000" y="87727"/>
                    <a:pt x="115137" y="98636"/>
                  </a:cubicBezTo>
                  <a:cubicBezTo>
                    <a:pt x="110858" y="107272"/>
                    <a:pt x="107358" y="120000"/>
                    <a:pt x="100551" y="105909"/>
                  </a:cubicBezTo>
                  <a:cubicBezTo>
                    <a:pt x="93938" y="92727"/>
                    <a:pt x="86936" y="80454"/>
                    <a:pt x="79351" y="71363"/>
                  </a:cubicBezTo>
                  <a:cubicBezTo>
                    <a:pt x="71961" y="62727"/>
                    <a:pt x="63598" y="56363"/>
                    <a:pt x="55235" y="52272"/>
                  </a:cubicBezTo>
                  <a:cubicBezTo>
                    <a:pt x="47455" y="48636"/>
                    <a:pt x="41426" y="50454"/>
                    <a:pt x="40648" y="77272"/>
                  </a:cubicBezTo>
                  <a:cubicBezTo>
                    <a:pt x="40064" y="104545"/>
                    <a:pt x="34619" y="112727"/>
                    <a:pt x="24311" y="115909"/>
                  </a:cubicBezTo>
                  <a:cubicBezTo>
                    <a:pt x="16337" y="118181"/>
                    <a:pt x="9335" y="115454"/>
                    <a:pt x="4862" y="97272"/>
                  </a:cubicBezTo>
                  <a:cubicBezTo>
                    <a:pt x="0" y="77727"/>
                    <a:pt x="972" y="50454"/>
                    <a:pt x="7390" y="34090"/>
                  </a:cubicBezTo>
                  <a:cubicBezTo>
                    <a:pt x="17115" y="9545"/>
                    <a:pt x="29951" y="1818"/>
                    <a:pt x="4628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6"/>
          <p:cNvSpPr txBox="1">
            <a:spLocks noGrp="1"/>
          </p:cNvSpPr>
          <p:nvPr>
            <p:ph type="sldNum" idx="12"/>
          </p:nvPr>
        </p:nvSpPr>
        <p:spPr>
          <a:xfrm>
            <a:off x="179512" y="267494"/>
            <a:ext cx="8964488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i="1" dirty="0" smtClean="0"/>
              <a:t>Ст. 33 Недопустимость повторного участия судьи в рассмотрении дела</a:t>
            </a:r>
            <a:endParaRPr sz="2300" i="1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7504" y="915566"/>
          <a:ext cx="8856984" cy="3291840"/>
        </p:xfrm>
        <a:graphic>
          <a:graphicData uri="http://schemas.openxmlformats.org/drawingml/2006/table">
            <a:tbl>
              <a:tblPr firstRow="1" bandRow="1">
                <a:tableStyleId>{4E87EC13-4A17-467F-8D4A-055C27465FC3}</a:tableStyleId>
              </a:tblPr>
              <a:tblGrid>
                <a:gridCol w="2160240"/>
                <a:gridCol w="6696744"/>
              </a:tblGrid>
              <a:tr h="382086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Montserrat" charset="-52"/>
                        </a:rPr>
                        <a:t>Где рассматривал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Montserrat" charset="-52"/>
                        </a:rPr>
                        <a:t> дело ранее</a:t>
                      </a:r>
                      <a:endParaRPr lang="ru-RU" sz="1600" dirty="0">
                        <a:solidFill>
                          <a:schemeClr val="bg1"/>
                        </a:solidFill>
                        <a:latin typeface="Montserrat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Montserrat" charset="-52"/>
                        </a:rPr>
                        <a:t>Куда не допускается для рассмотрения этого дела</a:t>
                      </a:r>
                      <a:endParaRPr lang="ru-RU" sz="1600" dirty="0">
                        <a:solidFill>
                          <a:schemeClr val="bg1"/>
                        </a:solidFill>
                        <a:latin typeface="Montserrat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2086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Montserrat" charset="-52"/>
                        </a:rPr>
                        <a:t>Первая инстанция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Montserrat" charset="-52"/>
                        </a:rPr>
                        <a:t> </a:t>
                      </a:r>
                      <a:endParaRPr lang="ru-RU" sz="1600" dirty="0">
                        <a:solidFill>
                          <a:schemeClr val="bg1"/>
                        </a:solidFill>
                        <a:latin typeface="Montserrat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Montserrat" charset="-52"/>
                        </a:rPr>
                        <a:t>Апелляционная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Montserrat" charset="-52"/>
                        </a:rPr>
                        <a:t> или надзорная инстанции, новое рассмотрение дела, в случае отмены вынесенного им решения</a:t>
                      </a:r>
                      <a:endParaRPr lang="ru-RU" sz="1600" dirty="0">
                        <a:solidFill>
                          <a:schemeClr val="bg1"/>
                        </a:solidFill>
                        <a:latin typeface="Montserrat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86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Montserrat" charset="-52"/>
                        </a:rPr>
                        <a:t>Апелляционная инстанция</a:t>
                      </a:r>
                      <a:endParaRPr lang="ru-RU" sz="1600" dirty="0">
                        <a:solidFill>
                          <a:schemeClr val="bg1"/>
                        </a:solidFill>
                        <a:latin typeface="Montserrat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Montserrat" charset="-52"/>
                        </a:rPr>
                        <a:t>Надзорная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Montserrat" charset="-52"/>
                        </a:rPr>
                        <a:t> инстанция, новое рассмотрение дела в первой или апелляционной инстанциях, в случае отмены определения, вынесенного с его участием</a:t>
                      </a:r>
                      <a:endParaRPr lang="ru-RU" sz="1600" dirty="0">
                        <a:solidFill>
                          <a:schemeClr val="bg1"/>
                        </a:solidFill>
                        <a:latin typeface="Montserrat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86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Montserrat" charset="-52"/>
                        </a:rPr>
                        <a:t>Надзорная инстанция</a:t>
                      </a:r>
                      <a:endParaRPr lang="ru-RU" sz="1600" dirty="0">
                        <a:solidFill>
                          <a:schemeClr val="bg1"/>
                        </a:solidFill>
                        <a:latin typeface="Montserrat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Montserrat" charset="-52"/>
                        </a:rPr>
                        <a:t>Надзорная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Montserrat" charset="-52"/>
                        </a:rPr>
                        <a:t> инстанция, </a:t>
                      </a:r>
                      <a:r>
                        <a:rPr lang="ru-RU" sz="1600" b="1" u="sng" baseline="0" dirty="0" err="1" smtClean="0">
                          <a:solidFill>
                            <a:schemeClr val="tx1"/>
                          </a:solidFill>
                          <a:latin typeface="Montserrat" charset="-52"/>
                        </a:rPr>
                        <a:t>Искл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Montserrat" charset="-52"/>
                        </a:rPr>
                        <a:t>. 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Montserrat" charset="-52"/>
                        </a:rPr>
                        <a:t>Пленум ВС РБ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Montserrat" charset="-52"/>
                        </a:rPr>
                        <a:t>, </a:t>
                      </a:r>
                    </a:p>
                    <a:p>
                      <a:pPr algn="just"/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Montserrat" charset="-52"/>
                        </a:rPr>
                        <a:t>новое рассмотрение дела в первой, второй или надзорной инстанциях после отмены постановления, вынесенного с его участием</a:t>
                      </a:r>
                      <a:endParaRPr lang="ru-RU" sz="1600" dirty="0">
                        <a:solidFill>
                          <a:schemeClr val="bg1"/>
                        </a:solidFill>
                        <a:latin typeface="Montserrat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7504" y="4227934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Montserrat" charset="-52"/>
              </a:rPr>
              <a:t>Если Надзорная инстанция в Пленуме Верховного Суда Республики Беларусь, то </a:t>
            </a:r>
            <a:r>
              <a:rPr lang="ru-RU" b="1" dirty="0" smtClean="0">
                <a:solidFill>
                  <a:schemeClr val="bg1"/>
                </a:solidFill>
                <a:latin typeface="Montserrat" charset="-52"/>
              </a:rPr>
              <a:t>вправе</a:t>
            </a:r>
            <a:r>
              <a:rPr lang="ru-RU" dirty="0" smtClean="0">
                <a:solidFill>
                  <a:schemeClr val="bg1"/>
                </a:solidFill>
                <a:latin typeface="Montserrat" charset="-52"/>
              </a:rPr>
              <a:t> принимать участие в рассмотрении этого дела в суде первой, второй или надзорной инстанции. </a:t>
            </a:r>
            <a:r>
              <a:rPr lang="ru-RU" b="1" u="sng" dirty="0" err="1" smtClean="0">
                <a:solidFill>
                  <a:schemeClr val="tx1"/>
                </a:solidFill>
                <a:latin typeface="Montserrat" charset="-52"/>
              </a:rPr>
              <a:t>Искл</a:t>
            </a:r>
            <a:r>
              <a:rPr lang="ru-RU" b="1" u="sng" dirty="0" smtClean="0">
                <a:solidFill>
                  <a:schemeClr val="tx1"/>
                </a:solidFill>
                <a:latin typeface="Montserrat" charset="-52"/>
              </a:rPr>
              <a:t>.</a:t>
            </a:r>
            <a:r>
              <a:rPr lang="ru-RU" dirty="0" smtClean="0">
                <a:solidFill>
                  <a:schemeClr val="bg1"/>
                </a:solidFill>
                <a:latin typeface="Montserrat" charset="-52"/>
              </a:rPr>
              <a:t>: отмена Пленумом ВС РБ судебного постановления, вынесенного с его участием</a:t>
            </a:r>
            <a:endParaRPr lang="ru-RU" dirty="0">
              <a:solidFill>
                <a:schemeClr val="bg1"/>
              </a:solidFill>
              <a:latin typeface="Montserrat" charset="-5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7951013" cy="712200"/>
          </a:xfrm>
        </p:spPr>
        <p:txBody>
          <a:bodyPr/>
          <a:lstStyle/>
          <a:p>
            <a:pPr algn="l"/>
            <a:r>
              <a:rPr lang="ru-RU" sz="2300" i="1" dirty="0" smtClean="0"/>
              <a:t>Ст. 34 Заявление об отводе</a:t>
            </a:r>
            <a:endParaRPr lang="ru-RU" sz="23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99542"/>
            <a:ext cx="9144000" cy="55916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Montserrat" charset="-52"/>
              </a:rPr>
              <a:t>Судья, судебный секретарь при наличии оснований</a:t>
            </a:r>
            <a:endParaRPr lang="ru-RU" b="1" dirty="0">
              <a:solidFill>
                <a:schemeClr val="tx1"/>
              </a:solidFill>
              <a:latin typeface="Montserrat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49163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ontserrat" charset="-52"/>
              </a:rPr>
              <a:t>Самоотвод</a:t>
            </a:r>
            <a:endParaRPr lang="ru-RU" sz="2000" b="1" dirty="0">
              <a:solidFill>
                <a:schemeClr val="bg1"/>
              </a:solidFill>
              <a:latin typeface="Montserrat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1491630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Montserrat" charset="-52"/>
              </a:rPr>
              <a:t>Мотивированный </a:t>
            </a:r>
            <a:r>
              <a:rPr lang="ru-RU" sz="2000" b="1" dirty="0" smtClean="0">
                <a:solidFill>
                  <a:schemeClr val="bg1"/>
                </a:solidFill>
                <a:latin typeface="Montserrat" charset="-52"/>
              </a:rPr>
              <a:t>Отвод</a:t>
            </a:r>
            <a:r>
              <a:rPr lang="ru-RU" sz="2000" dirty="0" smtClean="0">
                <a:solidFill>
                  <a:schemeClr val="bg1"/>
                </a:solidFill>
                <a:latin typeface="Montserrat" charset="-52"/>
              </a:rPr>
              <a:t> от ЮЗИДЛ</a:t>
            </a:r>
            <a:endParaRPr lang="ru-RU" sz="2000" dirty="0">
              <a:solidFill>
                <a:schemeClr val="bg1"/>
              </a:solidFill>
              <a:latin typeface="Montserrat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2355726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Montserrat" charset="-52"/>
              </a:rPr>
              <a:t>письменно/устно</a:t>
            </a:r>
            <a:r>
              <a:rPr lang="ru-RU" sz="1800" dirty="0" smtClean="0">
                <a:solidFill>
                  <a:schemeClr val="bg1"/>
                </a:solidFill>
                <a:latin typeface="Montserrat" charset="-52"/>
              </a:rPr>
              <a:t> до начала рассмотрения дела</a:t>
            </a:r>
            <a:endParaRPr lang="ru-RU" sz="1800" dirty="0">
              <a:solidFill>
                <a:schemeClr val="bg1"/>
              </a:solidFill>
              <a:latin typeface="Montserrat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386789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Montserrat" charset="-52"/>
              </a:rPr>
              <a:t>Вносится в протокол</a:t>
            </a:r>
            <a:endParaRPr lang="ru-RU" sz="1800" dirty="0">
              <a:solidFill>
                <a:schemeClr val="bg1"/>
              </a:solidFill>
              <a:latin typeface="Montserrat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2355726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Montserrat" charset="-52"/>
              </a:rPr>
              <a:t>Основания стали известны лицу после начала рассмотрения дела</a:t>
            </a:r>
            <a:endParaRPr lang="ru-RU" sz="1800" dirty="0">
              <a:solidFill>
                <a:schemeClr val="bg1"/>
              </a:solidFill>
              <a:latin typeface="Montserrat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6" y="4220170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Montserrat" charset="-52"/>
              </a:rPr>
              <a:t>Позднейшее заявление отвода</a:t>
            </a:r>
            <a:endParaRPr lang="ru-RU" sz="1800" dirty="0">
              <a:solidFill>
                <a:schemeClr val="bg1"/>
              </a:solidFill>
              <a:latin typeface="Montserrat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6256" y="2355726"/>
            <a:ext cx="2267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Montserrat" charset="-52"/>
              </a:rPr>
              <a:t>Основания стали известны судье после начала рассмотрения дела</a:t>
            </a:r>
            <a:endParaRPr lang="ru-RU" sz="1800" dirty="0">
              <a:solidFill>
                <a:schemeClr val="bg1"/>
              </a:solidFill>
              <a:latin typeface="Montserrat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9664" y="3943171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Montserrat" charset="-52"/>
              </a:rPr>
              <a:t>Сообщает в заседании, разрешает вопрос об отводе по собственной инициативе</a:t>
            </a:r>
            <a:endParaRPr lang="ru-RU" sz="1800" dirty="0">
              <a:solidFill>
                <a:schemeClr val="bg1"/>
              </a:solidFill>
              <a:latin typeface="Montserrat" charset="-52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627784" y="1995686"/>
            <a:ext cx="1584176" cy="360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483768" y="3363838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1" idx="0"/>
          </p:cNvCxnSpPr>
          <p:nvPr/>
        </p:nvCxnSpPr>
        <p:spPr>
          <a:xfrm>
            <a:off x="6732240" y="2067694"/>
            <a:ext cx="1277888" cy="2880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364088" y="2139702"/>
            <a:ext cx="0" cy="2880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004048" y="3579862"/>
            <a:ext cx="0" cy="57606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8028384" y="3579862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1763688" y="1275606"/>
            <a:ext cx="2232248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995936" y="1275606"/>
            <a:ext cx="1296144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300" i="1" dirty="0" smtClean="0"/>
              <a:t>Ст. 35 Порядок разрешения заявленного отвода</a:t>
            </a:r>
            <a:endParaRPr lang="ru-RU" sz="2300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699542"/>
            <a:ext cx="4355976" cy="4443958"/>
          </a:xfrm>
          <a:ln>
            <a:solidFill>
              <a:schemeClr val="tx1"/>
            </a:solidFill>
          </a:ln>
        </p:spPr>
        <p:txBody>
          <a:bodyPr/>
          <a:lstStyle/>
          <a:p>
            <a:pPr marL="11430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smtClean="0">
                <a:solidFill>
                  <a:schemeClr val="tx1"/>
                </a:solidFill>
                <a:latin typeface="Montserrat" charset="-52"/>
              </a:rPr>
              <a:t>заявление об отводе</a:t>
            </a:r>
          </a:p>
          <a:p>
            <a:endParaRPr lang="ru-RU" dirty="0">
              <a:solidFill>
                <a:schemeClr val="tx1"/>
              </a:solidFill>
              <a:latin typeface="Montserrat" charset="-52"/>
            </a:endParaRPr>
          </a:p>
          <a:p>
            <a:pPr marL="114300" indent="0">
              <a:buNone/>
            </a:pPr>
            <a:r>
              <a:rPr lang="ru-RU" dirty="0" smtClean="0">
                <a:solidFill>
                  <a:schemeClr val="tx1"/>
                </a:solidFill>
                <a:latin typeface="Montserrat" charset="-52"/>
              </a:rPr>
              <a:t>суд выслушивает мнения ЮЗИДЛ</a:t>
            </a:r>
          </a:p>
          <a:p>
            <a:pPr marL="114300" indent="0">
              <a:buNone/>
            </a:pPr>
            <a:r>
              <a:rPr lang="ru-RU" dirty="0" smtClean="0">
                <a:solidFill>
                  <a:schemeClr val="tx1"/>
                </a:solidFill>
                <a:latin typeface="Montserrat" charset="-52"/>
              </a:rPr>
              <a:t>суд заслушивает  отводимое лицо</a:t>
            </a:r>
            <a:br>
              <a:rPr lang="ru-RU" dirty="0" smtClean="0">
                <a:solidFill>
                  <a:schemeClr val="tx1"/>
                </a:solidFill>
                <a:latin typeface="Montserrat" charset="-52"/>
              </a:rPr>
            </a:br>
            <a:r>
              <a:rPr lang="ru-RU" dirty="0">
                <a:solidFill>
                  <a:schemeClr val="tx1"/>
                </a:solidFill>
                <a:latin typeface="Montserrat" charset="-52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Montserrat" charset="-52"/>
              </a:rPr>
              <a:t>  (если желает дать объяснения)</a:t>
            </a:r>
          </a:p>
          <a:p>
            <a:pPr marL="114300" indent="0">
              <a:buNone/>
            </a:pPr>
            <a:endParaRPr lang="ru-RU" dirty="0">
              <a:solidFill>
                <a:schemeClr val="tx1"/>
              </a:solidFill>
              <a:latin typeface="Montserrat" charset="-52"/>
            </a:endParaRPr>
          </a:p>
          <a:p>
            <a:pPr marL="114300" indent="0">
              <a:buNone/>
            </a:pPr>
            <a:r>
              <a:rPr lang="ru-RU" dirty="0" smtClean="0">
                <a:solidFill>
                  <a:schemeClr val="tx1"/>
                </a:solidFill>
                <a:latin typeface="Montserrat" charset="-52"/>
              </a:rPr>
              <a:t>- отвод судьи, секретаря</a:t>
            </a:r>
            <a:br>
              <a:rPr lang="ru-RU" dirty="0" smtClean="0">
                <a:solidFill>
                  <a:schemeClr val="tx1"/>
                </a:solidFill>
                <a:latin typeface="Montserrat" charset="-52"/>
              </a:rPr>
            </a:br>
            <a:r>
              <a:rPr lang="ru-RU" dirty="0" smtClean="0">
                <a:solidFill>
                  <a:schemeClr val="tx1"/>
                </a:solidFill>
                <a:latin typeface="Montserrat" charset="-52"/>
              </a:rPr>
              <a:t>(до принятия решения по ним) </a:t>
            </a:r>
          </a:p>
          <a:p>
            <a:pPr marL="114300" indent="0">
              <a:buNone/>
            </a:pPr>
            <a:endParaRPr lang="ru-RU" dirty="0">
              <a:solidFill>
                <a:schemeClr val="tx1"/>
              </a:solidFill>
              <a:latin typeface="Montserrat" charset="-52"/>
            </a:endParaRPr>
          </a:p>
          <a:p>
            <a:pPr marL="114300" indent="0">
              <a:buNone/>
            </a:pPr>
            <a:r>
              <a:rPr lang="ru-RU" dirty="0" smtClean="0">
                <a:solidFill>
                  <a:schemeClr val="tx1"/>
                </a:solidFill>
                <a:latin typeface="Montserrat" charset="-52"/>
              </a:rPr>
              <a:t>выполняют неотложные процессуальные действия.           </a:t>
            </a:r>
            <a:endParaRPr lang="ru-RU" dirty="0">
              <a:solidFill>
                <a:schemeClr val="tx1"/>
              </a:solidFill>
              <a:latin typeface="Montserrat" charset="-52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355976" y="699542"/>
            <a:ext cx="4788023" cy="444395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Montserrat" charset="-52"/>
              </a:rPr>
              <a:t>- разрешение отводов</a:t>
            </a:r>
            <a:br>
              <a:rPr lang="ru-RU" dirty="0" smtClean="0">
                <a:solidFill>
                  <a:schemeClr val="tx1"/>
                </a:solidFill>
                <a:latin typeface="Montserrat" charset="-52"/>
              </a:rPr>
            </a:br>
            <a:r>
              <a:rPr lang="ru-RU" dirty="0" smtClean="0">
                <a:solidFill>
                  <a:schemeClr val="tx1"/>
                </a:solidFill>
                <a:latin typeface="Montserrat" charset="-52"/>
              </a:rPr>
              <a:t>* единоличное рассмотрение дела          самостоятельно судьей</a:t>
            </a:r>
            <a:br>
              <a:rPr lang="ru-RU" dirty="0" smtClean="0">
                <a:solidFill>
                  <a:schemeClr val="tx1"/>
                </a:solidFill>
                <a:latin typeface="Montserrat" charset="-52"/>
              </a:rPr>
            </a:br>
            <a:r>
              <a:rPr lang="ru-RU" dirty="0" smtClean="0">
                <a:solidFill>
                  <a:schemeClr val="tx1"/>
                </a:solidFill>
                <a:latin typeface="Montserrat" charset="-52"/>
              </a:rPr>
              <a:t>* коллегиальное рассмотрение </a:t>
            </a:r>
            <a:br>
              <a:rPr lang="ru-RU" dirty="0" smtClean="0">
                <a:solidFill>
                  <a:schemeClr val="tx1"/>
                </a:solidFill>
                <a:latin typeface="Montserrat" charset="-52"/>
              </a:rPr>
            </a:br>
            <a:r>
              <a:rPr lang="ru-RU" dirty="0" smtClean="0">
                <a:solidFill>
                  <a:schemeClr val="tx1"/>
                </a:solidFill>
                <a:latin typeface="Montserrat" charset="-52"/>
              </a:rPr>
              <a:t>остальные судьи, кроме отводимого</a:t>
            </a:r>
            <a:r>
              <a:rPr lang="ru-RU" dirty="0">
                <a:solidFill>
                  <a:schemeClr val="tx1"/>
                </a:solidFill>
                <a:latin typeface="Montserrat" charset="-52"/>
              </a:rPr>
              <a:t/>
            </a:r>
            <a:br>
              <a:rPr lang="ru-RU" dirty="0">
                <a:solidFill>
                  <a:schemeClr val="tx1"/>
                </a:solidFill>
                <a:latin typeface="Montserrat" charset="-52"/>
              </a:rPr>
            </a:br>
            <a:r>
              <a:rPr lang="ru-RU" dirty="0" smtClean="0">
                <a:solidFill>
                  <a:schemeClr val="tx1"/>
                </a:solidFill>
                <a:latin typeface="Montserrat" charset="-52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Montserrat" charset="-52"/>
              </a:rPr>
            </a:br>
            <a:r>
              <a:rPr lang="ru-RU" dirty="0" smtClean="0">
                <a:solidFill>
                  <a:schemeClr val="tx1"/>
                </a:solidFill>
                <a:latin typeface="Montserrat" charset="-52"/>
              </a:rPr>
              <a:t>равное количество голосов          отвод</a:t>
            </a:r>
            <a:br>
              <a:rPr lang="ru-RU" dirty="0" smtClean="0">
                <a:solidFill>
                  <a:schemeClr val="tx1"/>
                </a:solidFill>
                <a:latin typeface="Montserrat" charset="-52"/>
              </a:rPr>
            </a:br>
            <a:r>
              <a:rPr lang="ru-RU" dirty="0" smtClean="0">
                <a:solidFill>
                  <a:schemeClr val="tx1"/>
                </a:solidFill>
                <a:latin typeface="Montserrat" charset="-52"/>
              </a:rPr>
              <a:t>* несколько судей/ весь состав</a:t>
            </a:r>
            <a:br>
              <a:rPr lang="ru-RU" dirty="0" smtClean="0">
                <a:solidFill>
                  <a:schemeClr val="tx1"/>
                </a:solidFill>
                <a:latin typeface="Montserrat" charset="-52"/>
              </a:rPr>
            </a:br>
            <a:r>
              <a:rPr lang="ru-RU" dirty="0" smtClean="0">
                <a:solidFill>
                  <a:schemeClr val="tx1"/>
                </a:solidFill>
                <a:latin typeface="Montserrat" charset="-52"/>
              </a:rPr>
              <a:t>большинство голосов полного состава этого суда</a:t>
            </a:r>
            <a:br>
              <a:rPr lang="ru-RU" dirty="0" smtClean="0">
                <a:solidFill>
                  <a:schemeClr val="tx1"/>
                </a:solidFill>
                <a:latin typeface="Montserrat" charset="-52"/>
              </a:rPr>
            </a:br>
            <a:r>
              <a:rPr lang="ru-RU" dirty="0" smtClean="0">
                <a:solidFill>
                  <a:schemeClr val="tx1"/>
                </a:solidFill>
                <a:latin typeface="Montserrat" charset="-52"/>
              </a:rPr>
              <a:t>* секретарь           судья/ председатель</a:t>
            </a:r>
            <a:r>
              <a:rPr lang="ru-RU" dirty="0">
                <a:solidFill>
                  <a:schemeClr val="tx1"/>
                </a:solidFill>
                <a:latin typeface="Montserrat" charset="-52"/>
              </a:rPr>
              <a:t/>
            </a:r>
            <a:br>
              <a:rPr lang="ru-RU" dirty="0">
                <a:solidFill>
                  <a:schemeClr val="tx1"/>
                </a:solidFill>
                <a:latin typeface="Montserrat" charset="-52"/>
              </a:rPr>
            </a:br>
            <a:r>
              <a:rPr lang="ru-RU" sz="1200" b="1" dirty="0" smtClean="0">
                <a:solidFill>
                  <a:schemeClr val="tx1"/>
                </a:solidFill>
                <a:latin typeface="Montserrat" charset="-52"/>
              </a:rPr>
              <a:t>- вопрос об отводе решается в совещательной комнате с вынесением определения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831959" y="1131590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831959" y="1851670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831959" y="4011910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539990" y="1563638"/>
            <a:ext cx="53955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8666309" y="1851670"/>
            <a:ext cx="4776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220072" y="2499742"/>
            <a:ext cx="85947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8316416" y="2931790"/>
            <a:ext cx="69978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8629955" y="3507854"/>
            <a:ext cx="5140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300192" y="4304331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787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23478"/>
            <a:ext cx="87849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i="1" dirty="0" smtClean="0">
                <a:solidFill>
                  <a:schemeClr val="accent2"/>
                </a:solidFill>
                <a:latin typeface="Montserrat" charset="-52"/>
              </a:rPr>
              <a:t>Ст. 36 Последствия удовлетворения заявления об отводе судьи</a:t>
            </a:r>
            <a:endParaRPr lang="ru-RU" sz="2300" i="1" dirty="0">
              <a:solidFill>
                <a:schemeClr val="accent2"/>
              </a:solidFill>
              <a:latin typeface="Montserrat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131590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Montserrat" charset="-52"/>
              </a:rPr>
              <a:t>Отвод судье или судьям </a:t>
            </a:r>
            <a:endParaRPr lang="ru-RU" sz="2000" dirty="0">
              <a:solidFill>
                <a:schemeClr val="tx1"/>
              </a:solidFill>
              <a:latin typeface="Montserrat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1059582"/>
            <a:ext cx="23042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Montserrat" charset="-52"/>
              </a:rPr>
              <a:t>Дело рассматривается в том же суде, но </a:t>
            </a:r>
            <a:r>
              <a:rPr lang="ru-RU" sz="2000" i="1" dirty="0" smtClean="0">
                <a:solidFill>
                  <a:schemeClr val="tx1"/>
                </a:solidFill>
                <a:latin typeface="Montserrat" charset="-52"/>
              </a:rPr>
              <a:t>иным составом </a:t>
            </a:r>
            <a:r>
              <a:rPr lang="ru-RU" sz="2000" dirty="0" smtClean="0">
                <a:solidFill>
                  <a:schemeClr val="tx1"/>
                </a:solidFill>
                <a:latin typeface="Montserrat" charset="-52"/>
              </a:rPr>
              <a:t>судей</a:t>
            </a:r>
            <a:endParaRPr lang="ru-RU" sz="2000" dirty="0">
              <a:solidFill>
                <a:schemeClr val="tx1"/>
              </a:solidFill>
              <a:latin typeface="Montserrat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2240" y="987574"/>
            <a:ext cx="1944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tserrat" charset="-52"/>
              </a:rPr>
              <a:t>Невозможно образовать новый состав</a:t>
            </a:r>
            <a:endParaRPr lang="ru-RU" sz="2000" dirty="0">
              <a:latin typeface="Montserrat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208" y="3147814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tserrat" charset="-52"/>
              </a:rPr>
              <a:t>Вышестоящий суд</a:t>
            </a:r>
            <a:endParaRPr lang="ru-RU" sz="2000" dirty="0">
              <a:latin typeface="Montserrat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3363838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tserrat" charset="-52"/>
              </a:rPr>
              <a:t>Передача дела в другой суд</a:t>
            </a:r>
            <a:endParaRPr lang="ru-RU" sz="2000" dirty="0">
              <a:latin typeface="Montserrat" charset="-52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979712" y="1635646"/>
            <a:ext cx="10801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436096" y="1707654"/>
            <a:ext cx="11521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524328" y="2211710"/>
            <a:ext cx="0" cy="9488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7" idx="1"/>
          </p:cNvCxnSpPr>
          <p:nvPr/>
        </p:nvCxnSpPr>
        <p:spPr>
          <a:xfrm flipH="1">
            <a:off x="5148064" y="3501757"/>
            <a:ext cx="1296144" cy="3661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31640" y="0"/>
            <a:ext cx="6336704" cy="465998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Montserrat" charset="-52"/>
              </a:rPr>
              <a:t>Подготовили студенты группы П-33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Montserrat" charset="-52"/>
              </a:rPr>
              <a:t>Амади</a:t>
            </a:r>
            <a:r>
              <a:rPr lang="ru-RU" dirty="0" smtClean="0">
                <a:solidFill>
                  <a:schemeClr val="tx1"/>
                </a:solidFill>
                <a:latin typeface="Montserrat" charset="-52"/>
              </a:rPr>
              <a:t> С.</a:t>
            </a:r>
          </a:p>
          <a:p>
            <a:r>
              <a:rPr lang="ru-RU" dirty="0" smtClean="0">
                <a:solidFill>
                  <a:schemeClr val="tx1"/>
                </a:solidFill>
                <a:latin typeface="Montserrat" charset="-52"/>
              </a:rPr>
              <a:t>Болсуновская В.</a:t>
            </a:r>
          </a:p>
          <a:p>
            <a:r>
              <a:rPr lang="ru-RU" dirty="0" smtClean="0">
                <a:solidFill>
                  <a:schemeClr val="tx1"/>
                </a:solidFill>
                <a:latin typeface="Montserrat" charset="-52"/>
              </a:rPr>
              <a:t>Бурак Н.</a:t>
            </a:r>
          </a:p>
          <a:p>
            <a:r>
              <a:rPr lang="ru-RU" dirty="0" smtClean="0">
                <a:solidFill>
                  <a:schemeClr val="tx1"/>
                </a:solidFill>
                <a:latin typeface="Montserrat" charset="-52"/>
              </a:rPr>
              <a:t>Володькина М.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Montserrat" charset="-52"/>
              </a:rPr>
              <a:t>Жеребкова</a:t>
            </a:r>
            <a:r>
              <a:rPr lang="ru-RU" dirty="0" smtClean="0">
                <a:solidFill>
                  <a:schemeClr val="tx1"/>
                </a:solidFill>
                <a:latin typeface="Montserrat" charset="-52"/>
              </a:rPr>
              <a:t> Л.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Montserrat" charset="-52"/>
              </a:rPr>
              <a:t>Жерносекова</a:t>
            </a:r>
            <a:r>
              <a:rPr lang="ru-RU" dirty="0" smtClean="0">
                <a:solidFill>
                  <a:schemeClr val="tx1"/>
                </a:solidFill>
                <a:latin typeface="Montserrat" charset="-52"/>
              </a:rPr>
              <a:t> А.</a:t>
            </a:r>
          </a:p>
          <a:p>
            <a:r>
              <a:rPr lang="ru-RU" dirty="0" smtClean="0">
                <a:solidFill>
                  <a:schemeClr val="tx1"/>
                </a:solidFill>
                <a:latin typeface="Montserrat" charset="-52"/>
              </a:rPr>
              <a:t>Захарова Е.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Montserrat" charset="-52"/>
              </a:rPr>
              <a:t>Звездилина</a:t>
            </a:r>
            <a:r>
              <a:rPr lang="ru-RU" dirty="0" smtClean="0">
                <a:solidFill>
                  <a:schemeClr val="tx1"/>
                </a:solidFill>
                <a:latin typeface="Montserrat" charset="-52"/>
              </a:rPr>
              <a:t> А.</a:t>
            </a:r>
          </a:p>
          <a:p>
            <a:r>
              <a:rPr lang="ru-RU" dirty="0" smtClean="0">
                <a:solidFill>
                  <a:schemeClr val="tx1"/>
                </a:solidFill>
                <a:latin typeface="Montserrat" charset="-52"/>
              </a:rPr>
              <a:t>Змушко А.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Montserrat" charset="-52"/>
              </a:rPr>
              <a:t>Кадетова</a:t>
            </a:r>
            <a:r>
              <a:rPr lang="ru-RU" dirty="0" smtClean="0">
                <a:solidFill>
                  <a:schemeClr val="tx1"/>
                </a:solidFill>
                <a:latin typeface="Montserrat" charset="-52"/>
              </a:rPr>
              <a:t> М.</a:t>
            </a:r>
          </a:p>
          <a:p>
            <a:r>
              <a:rPr lang="ru-RU" dirty="0" smtClean="0">
                <a:solidFill>
                  <a:schemeClr val="tx1"/>
                </a:solidFill>
                <a:latin typeface="Montserrat" charset="-52"/>
              </a:rPr>
              <a:t>Клименко Е.</a:t>
            </a:r>
          </a:p>
          <a:p>
            <a:r>
              <a:rPr lang="ru-RU" dirty="0" smtClean="0">
                <a:solidFill>
                  <a:schemeClr val="tx1"/>
                </a:solidFill>
                <a:latin typeface="Montserrat" charset="-52"/>
              </a:rPr>
              <a:t>Костюченко Е.</a:t>
            </a:r>
          </a:p>
          <a:p>
            <a:r>
              <a:rPr lang="ru-RU" dirty="0" smtClean="0">
                <a:solidFill>
                  <a:schemeClr val="tx1"/>
                </a:solidFill>
                <a:latin typeface="Montserrat" charset="-52"/>
              </a:rPr>
              <a:t>Литвин К.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Montserrat" charset="-52"/>
              </a:rPr>
              <a:t>Радькович</a:t>
            </a:r>
            <a:r>
              <a:rPr lang="ru-RU" dirty="0" smtClean="0">
                <a:solidFill>
                  <a:schemeClr val="tx1"/>
                </a:solidFill>
                <a:latin typeface="Montserrat" charset="-52"/>
              </a:rPr>
              <a:t> В.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1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971600" y="0"/>
            <a:ext cx="7117200" cy="7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3000" i="1" dirty="0" smtClean="0">
                <a:latin typeface="Montserrat" charset="-52"/>
                <a:cs typeface="Times New Roman" pitchFamily="18" charset="0"/>
              </a:rPr>
              <a:t>Ст. 25 Задачи судов</a:t>
            </a:r>
            <a:endParaRPr sz="3000" dirty="0">
              <a:latin typeface="Montserrat" charset="-52"/>
            </a:endParaRPr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2"/>
          </p:nvPr>
        </p:nvSpPr>
        <p:spPr>
          <a:xfrm>
            <a:off x="0" y="1275606"/>
            <a:ext cx="3923928" cy="37238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 b="1" dirty="0" smtClean="0"/>
              <a:t>	</a:t>
            </a:r>
            <a:r>
              <a:rPr lang="ru-RU" sz="1900" b="1" dirty="0" smtClean="0"/>
              <a:t>СУД:</a:t>
            </a:r>
            <a:endParaRPr sz="1900" dirty="0"/>
          </a:p>
          <a:p>
            <a:pPr algn="just">
              <a:buFont typeface="Wingdings" pitchFamily="2" charset="2"/>
              <a:buChar char="ü"/>
            </a:pPr>
            <a:r>
              <a:rPr lang="ru-RU" sz="1900" dirty="0" smtClean="0">
                <a:latin typeface="Montserrat" charset="-52"/>
                <a:cs typeface="Times New Roman" pitchFamily="18" charset="0"/>
              </a:rPr>
              <a:t>Организует процесс по гражданскому делу с минимально необходимыми затратами сил, средств, времени;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900" dirty="0" smtClean="0">
                <a:latin typeface="Montserrat" charset="-52"/>
                <a:cs typeface="Times New Roman" pitchFamily="18" charset="0"/>
              </a:rPr>
              <a:t>Обеспечивает решение </a:t>
            </a:r>
            <a:r>
              <a:rPr lang="ru-RU" sz="1900" b="1" u="sng" dirty="0" smtClean="0">
                <a:solidFill>
                  <a:schemeClr val="tx1"/>
                </a:solidFill>
                <a:latin typeface="Montserrat" charset="-52"/>
                <a:cs typeface="Times New Roman" pitchFamily="18" charset="0"/>
              </a:rPr>
              <a:t>задач</a:t>
            </a:r>
            <a:r>
              <a:rPr lang="ru-RU" sz="1900" dirty="0" smtClean="0">
                <a:latin typeface="Montserrat" charset="-52"/>
                <a:cs typeface="Times New Roman" pitchFamily="18" charset="0"/>
              </a:rPr>
              <a:t> гражданского процессуального права</a:t>
            </a:r>
            <a:r>
              <a:rPr lang="en-US" sz="1900" dirty="0" smtClean="0">
                <a:latin typeface="Montserrat" charset="-52"/>
                <a:cs typeface="Times New Roman" pitchFamily="18" charset="0"/>
              </a:rPr>
              <a:t> </a:t>
            </a:r>
            <a:r>
              <a:rPr lang="be-BY" sz="1900" dirty="0" smtClean="0">
                <a:latin typeface="Montserrat" charset="-52"/>
                <a:cs typeface="Times New Roman" pitchFamily="18" charset="0"/>
              </a:rPr>
              <a:t>в </a:t>
            </a:r>
            <a:r>
              <a:rPr lang="ru-RU" sz="1900" dirty="0" smtClean="0">
                <a:latin typeface="Montserrat" charset="-52"/>
                <a:cs typeface="Times New Roman" pitchFamily="18" charset="0"/>
              </a:rPr>
              <a:t>пределах сроков.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2"/>
          </p:nvPr>
        </p:nvSpPr>
        <p:spPr>
          <a:xfrm>
            <a:off x="4480024" y="1347614"/>
            <a:ext cx="4484463" cy="3528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 smtClean="0"/>
              <a:t>Задачи:</a:t>
            </a:r>
            <a:endParaRPr dirty="0"/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Montserrat" charset="-52"/>
                <a:cs typeface="Times New Roman" pitchFamily="18" charset="0"/>
              </a:rPr>
              <a:t>обеспечение правильного и своевременного рассмотрения и разрешения судами гражданских дел;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Montserrat" charset="-52"/>
                <a:cs typeface="Times New Roman" pitchFamily="18" charset="0"/>
              </a:rPr>
              <a:t>Исполнение судебных постановлений и других актов, подлежащих исполнению;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Montserrat" charset="-52"/>
                <a:cs typeface="Times New Roman" pitchFamily="18" charset="0"/>
              </a:rPr>
              <a:t>защита прав и охраняемых законом интересов граждан и юридических лиц.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69954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tserrat" charset="-52"/>
                <a:cs typeface="Times New Roman" pitchFamily="18" charset="0"/>
              </a:rPr>
              <a:t>Правосудие по гражданским делам осуществляется </a:t>
            </a:r>
            <a:r>
              <a:rPr lang="ru-RU" sz="2000" b="1" dirty="0" smtClean="0">
                <a:solidFill>
                  <a:schemeClr val="tx1"/>
                </a:solidFill>
                <a:latin typeface="Montserrat" charset="-52"/>
                <a:cs typeface="Times New Roman" pitchFamily="18" charset="0"/>
              </a:rPr>
              <a:t>судами</a:t>
            </a:r>
            <a:r>
              <a:rPr lang="ru-RU" sz="2000" dirty="0" smtClean="0">
                <a:latin typeface="Montserrat" charset="-52"/>
                <a:cs typeface="Times New Roman" pitchFamily="18" charset="0"/>
              </a:rPr>
              <a:t> в соответствии с их компетенцией.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subTitle" idx="4294967295"/>
          </p:nvPr>
        </p:nvSpPr>
        <p:spPr>
          <a:xfrm>
            <a:off x="107504" y="699542"/>
            <a:ext cx="8928992" cy="44439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		        </a:t>
            </a:r>
            <a:r>
              <a:rPr lang="ru-RU" b="1" dirty="0" smtClean="0">
                <a:latin typeface="Montserrat" charset="-52"/>
                <a:cs typeface="Times New Roman" pitchFamily="18" charset="0"/>
              </a:rPr>
              <a:t>единолично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0" indent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0" indent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ru-RU" sz="1800" dirty="0" smtClean="0">
                <a:latin typeface="Montserrat" charset="-52"/>
                <a:cs typeface="Times New Roman" pitchFamily="18" charset="0"/>
              </a:rPr>
              <a:t>Председатели              Заместители              Судьи</a:t>
            </a:r>
            <a:br>
              <a:rPr lang="ru-RU" sz="1800" dirty="0" smtClean="0">
                <a:latin typeface="Montserrat" charset="-52"/>
                <a:cs typeface="Times New Roman" pitchFamily="18" charset="0"/>
              </a:rPr>
            </a:br>
            <a:r>
              <a:rPr lang="ru-RU" sz="1800" dirty="0" smtClean="0">
                <a:latin typeface="Montserrat" charset="-52"/>
                <a:cs typeface="Times New Roman" pitchFamily="18" charset="0"/>
              </a:rPr>
              <a:t>                                       		 председателей</a:t>
            </a:r>
          </a:p>
          <a:p>
            <a:pPr marL="0" indent="0" algn="just">
              <a:buNone/>
            </a:pPr>
            <a:r>
              <a:rPr lang="ru-RU" sz="1800" dirty="0" smtClean="0">
                <a:latin typeface="Montserrat" charset="-52"/>
                <a:cs typeface="Times New Roman" pitchFamily="18" charset="0"/>
              </a:rPr>
              <a:t>районных (городских), областных, Минского городского судов и Верховного Суда Республики Беларусь.</a:t>
            </a:r>
          </a:p>
          <a:p>
            <a:pPr marL="0" indent="0" algn="just">
              <a:buNone/>
            </a:pPr>
            <a:endParaRPr lang="ru-RU" sz="1800" dirty="0" smtClean="0">
              <a:latin typeface="Montserrat" charset="-52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700" b="1" dirty="0" smtClean="0">
                <a:latin typeface="Montserrat" charset="-52"/>
                <a:cs typeface="Times New Roman" pitchFamily="18" charset="0"/>
              </a:rPr>
              <a:t>Судебная коллегия по делам интеллектуальной собственности Верховного Суда Республики Беларусь:  </a:t>
            </a:r>
          </a:p>
          <a:p>
            <a:pPr marL="0" indent="0" algn="just">
              <a:buNone/>
            </a:pPr>
            <a:r>
              <a:rPr lang="ru-RU" sz="1700" dirty="0" smtClean="0">
                <a:latin typeface="Montserrat" charset="-52"/>
                <a:cs typeface="Times New Roman" pitchFamily="18" charset="0"/>
              </a:rPr>
              <a:t>*</a:t>
            </a:r>
            <a:r>
              <a:rPr lang="ru-RU" sz="1700" b="1" u="sng" dirty="0" smtClean="0">
                <a:solidFill>
                  <a:schemeClr val="tx1"/>
                </a:solidFill>
                <a:latin typeface="Montserrat" charset="-52"/>
                <a:cs typeface="Times New Roman" pitchFamily="18" charset="0"/>
              </a:rPr>
              <a:t>единолично</a:t>
            </a:r>
            <a:r>
              <a:rPr lang="ru-RU" sz="1700" dirty="0" smtClean="0">
                <a:latin typeface="Montserrat" charset="-52"/>
                <a:cs typeface="Times New Roman" pitchFamily="18" charset="0"/>
              </a:rPr>
              <a:t> судьей – споры в области авторского права и смежных прав.</a:t>
            </a:r>
          </a:p>
          <a:p>
            <a:pPr marL="0" indent="0" algn="just">
              <a:buNone/>
            </a:pPr>
            <a:r>
              <a:rPr lang="ru-RU" sz="1700" dirty="0" smtClean="0">
                <a:latin typeface="Montserrat" charset="-52"/>
                <a:cs typeface="Times New Roman" pitchFamily="18" charset="0"/>
              </a:rPr>
              <a:t>*в составе </a:t>
            </a:r>
            <a:r>
              <a:rPr lang="ru-RU" sz="1700" b="1" u="sng" dirty="0" smtClean="0">
                <a:solidFill>
                  <a:schemeClr val="tx1"/>
                </a:solidFill>
                <a:latin typeface="Montserrat" charset="-52"/>
                <a:cs typeface="Times New Roman" pitchFamily="18" charset="0"/>
              </a:rPr>
              <a:t>3</a:t>
            </a:r>
            <a:r>
              <a:rPr lang="ru-RU" sz="1700" dirty="0" smtClean="0">
                <a:latin typeface="Montserrat" charset="-52"/>
                <a:cs typeface="Times New Roman" pitchFamily="18" charset="0"/>
              </a:rPr>
              <a:t> судей - споры в связи с созданием, правовой охраной и использованием объектов промышленной собственности.</a:t>
            </a:r>
            <a:endParaRPr sz="1700" b="1" i="1" dirty="0">
              <a:latin typeface="Montserrat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12347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latin typeface="Montserrat" charset="-52"/>
              </a:rPr>
              <a:t>Ст. 26 Рассмотрение гражданских дел по </a:t>
            </a:r>
            <a:r>
              <a:rPr lang="ru-RU" sz="2400" b="1" i="1" u="sng" dirty="0" smtClean="0">
                <a:solidFill>
                  <a:schemeClr val="tx1"/>
                </a:solidFill>
                <a:latin typeface="Montserrat" charset="-52"/>
              </a:rPr>
              <a:t>первой инстанции</a:t>
            </a:r>
            <a:endParaRPr lang="ru-RU" sz="2400" b="1" i="1" u="sng" dirty="0">
              <a:solidFill>
                <a:schemeClr val="tx1"/>
              </a:solidFill>
              <a:latin typeface="Montserrat" charset="-52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627784" y="1275606"/>
            <a:ext cx="1008112" cy="50405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716016" y="1347614"/>
            <a:ext cx="8384" cy="50405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580112" y="1275606"/>
            <a:ext cx="936104" cy="57606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ctrTitle"/>
          </p:nvPr>
        </p:nvSpPr>
        <p:spPr>
          <a:xfrm>
            <a:off x="107504" y="627534"/>
            <a:ext cx="8928992" cy="45159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ru-RU" sz="2000" dirty="0" smtClean="0">
                <a:latin typeface="Montserrat" charset="-52"/>
              </a:rPr>
              <a:t> </a:t>
            </a:r>
            <a:br>
              <a:rPr lang="ru-RU" sz="2000" dirty="0" smtClean="0">
                <a:latin typeface="Montserrat" charset="-52"/>
              </a:rPr>
            </a:br>
            <a:r>
              <a:rPr lang="ru-RU" sz="2000" dirty="0" smtClean="0">
                <a:latin typeface="Montserrat" charset="-52"/>
              </a:rPr>
              <a:t/>
            </a:r>
            <a:br>
              <a:rPr lang="ru-RU" sz="2000" dirty="0" smtClean="0">
                <a:latin typeface="Montserrat" charset="-52"/>
              </a:rPr>
            </a:br>
            <a:r>
              <a:rPr lang="ru-RU" sz="2000" dirty="0" smtClean="0">
                <a:latin typeface="Montserrat" charset="-52"/>
              </a:rPr>
              <a:t/>
            </a:r>
            <a:br>
              <a:rPr lang="ru-RU" sz="2000" dirty="0" smtClean="0">
                <a:latin typeface="Montserrat" charset="-52"/>
              </a:rPr>
            </a:br>
            <a:r>
              <a:rPr lang="ru-RU" sz="2000" b="1" dirty="0" smtClean="0">
                <a:solidFill>
                  <a:schemeClr val="bg1"/>
                </a:solidFill>
                <a:latin typeface="Montserrat" charset="-52"/>
                <a:cs typeface="Times New Roman" pitchFamily="18" charset="0"/>
              </a:rPr>
              <a:t>Апелляционная инстанция</a:t>
            </a:r>
            <a:r>
              <a:rPr lang="ru-RU" sz="2000" b="1" u="sng" dirty="0" smtClean="0">
                <a:solidFill>
                  <a:srgbClr val="FF0000"/>
                </a:solidFill>
                <a:latin typeface="Montserrat" charset="-52"/>
                <a:cs typeface="Times New Roman" pitchFamily="18" charset="0"/>
              </a:rPr>
              <a:t/>
            </a:r>
            <a:br>
              <a:rPr lang="ru-RU" sz="2000" b="1" u="sng" dirty="0" smtClean="0">
                <a:solidFill>
                  <a:srgbClr val="FF0000"/>
                </a:solidFill>
                <a:latin typeface="Montserrat" charset="-52"/>
                <a:cs typeface="Times New Roman" pitchFamily="18" charset="0"/>
              </a:rPr>
            </a:br>
            <a:r>
              <a:rPr lang="ru-RU" sz="2000" b="1" u="sng" dirty="0" smtClean="0">
                <a:solidFill>
                  <a:srgbClr val="FF0000"/>
                </a:solidFill>
                <a:latin typeface="Montserrat" charset="-52"/>
                <a:cs typeface="Times New Roman" pitchFamily="18" charset="0"/>
              </a:rPr>
              <a:t/>
            </a:r>
            <a:br>
              <a:rPr lang="ru-RU" sz="2000" b="1" u="sng" dirty="0" smtClean="0">
                <a:solidFill>
                  <a:srgbClr val="FF0000"/>
                </a:solidFill>
                <a:latin typeface="Montserrat" charset="-52"/>
                <a:cs typeface="Times New Roman" pitchFamily="18" charset="0"/>
              </a:rPr>
            </a:br>
            <a:r>
              <a:rPr lang="ru-RU" sz="2000" b="1" u="sng" dirty="0" smtClean="0">
                <a:solidFill>
                  <a:srgbClr val="FF0000"/>
                </a:solidFill>
                <a:latin typeface="Montserrat" charset="-52"/>
                <a:cs typeface="Times New Roman" pitchFamily="18" charset="0"/>
              </a:rPr>
              <a:t/>
            </a:r>
            <a:br>
              <a:rPr lang="ru-RU" sz="2000" b="1" u="sng" dirty="0" smtClean="0">
                <a:solidFill>
                  <a:srgbClr val="FF0000"/>
                </a:solidFill>
                <a:latin typeface="Montserrat" charset="-52"/>
                <a:cs typeface="Times New Roman" pitchFamily="18" charset="0"/>
              </a:rPr>
            </a:br>
            <a:r>
              <a:rPr lang="ru-RU" sz="2000" dirty="0" smtClean="0">
                <a:latin typeface="Montserrat" charset="-52"/>
                <a:cs typeface="Times New Roman" pitchFamily="18" charset="0"/>
              </a:rPr>
              <a:t>Судебная коллегия областных,                             Судебная коллегия Минского городского судов                                  ВС РБ</a:t>
            </a:r>
            <a:br>
              <a:rPr lang="ru-RU" sz="2000" dirty="0" smtClean="0">
                <a:latin typeface="Montserrat" charset="-52"/>
                <a:cs typeface="Times New Roman" pitchFamily="18" charset="0"/>
              </a:rPr>
            </a:br>
            <a:r>
              <a:rPr lang="ru-RU" sz="2000" dirty="0" smtClean="0">
                <a:latin typeface="Montserrat" charset="-52"/>
                <a:cs typeface="Times New Roman" pitchFamily="18" charset="0"/>
              </a:rPr>
              <a:t>                                                                                </a:t>
            </a:r>
            <a:br>
              <a:rPr lang="ru-RU" sz="2000" dirty="0" smtClean="0">
                <a:latin typeface="Montserrat" charset="-52"/>
                <a:cs typeface="Times New Roman" pitchFamily="18" charset="0"/>
              </a:rPr>
            </a:br>
            <a:r>
              <a:rPr lang="ru-RU" sz="2000" b="1" u="sng" dirty="0" smtClean="0">
                <a:latin typeface="Montserrat" charset="-52"/>
                <a:cs typeface="Times New Roman" pitchFamily="18" charset="0"/>
              </a:rPr>
              <a:t>проверяют:</a:t>
            </a:r>
            <a:br>
              <a:rPr lang="ru-RU" sz="2000" b="1" u="sng" dirty="0" smtClean="0">
                <a:latin typeface="Montserrat" charset="-52"/>
                <a:cs typeface="Times New Roman" pitchFamily="18" charset="0"/>
              </a:rPr>
            </a:br>
            <a:r>
              <a:rPr lang="ru-RU" sz="2000" dirty="0" smtClean="0">
                <a:latin typeface="Montserrat" charset="-52"/>
                <a:cs typeface="Times New Roman" pitchFamily="18" charset="0"/>
              </a:rPr>
              <a:t>Законность и обоснованность не вступивших в законную силу решений и определений судов первой инстанции.</a:t>
            </a:r>
            <a:br>
              <a:rPr lang="ru-RU" sz="2000" dirty="0" smtClean="0">
                <a:latin typeface="Montserrat" charset="-52"/>
                <a:cs typeface="Times New Roman" pitchFamily="18" charset="0"/>
              </a:rPr>
            </a:br>
            <a:r>
              <a:rPr lang="ru-RU" sz="2000" dirty="0" smtClean="0">
                <a:latin typeface="Montserrat" charset="-52"/>
                <a:cs typeface="Times New Roman" pitchFamily="18" charset="0"/>
              </a:rPr>
              <a:t>Заседают в составе </a:t>
            </a:r>
            <a:r>
              <a:rPr lang="ru-RU" sz="2000" b="1" dirty="0" smtClean="0">
                <a:solidFill>
                  <a:schemeClr val="tx1"/>
                </a:solidFill>
                <a:latin typeface="Montserrat" charset="-52"/>
                <a:cs typeface="Times New Roman" pitchFamily="18" charset="0"/>
              </a:rPr>
              <a:t>трех</a:t>
            </a:r>
            <a:r>
              <a:rPr lang="ru-RU" sz="2000" dirty="0" smtClean="0">
                <a:latin typeface="Montserrat" charset="-52"/>
                <a:cs typeface="Times New Roman" pitchFamily="18" charset="0"/>
              </a:rPr>
              <a:t> судей, </a:t>
            </a:r>
            <a:r>
              <a:rPr lang="ru-RU" sz="2000" b="1" dirty="0" smtClean="0">
                <a:solidFill>
                  <a:schemeClr val="tx1"/>
                </a:solidFill>
                <a:latin typeface="Montserrat" charset="-52"/>
                <a:cs typeface="Times New Roman" pitchFamily="18" charset="0"/>
              </a:rPr>
              <a:t>один</a:t>
            </a:r>
            <a:r>
              <a:rPr lang="ru-RU" sz="2000" dirty="0" smtClean="0">
                <a:latin typeface="Montserrat" charset="-52"/>
                <a:cs typeface="Times New Roman" pitchFamily="18" charset="0"/>
              </a:rPr>
              <a:t> из них – </a:t>
            </a:r>
            <a:r>
              <a:rPr lang="ru-RU" sz="2000" b="1" u="sng" dirty="0" smtClean="0">
                <a:solidFill>
                  <a:schemeClr val="tx1"/>
                </a:solidFill>
                <a:latin typeface="Montserrat" charset="-52"/>
                <a:cs typeface="Times New Roman" pitchFamily="18" charset="0"/>
              </a:rPr>
              <a:t>председательствующий</a:t>
            </a:r>
            <a:endParaRPr sz="2000" b="1" dirty="0">
              <a:solidFill>
                <a:schemeClr val="tx1"/>
              </a:solidFill>
              <a:latin typeface="Montserrat" charset="-52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95486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Montserrat" charset="-52"/>
                <a:cs typeface="Times New Roman" pitchFamily="18" charset="0"/>
              </a:rPr>
              <a:t>Ст. 27 Составы судебных коллегий областных, Минского городского судов и Верховного Суда Республики Беларусь для рассмотрения гражданских дел в </a:t>
            </a:r>
            <a:r>
              <a:rPr lang="ru-RU" sz="2000" b="1" i="1" u="sng" dirty="0" smtClean="0">
                <a:solidFill>
                  <a:schemeClr val="tx1"/>
                </a:solidFill>
                <a:latin typeface="Montserrat" charset="-52"/>
                <a:cs typeface="Times New Roman" pitchFamily="18" charset="0"/>
              </a:rPr>
              <a:t>апелляционном порядке</a:t>
            </a:r>
            <a:endParaRPr lang="ru-RU" sz="2000" b="1" i="1" u="sng" dirty="0">
              <a:solidFill>
                <a:schemeClr val="tx1"/>
              </a:solidFill>
              <a:latin typeface="Montserrat" charset="-52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555776" y="2067694"/>
            <a:ext cx="1224136" cy="4320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148064" y="2067694"/>
            <a:ext cx="1143744" cy="49567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179512" y="0"/>
            <a:ext cx="8784976" cy="7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ru-RU" sz="2300" i="1" dirty="0" smtClean="0">
                <a:latin typeface="Montserrat" charset="-52"/>
                <a:cs typeface="Times New Roman" pitchFamily="18" charset="0"/>
              </a:rPr>
              <a:t>Ст.28 Составы судов для рассмотрения гражданских дел в </a:t>
            </a:r>
            <a:r>
              <a:rPr lang="ru-RU" sz="2300" b="1" i="1" u="sng" dirty="0" smtClean="0">
                <a:solidFill>
                  <a:schemeClr val="tx1"/>
                </a:solidFill>
                <a:latin typeface="Montserrat" charset="-52"/>
                <a:cs typeface="Times New Roman" pitchFamily="18" charset="0"/>
              </a:rPr>
              <a:t>порядке надзора</a:t>
            </a:r>
            <a:endParaRPr sz="2300" b="1" u="sng" dirty="0">
              <a:solidFill>
                <a:schemeClr val="tx1"/>
              </a:solidFill>
              <a:latin typeface="Montserrat" charset="-52"/>
            </a:endParaRPr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>
            <a:off x="179512" y="3651870"/>
            <a:ext cx="8784976" cy="10081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ru-RU" sz="1600" b="1" u="sng" dirty="0" smtClean="0">
                <a:solidFill>
                  <a:schemeClr val="tx1"/>
                </a:solidFill>
                <a:latin typeface="Montserrat" charset="-52"/>
                <a:cs typeface="Times New Roman" pitchFamily="18" charset="0"/>
              </a:rPr>
              <a:t>проверяют: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atin typeface="Montserrat" charset="-52"/>
                <a:cs typeface="Times New Roman" pitchFamily="18" charset="0"/>
              </a:rPr>
              <a:t>по протестам уполномоченных должностных лиц </a:t>
            </a:r>
            <a:r>
              <a:rPr lang="ru-RU" sz="1600" b="1" dirty="0" smtClean="0">
                <a:solidFill>
                  <a:schemeClr val="tx1"/>
                </a:solidFill>
                <a:latin typeface="Montserrat" charset="-52"/>
                <a:cs typeface="Times New Roman" pitchFamily="18" charset="0"/>
              </a:rPr>
              <a:t>законность и обоснованность</a:t>
            </a:r>
            <a:r>
              <a:rPr lang="ru-RU" sz="1600" b="1" dirty="0" smtClean="0">
                <a:latin typeface="Montserrat" charset="-52"/>
                <a:cs typeface="Times New Roman" pitchFamily="18" charset="0"/>
              </a:rPr>
              <a:t> </a:t>
            </a:r>
            <a:r>
              <a:rPr lang="ru-RU" sz="1600" dirty="0" smtClean="0">
                <a:latin typeface="Montserrat" charset="-52"/>
                <a:cs typeface="Times New Roman" pitchFamily="18" charset="0"/>
              </a:rPr>
              <a:t>вступивших в законную силу судебных постановлений нижестоящих судов.</a:t>
            </a:r>
            <a:endParaRPr lang="ru-RU" sz="1600" b="1" u="sng" dirty="0" smtClean="0">
              <a:latin typeface="Montserrat" charset="-52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b="1" u="sng" dirty="0" smtClean="0">
              <a:latin typeface="Montserrat" charset="-52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843558"/>
            <a:ext cx="828092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tx1"/>
                </a:solidFill>
                <a:latin typeface="Montserrat" charset="-52"/>
              </a:rPr>
              <a:t>Надзорная инстанция</a:t>
            </a:r>
            <a:endParaRPr lang="ru-RU" sz="2300" b="1" dirty="0">
              <a:solidFill>
                <a:schemeClr val="tx1"/>
              </a:solidFill>
              <a:latin typeface="Montserrat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779662"/>
            <a:ext cx="216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Montserrat" charset="-52"/>
              </a:rPr>
              <a:t>Президиумы областных,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Montserrat" charset="-52"/>
              </a:rPr>
              <a:t>Минского городского судов</a:t>
            </a:r>
          </a:p>
          <a:p>
            <a:r>
              <a:rPr lang="ru-RU" sz="1800" i="1" dirty="0" smtClean="0">
                <a:solidFill>
                  <a:schemeClr val="bg1"/>
                </a:solidFill>
                <a:latin typeface="Montserrat" charset="-52"/>
              </a:rPr>
              <a:t>(большинство членов)</a:t>
            </a:r>
            <a:endParaRPr lang="ru-RU" sz="1800" i="1" dirty="0">
              <a:solidFill>
                <a:schemeClr val="bg1"/>
              </a:solidFill>
              <a:latin typeface="Montserrat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1779662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Montserrat" charset="-52"/>
              </a:rPr>
              <a:t>Судебная коллегия ВС РБ</a:t>
            </a:r>
          </a:p>
          <a:p>
            <a:r>
              <a:rPr lang="ru-RU" sz="1800" i="1" dirty="0" smtClean="0">
                <a:solidFill>
                  <a:schemeClr val="bg1"/>
                </a:solidFill>
                <a:latin typeface="Montserrat" charset="-52"/>
              </a:rPr>
              <a:t>(3 судьи, 1 из них председательствующий)</a:t>
            </a:r>
            <a:endParaRPr lang="ru-RU" sz="1800" i="1" dirty="0">
              <a:solidFill>
                <a:schemeClr val="bg1"/>
              </a:solidFill>
              <a:latin typeface="Montserrat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1779662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Montserrat" charset="-52"/>
              </a:rPr>
              <a:t>Пленум ВС РБ</a:t>
            </a:r>
          </a:p>
          <a:p>
            <a:r>
              <a:rPr lang="ru-RU" sz="1800" i="1" dirty="0" smtClean="0">
                <a:solidFill>
                  <a:schemeClr val="bg1"/>
                </a:solidFill>
                <a:latin typeface="Montserrat" charset="-52"/>
              </a:rPr>
              <a:t>(не менее 2/3 членов)</a:t>
            </a:r>
            <a:endParaRPr lang="ru-RU" sz="1800" i="1" dirty="0">
              <a:solidFill>
                <a:schemeClr val="bg1"/>
              </a:solidFill>
              <a:latin typeface="Montserrat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1779662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Montserrat" charset="-52"/>
              </a:rPr>
              <a:t>Президиум ВС РБ</a:t>
            </a:r>
          </a:p>
          <a:p>
            <a:r>
              <a:rPr lang="ru-RU" sz="1800" i="1" dirty="0" smtClean="0">
                <a:solidFill>
                  <a:schemeClr val="bg1"/>
                </a:solidFill>
                <a:latin typeface="Montserrat" charset="-52"/>
              </a:rPr>
              <a:t>(большинство членов)</a:t>
            </a:r>
            <a:endParaRPr lang="ru-RU" sz="1800" i="1" dirty="0">
              <a:solidFill>
                <a:schemeClr val="bg1"/>
              </a:solidFill>
              <a:latin typeface="Montserrat" charset="-52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899592" y="1347614"/>
            <a:ext cx="1800200" cy="4320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8" idx="0"/>
          </p:cNvCxnSpPr>
          <p:nvPr/>
        </p:nvCxnSpPr>
        <p:spPr>
          <a:xfrm flipH="1">
            <a:off x="3491880" y="1347614"/>
            <a:ext cx="1008112" cy="4320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499992" y="1347614"/>
            <a:ext cx="1080120" cy="4320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372200" y="1347614"/>
            <a:ext cx="1512168" cy="4320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179512" y="1347614"/>
            <a:ext cx="4320480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1600" dirty="0" smtClean="0">
                <a:latin typeface="Montserrat" charset="-52"/>
                <a:cs typeface="Times New Roman" pitchFamily="18" charset="0"/>
              </a:rPr>
              <a:t>рассмотрение гражданского дела и вынесение судебного постановления;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1600" dirty="0" smtClean="0">
                <a:latin typeface="Montserrat" charset="-52"/>
                <a:cs typeface="Times New Roman" pitchFamily="18" charset="0"/>
              </a:rPr>
              <a:t>рассмотрение дела в апелляционном порядке и в порядке надзора;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1600" dirty="0" smtClean="0">
                <a:latin typeface="Montserrat" charset="-52"/>
                <a:cs typeface="Times New Roman" pitchFamily="18" charset="0"/>
              </a:rPr>
              <a:t>пересмотр постановлений суда по вновь открывшимся обстоятельствам;</a:t>
            </a:r>
          </a:p>
        </p:txBody>
      </p:sp>
      <p:sp>
        <p:nvSpPr>
          <p:cNvPr id="137" name="Google Shape;137;p20"/>
          <p:cNvSpPr txBox="1">
            <a:spLocks noGrp="1"/>
          </p:cNvSpPr>
          <p:nvPr>
            <p:ph type="body" idx="2"/>
          </p:nvPr>
        </p:nvSpPr>
        <p:spPr>
          <a:xfrm>
            <a:off x="4644008" y="1347614"/>
            <a:ext cx="4320480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1600" dirty="0" smtClean="0">
                <a:latin typeface="Montserrat" charset="-52"/>
                <a:cs typeface="Times New Roman" pitchFamily="18" charset="0"/>
              </a:rPr>
              <a:t>рассмотрение заявления об отмене решения третейского суда;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1600" dirty="0" smtClean="0">
                <a:latin typeface="Montserrat" charset="-52"/>
                <a:cs typeface="Times New Roman" pitchFamily="18" charset="0"/>
              </a:rPr>
              <a:t>рассмотрение заявления об отмене решения трудового арбитража;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1600" dirty="0" smtClean="0">
                <a:latin typeface="Montserrat" charset="-52"/>
                <a:cs typeface="Times New Roman" pitchFamily="18" charset="0"/>
              </a:rPr>
              <a:t>рассмотрение вопросов, возникающих при исполнении решений и других документов.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23478"/>
            <a:ext cx="76328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u="sng" dirty="0" smtClean="0">
                <a:solidFill>
                  <a:schemeClr val="bg1"/>
                </a:solidFill>
                <a:latin typeface="Montserrat" charset="-52"/>
              </a:rPr>
              <a:t>Ст. 29 Полномочия суда</a:t>
            </a:r>
            <a:endParaRPr lang="ru-RU" sz="2500" b="1" i="1" u="sng" dirty="0">
              <a:solidFill>
                <a:schemeClr val="bg1"/>
              </a:solidFill>
              <a:latin typeface="Montserrat" charset="-52"/>
            </a:endParaRPr>
          </a:p>
        </p:txBody>
      </p:sp>
      <p:sp>
        <p:nvSpPr>
          <p:cNvPr id="9" name="Google Shape;157;p22"/>
          <p:cNvSpPr/>
          <p:nvPr/>
        </p:nvSpPr>
        <p:spPr>
          <a:xfrm>
            <a:off x="4369200" y="862355"/>
            <a:ext cx="405600" cy="39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6645" y="57866"/>
                </a:moveTo>
                <a:cubicBezTo>
                  <a:pt x="73203" y="57842"/>
                  <a:pt x="68076" y="57296"/>
                  <a:pt x="62996" y="56353"/>
                </a:cubicBezTo>
                <a:cubicBezTo>
                  <a:pt x="61841" y="56155"/>
                  <a:pt x="61095" y="56353"/>
                  <a:pt x="60469" y="57346"/>
                </a:cubicBezTo>
                <a:cubicBezTo>
                  <a:pt x="59097" y="59454"/>
                  <a:pt x="57604" y="61488"/>
                  <a:pt x="56353" y="63670"/>
                </a:cubicBezTo>
                <a:cubicBezTo>
                  <a:pt x="54932" y="66176"/>
                  <a:pt x="54788" y="69028"/>
                  <a:pt x="54788" y="71880"/>
                </a:cubicBezTo>
                <a:cubicBezTo>
                  <a:pt x="54788" y="72054"/>
                  <a:pt x="54884" y="72327"/>
                  <a:pt x="55005" y="72377"/>
                </a:cubicBezTo>
                <a:cubicBezTo>
                  <a:pt x="55149" y="72426"/>
                  <a:pt x="55414" y="72302"/>
                  <a:pt x="55534" y="72178"/>
                </a:cubicBezTo>
                <a:cubicBezTo>
                  <a:pt x="56280" y="71310"/>
                  <a:pt x="57027" y="70417"/>
                  <a:pt x="57749" y="69524"/>
                </a:cubicBezTo>
                <a:cubicBezTo>
                  <a:pt x="62347" y="63819"/>
                  <a:pt x="70002" y="64787"/>
                  <a:pt x="74022" y="67292"/>
                </a:cubicBezTo>
                <a:cubicBezTo>
                  <a:pt x="74431" y="67540"/>
                  <a:pt x="74816" y="67862"/>
                  <a:pt x="75081" y="68234"/>
                </a:cubicBezTo>
                <a:cubicBezTo>
                  <a:pt x="77151" y="71161"/>
                  <a:pt x="78427" y="74386"/>
                  <a:pt x="78042" y="78057"/>
                </a:cubicBezTo>
                <a:cubicBezTo>
                  <a:pt x="77897" y="79446"/>
                  <a:pt x="77488" y="80934"/>
                  <a:pt x="76814" y="82149"/>
                </a:cubicBezTo>
                <a:cubicBezTo>
                  <a:pt x="75105" y="85101"/>
                  <a:pt x="73155" y="87879"/>
                  <a:pt x="71374" y="90806"/>
                </a:cubicBezTo>
                <a:cubicBezTo>
                  <a:pt x="69905" y="93187"/>
                  <a:pt x="68437" y="95568"/>
                  <a:pt x="67233" y="98073"/>
                </a:cubicBezTo>
                <a:cubicBezTo>
                  <a:pt x="65789" y="101099"/>
                  <a:pt x="65957" y="104274"/>
                  <a:pt x="67474" y="107250"/>
                </a:cubicBezTo>
                <a:cubicBezTo>
                  <a:pt x="68341" y="108912"/>
                  <a:pt x="69424" y="110549"/>
                  <a:pt x="70651" y="111963"/>
                </a:cubicBezTo>
                <a:cubicBezTo>
                  <a:pt x="72240" y="113774"/>
                  <a:pt x="74551" y="114270"/>
                  <a:pt x="76766" y="114791"/>
                </a:cubicBezTo>
                <a:cubicBezTo>
                  <a:pt x="85311" y="116775"/>
                  <a:pt x="91907" y="111789"/>
                  <a:pt x="95181" y="105589"/>
                </a:cubicBezTo>
                <a:cubicBezTo>
                  <a:pt x="96529" y="103009"/>
                  <a:pt x="97396" y="100281"/>
                  <a:pt x="97227" y="97304"/>
                </a:cubicBezTo>
                <a:cubicBezTo>
                  <a:pt x="97059" y="93856"/>
                  <a:pt x="95013" y="91674"/>
                  <a:pt x="91691" y="91326"/>
                </a:cubicBezTo>
                <a:cubicBezTo>
                  <a:pt x="90680" y="91227"/>
                  <a:pt x="89693" y="91277"/>
                  <a:pt x="88970" y="92219"/>
                </a:cubicBezTo>
                <a:cubicBezTo>
                  <a:pt x="88802" y="92418"/>
                  <a:pt x="88609" y="92616"/>
                  <a:pt x="88369" y="92740"/>
                </a:cubicBezTo>
                <a:cubicBezTo>
                  <a:pt x="88224" y="92840"/>
                  <a:pt x="87983" y="92864"/>
                  <a:pt x="87839" y="92790"/>
                </a:cubicBezTo>
                <a:cubicBezTo>
                  <a:pt x="87743" y="92740"/>
                  <a:pt x="87695" y="92393"/>
                  <a:pt x="87767" y="92294"/>
                </a:cubicBezTo>
                <a:cubicBezTo>
                  <a:pt x="89187" y="90235"/>
                  <a:pt x="90824" y="88449"/>
                  <a:pt x="93327" y="87829"/>
                </a:cubicBezTo>
                <a:cubicBezTo>
                  <a:pt x="93833" y="87705"/>
                  <a:pt x="94387" y="87656"/>
                  <a:pt x="94916" y="87680"/>
                </a:cubicBezTo>
                <a:cubicBezTo>
                  <a:pt x="98286" y="87953"/>
                  <a:pt x="101801" y="92120"/>
                  <a:pt x="101512" y="95618"/>
                </a:cubicBezTo>
                <a:cubicBezTo>
                  <a:pt x="101271" y="98569"/>
                  <a:pt x="100670" y="101471"/>
                  <a:pt x="99586" y="104224"/>
                </a:cubicBezTo>
                <a:cubicBezTo>
                  <a:pt x="96577" y="111914"/>
                  <a:pt x="90920" y="116453"/>
                  <a:pt x="83289" y="118511"/>
                </a:cubicBezTo>
                <a:cubicBezTo>
                  <a:pt x="79727" y="119454"/>
                  <a:pt x="76068" y="120000"/>
                  <a:pt x="72385" y="119826"/>
                </a:cubicBezTo>
                <a:cubicBezTo>
                  <a:pt x="64561" y="119429"/>
                  <a:pt x="56810" y="118462"/>
                  <a:pt x="49588" y="114989"/>
                </a:cubicBezTo>
                <a:cubicBezTo>
                  <a:pt x="40296" y="110525"/>
                  <a:pt x="33797" y="103505"/>
                  <a:pt x="31390" y="93038"/>
                </a:cubicBezTo>
                <a:cubicBezTo>
                  <a:pt x="29753" y="85969"/>
                  <a:pt x="30355" y="79049"/>
                  <a:pt x="33917" y="72649"/>
                </a:cubicBezTo>
                <a:cubicBezTo>
                  <a:pt x="35891" y="69152"/>
                  <a:pt x="38611" y="66473"/>
                  <a:pt x="42583" y="65481"/>
                </a:cubicBezTo>
                <a:cubicBezTo>
                  <a:pt x="43233" y="65332"/>
                  <a:pt x="43907" y="65233"/>
                  <a:pt x="44557" y="65183"/>
                </a:cubicBezTo>
                <a:cubicBezTo>
                  <a:pt x="48312" y="64960"/>
                  <a:pt x="49540" y="65779"/>
                  <a:pt x="50984" y="69350"/>
                </a:cubicBezTo>
                <a:cubicBezTo>
                  <a:pt x="51057" y="69524"/>
                  <a:pt x="51201" y="69673"/>
                  <a:pt x="51321" y="69822"/>
                </a:cubicBezTo>
                <a:cubicBezTo>
                  <a:pt x="51418" y="69673"/>
                  <a:pt x="51562" y="69549"/>
                  <a:pt x="51586" y="69400"/>
                </a:cubicBezTo>
                <a:cubicBezTo>
                  <a:pt x="52477" y="64762"/>
                  <a:pt x="54716" y="60793"/>
                  <a:pt x="57243" y="56949"/>
                </a:cubicBezTo>
                <a:cubicBezTo>
                  <a:pt x="57388" y="56725"/>
                  <a:pt x="57556" y="56502"/>
                  <a:pt x="57725" y="56304"/>
                </a:cubicBezTo>
                <a:cubicBezTo>
                  <a:pt x="58134" y="55733"/>
                  <a:pt x="57917" y="55485"/>
                  <a:pt x="57364" y="55262"/>
                </a:cubicBezTo>
                <a:cubicBezTo>
                  <a:pt x="54980" y="54344"/>
                  <a:pt x="52573" y="53501"/>
                  <a:pt x="50262" y="52410"/>
                </a:cubicBezTo>
                <a:cubicBezTo>
                  <a:pt x="43522" y="49185"/>
                  <a:pt x="38876" y="43877"/>
                  <a:pt x="36324" y="36684"/>
                </a:cubicBezTo>
                <a:cubicBezTo>
                  <a:pt x="35025" y="32988"/>
                  <a:pt x="34326" y="29144"/>
                  <a:pt x="34182" y="25175"/>
                </a:cubicBezTo>
                <a:cubicBezTo>
                  <a:pt x="34110" y="22273"/>
                  <a:pt x="34062" y="19421"/>
                  <a:pt x="34471" y="16544"/>
                </a:cubicBezTo>
                <a:cubicBezTo>
                  <a:pt x="34808" y="14113"/>
                  <a:pt x="33773" y="12079"/>
                  <a:pt x="32184" y="10392"/>
                </a:cubicBezTo>
                <a:cubicBezTo>
                  <a:pt x="28573" y="6548"/>
                  <a:pt x="24072" y="5159"/>
                  <a:pt x="19017" y="5878"/>
                </a:cubicBezTo>
                <a:cubicBezTo>
                  <a:pt x="11458" y="6969"/>
                  <a:pt x="7606" y="13691"/>
                  <a:pt x="6812" y="18503"/>
                </a:cubicBezTo>
                <a:cubicBezTo>
                  <a:pt x="6234" y="21827"/>
                  <a:pt x="7462" y="24754"/>
                  <a:pt x="9821" y="27085"/>
                </a:cubicBezTo>
                <a:cubicBezTo>
                  <a:pt x="11289" y="28524"/>
                  <a:pt x="12974" y="29020"/>
                  <a:pt x="14972" y="28052"/>
                </a:cubicBezTo>
                <a:cubicBezTo>
                  <a:pt x="16224" y="27432"/>
                  <a:pt x="16657" y="27829"/>
                  <a:pt x="16585" y="29268"/>
                </a:cubicBezTo>
                <a:cubicBezTo>
                  <a:pt x="16513" y="31326"/>
                  <a:pt x="15430" y="32691"/>
                  <a:pt x="13552" y="33410"/>
                </a:cubicBezTo>
                <a:cubicBezTo>
                  <a:pt x="10688" y="34526"/>
                  <a:pt x="8328" y="33534"/>
                  <a:pt x="6162" y="31649"/>
                </a:cubicBezTo>
                <a:cubicBezTo>
                  <a:pt x="4597" y="30260"/>
                  <a:pt x="3634" y="28474"/>
                  <a:pt x="2984" y="26465"/>
                </a:cubicBezTo>
                <a:cubicBezTo>
                  <a:pt x="0" y="17015"/>
                  <a:pt x="5199" y="4415"/>
                  <a:pt x="17307" y="2033"/>
                </a:cubicBezTo>
                <a:cubicBezTo>
                  <a:pt x="19883" y="1537"/>
                  <a:pt x="22483" y="1264"/>
                  <a:pt x="25083" y="1711"/>
                </a:cubicBezTo>
                <a:cubicBezTo>
                  <a:pt x="31558" y="2827"/>
                  <a:pt x="35675" y="6845"/>
                  <a:pt x="37865" y="13121"/>
                </a:cubicBezTo>
                <a:cubicBezTo>
                  <a:pt x="37961" y="13393"/>
                  <a:pt x="38010" y="13666"/>
                  <a:pt x="38106" y="13914"/>
                </a:cubicBezTo>
                <a:cubicBezTo>
                  <a:pt x="38226" y="14262"/>
                  <a:pt x="38395" y="14609"/>
                  <a:pt x="38539" y="14956"/>
                </a:cubicBezTo>
                <a:cubicBezTo>
                  <a:pt x="38780" y="14733"/>
                  <a:pt x="39021" y="14510"/>
                  <a:pt x="39237" y="14237"/>
                </a:cubicBezTo>
                <a:cubicBezTo>
                  <a:pt x="43787" y="8334"/>
                  <a:pt x="49757" y="5481"/>
                  <a:pt x="57051" y="5630"/>
                </a:cubicBezTo>
                <a:cubicBezTo>
                  <a:pt x="59434" y="5704"/>
                  <a:pt x="61889" y="5729"/>
                  <a:pt x="64224" y="6225"/>
                </a:cubicBezTo>
                <a:cubicBezTo>
                  <a:pt x="72072" y="7862"/>
                  <a:pt x="77753" y="12302"/>
                  <a:pt x="80256" y="20363"/>
                </a:cubicBezTo>
                <a:cubicBezTo>
                  <a:pt x="81941" y="25795"/>
                  <a:pt x="81147" y="31128"/>
                  <a:pt x="78836" y="36238"/>
                </a:cubicBezTo>
                <a:cubicBezTo>
                  <a:pt x="76140" y="42190"/>
                  <a:pt x="72240" y="47201"/>
                  <a:pt x="67233" y="51293"/>
                </a:cubicBezTo>
                <a:cubicBezTo>
                  <a:pt x="66896" y="51541"/>
                  <a:pt x="66559" y="51765"/>
                  <a:pt x="66270" y="52038"/>
                </a:cubicBezTo>
                <a:cubicBezTo>
                  <a:pt x="66126" y="52162"/>
                  <a:pt x="66006" y="52335"/>
                  <a:pt x="65885" y="52484"/>
                </a:cubicBezTo>
                <a:cubicBezTo>
                  <a:pt x="66078" y="52608"/>
                  <a:pt x="66270" y="52831"/>
                  <a:pt x="66463" y="52856"/>
                </a:cubicBezTo>
                <a:cubicBezTo>
                  <a:pt x="69713" y="53253"/>
                  <a:pt x="72962" y="53799"/>
                  <a:pt x="76212" y="53972"/>
                </a:cubicBezTo>
                <a:cubicBezTo>
                  <a:pt x="82471" y="54319"/>
                  <a:pt x="88609" y="53551"/>
                  <a:pt x="94651" y="51839"/>
                </a:cubicBezTo>
                <a:cubicBezTo>
                  <a:pt x="101464" y="49880"/>
                  <a:pt x="106206" y="45440"/>
                  <a:pt x="109456" y="39115"/>
                </a:cubicBezTo>
                <a:cubicBezTo>
                  <a:pt x="110635" y="36808"/>
                  <a:pt x="111695" y="34427"/>
                  <a:pt x="111863" y="31748"/>
                </a:cubicBezTo>
                <a:cubicBezTo>
                  <a:pt x="111863" y="31674"/>
                  <a:pt x="111887" y="31599"/>
                  <a:pt x="111887" y="31525"/>
                </a:cubicBezTo>
                <a:cubicBezTo>
                  <a:pt x="112056" y="26936"/>
                  <a:pt x="111285" y="26738"/>
                  <a:pt x="107915" y="26539"/>
                </a:cubicBezTo>
                <a:cubicBezTo>
                  <a:pt x="104882" y="26366"/>
                  <a:pt x="102980" y="24803"/>
                  <a:pt x="101945" y="21901"/>
                </a:cubicBezTo>
                <a:cubicBezTo>
                  <a:pt x="101247" y="19966"/>
                  <a:pt x="100405" y="18131"/>
                  <a:pt x="100405" y="15973"/>
                </a:cubicBezTo>
                <a:cubicBezTo>
                  <a:pt x="100429" y="13716"/>
                  <a:pt x="100910" y="11632"/>
                  <a:pt x="101921" y="9623"/>
                </a:cubicBezTo>
                <a:cubicBezTo>
                  <a:pt x="102355" y="8755"/>
                  <a:pt x="102643" y="7689"/>
                  <a:pt x="102619" y="6696"/>
                </a:cubicBezTo>
                <a:cubicBezTo>
                  <a:pt x="102571" y="4489"/>
                  <a:pt x="101295" y="3373"/>
                  <a:pt x="99129" y="3348"/>
                </a:cubicBezTo>
                <a:cubicBezTo>
                  <a:pt x="98455" y="3323"/>
                  <a:pt x="97781" y="3447"/>
                  <a:pt x="97131" y="3323"/>
                </a:cubicBezTo>
                <a:cubicBezTo>
                  <a:pt x="96770" y="3249"/>
                  <a:pt x="96337" y="2852"/>
                  <a:pt x="96168" y="2505"/>
                </a:cubicBezTo>
                <a:cubicBezTo>
                  <a:pt x="96096" y="2356"/>
                  <a:pt x="96481" y="1761"/>
                  <a:pt x="96794" y="1612"/>
                </a:cubicBezTo>
                <a:cubicBezTo>
                  <a:pt x="98936" y="545"/>
                  <a:pt x="101103" y="0"/>
                  <a:pt x="103558" y="595"/>
                </a:cubicBezTo>
                <a:cubicBezTo>
                  <a:pt x="109167" y="1959"/>
                  <a:pt x="112633" y="5952"/>
                  <a:pt x="115305" y="10789"/>
                </a:cubicBezTo>
                <a:cubicBezTo>
                  <a:pt x="119013" y="17461"/>
                  <a:pt x="119999" y="24704"/>
                  <a:pt x="118074" y="32145"/>
                </a:cubicBezTo>
                <a:cubicBezTo>
                  <a:pt x="116678" y="37577"/>
                  <a:pt x="113741" y="42315"/>
                  <a:pt x="110130" y="46581"/>
                </a:cubicBezTo>
                <a:cubicBezTo>
                  <a:pt x="107049" y="50227"/>
                  <a:pt x="103293" y="52856"/>
                  <a:pt x="98816" y="54468"/>
                </a:cubicBezTo>
                <a:cubicBezTo>
                  <a:pt x="92196" y="56849"/>
                  <a:pt x="85360" y="57891"/>
                  <a:pt x="76645" y="57866"/>
                </a:cubicBezTo>
                <a:close/>
                <a:moveTo>
                  <a:pt x="76236" y="26316"/>
                </a:moveTo>
                <a:cubicBezTo>
                  <a:pt x="76164" y="25126"/>
                  <a:pt x="76164" y="24233"/>
                  <a:pt x="76068" y="23340"/>
                </a:cubicBezTo>
                <a:cubicBezTo>
                  <a:pt x="75490" y="18453"/>
                  <a:pt x="73059" y="14882"/>
                  <a:pt x="68774" y="12724"/>
                </a:cubicBezTo>
                <a:cubicBezTo>
                  <a:pt x="67715" y="12178"/>
                  <a:pt x="66583" y="11707"/>
                  <a:pt x="65452" y="11310"/>
                </a:cubicBezTo>
                <a:cubicBezTo>
                  <a:pt x="56569" y="8259"/>
                  <a:pt x="48794" y="9946"/>
                  <a:pt x="42126" y="16891"/>
                </a:cubicBezTo>
                <a:cubicBezTo>
                  <a:pt x="39117" y="20041"/>
                  <a:pt x="38106" y="23761"/>
                  <a:pt x="38539" y="28028"/>
                </a:cubicBezTo>
                <a:cubicBezTo>
                  <a:pt x="38900" y="31773"/>
                  <a:pt x="39983" y="35295"/>
                  <a:pt x="41572" y="38644"/>
                </a:cubicBezTo>
                <a:cubicBezTo>
                  <a:pt x="42752" y="41124"/>
                  <a:pt x="44148" y="43505"/>
                  <a:pt x="46363" y="45167"/>
                </a:cubicBezTo>
                <a:cubicBezTo>
                  <a:pt x="50094" y="47945"/>
                  <a:pt x="54234" y="49731"/>
                  <a:pt x="58736" y="50797"/>
                </a:cubicBezTo>
                <a:cubicBezTo>
                  <a:pt x="60565" y="51219"/>
                  <a:pt x="62010" y="50797"/>
                  <a:pt x="63358" y="49632"/>
                </a:cubicBezTo>
                <a:cubicBezTo>
                  <a:pt x="66054" y="47275"/>
                  <a:pt x="68557" y="44720"/>
                  <a:pt x="70772" y="41868"/>
                </a:cubicBezTo>
                <a:cubicBezTo>
                  <a:pt x="74431" y="37205"/>
                  <a:pt x="75875" y="31847"/>
                  <a:pt x="76236" y="26316"/>
                </a:cubicBezTo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B2C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4155926"/>
            <a:ext cx="8532440" cy="112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1600" dirty="0" smtClean="0">
                <a:solidFill>
                  <a:schemeClr val="bg1"/>
                </a:solidFill>
                <a:latin typeface="Montserrat" charset="-52"/>
                <a:cs typeface="Times New Roman" pitchFamily="18" charset="0"/>
              </a:rPr>
              <a:t>Коллегиальное рассмотрение              председательствующий + судьи в составе суда.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600" dirty="0" smtClean="0">
                <a:solidFill>
                  <a:schemeClr val="bg1"/>
                </a:solidFill>
                <a:latin typeface="Montserrat" charset="-52"/>
                <a:cs typeface="Times New Roman" pitchFamily="18" charset="0"/>
              </a:rPr>
              <a:t>Все судьи в составе суда обладают равными правами.</a:t>
            </a:r>
          </a:p>
          <a:p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707904" y="4371950"/>
            <a:ext cx="108012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1520" y="1131590"/>
            <a:ext cx="874948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bg1"/>
                </a:solidFill>
                <a:latin typeface="Montserrat" charset="-52"/>
                <a:cs typeface="Times New Roman" pitchFamily="18" charset="0"/>
              </a:rPr>
              <a:t>по поручению судьи совершает действия, необходимые для подготовки дела к предварительному судебному заседанию или рассмотрению в судебном заседании; 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bg1"/>
                </a:solidFill>
                <a:latin typeface="Montserrat" charset="-52"/>
                <a:cs typeface="Times New Roman" pitchFamily="18" charset="0"/>
              </a:rPr>
              <a:t>извещает участников гражданского судопроизводства о времени и месте судебного разбирательства и проверяет их явку в суд;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bg1"/>
                </a:solidFill>
                <a:latin typeface="Montserrat" charset="-52"/>
                <a:cs typeface="Times New Roman" pitchFamily="18" charset="0"/>
              </a:rPr>
              <a:t>выясняет причины неявки и докладывает об этом судье;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bg1"/>
                </a:solidFill>
                <a:latin typeface="Montserrat" charset="-52"/>
                <a:cs typeface="Times New Roman" pitchFamily="18" charset="0"/>
              </a:rPr>
              <a:t>ведет протокол заседаний суда;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bg1"/>
                </a:solidFill>
                <a:latin typeface="Montserrat" charset="-52"/>
                <a:cs typeface="Times New Roman" pitchFamily="18" charset="0"/>
              </a:rPr>
              <a:t>выполняет все иные поручения судьи, связанные с подготовкой и проведением судебного заседания.</a:t>
            </a:r>
          </a:p>
          <a:p>
            <a:pPr marL="0" indent="0" algn="just">
              <a:buNone/>
            </a:pPr>
            <a:endParaRPr lang="ru-RU" sz="1800" b="1" dirty="0" smtClean="0">
              <a:solidFill>
                <a:schemeClr val="bg1"/>
              </a:solidFill>
              <a:latin typeface="Montserrat" charset="-52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b="1" u="sng" dirty="0" smtClean="0">
                <a:solidFill>
                  <a:schemeClr val="tx1"/>
                </a:solidFill>
                <a:latin typeface="Montserrat" charset="-52"/>
                <a:cs typeface="Times New Roman" pitchFamily="18" charset="0"/>
              </a:rPr>
              <a:t>Разногласия</a:t>
            </a:r>
            <a:r>
              <a:rPr lang="ru-RU" sz="1800" dirty="0" smtClean="0">
                <a:solidFill>
                  <a:schemeClr val="bg1"/>
                </a:solidFill>
                <a:latin typeface="Montserrat" charset="-52"/>
                <a:cs typeface="Times New Roman" pitchFamily="18" charset="0"/>
              </a:rPr>
              <a:t> по поводу содержания протокола                  </a:t>
            </a:r>
            <a:r>
              <a:rPr lang="ru-RU" sz="1800" b="1" dirty="0" smtClean="0">
                <a:solidFill>
                  <a:schemeClr val="bg1"/>
                </a:solidFill>
                <a:latin typeface="Montserrat" charset="-52"/>
                <a:cs typeface="Times New Roman" pitchFamily="18" charset="0"/>
              </a:rPr>
              <a:t>замечание</a:t>
            </a:r>
            <a:r>
              <a:rPr lang="ru-RU" sz="1800" dirty="0" smtClean="0">
                <a:solidFill>
                  <a:schemeClr val="bg1"/>
                </a:solidFill>
                <a:latin typeface="Montserrat" charset="-52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b="1" u="sng" dirty="0" smtClean="0">
                <a:solidFill>
                  <a:schemeClr val="tx1"/>
                </a:solidFill>
                <a:latin typeface="Montserrat" charset="-52"/>
                <a:cs typeface="Times New Roman" pitchFamily="18" charset="0"/>
              </a:rPr>
              <a:t>Несогласие</a:t>
            </a:r>
            <a:r>
              <a:rPr lang="ru-RU" sz="1800" dirty="0" smtClean="0">
                <a:solidFill>
                  <a:schemeClr val="bg1"/>
                </a:solidFill>
                <a:latin typeface="Montserrat" charset="-52"/>
                <a:cs typeface="Times New Roman" pitchFamily="18" charset="0"/>
              </a:rPr>
              <a:t> с замечаниями                 мотивированное </a:t>
            </a:r>
            <a:r>
              <a:rPr lang="ru-RU" sz="1800" b="1" dirty="0" smtClean="0">
                <a:solidFill>
                  <a:schemeClr val="bg1"/>
                </a:solidFill>
                <a:latin typeface="Montserrat" charset="-52"/>
                <a:cs typeface="Times New Roman" pitchFamily="18" charset="0"/>
              </a:rPr>
              <a:t>определение</a:t>
            </a:r>
            <a:r>
              <a:rPr lang="ru-RU" sz="1800" dirty="0" smtClean="0">
                <a:solidFill>
                  <a:schemeClr val="bg1"/>
                </a:solidFill>
                <a:latin typeface="Montserrat" charset="-52"/>
                <a:cs typeface="Times New Roman" pitchFamily="18" charset="0"/>
              </a:rPr>
              <a:t> судьи.</a:t>
            </a:r>
            <a:endParaRPr lang="ru-RU" sz="1800" b="1" dirty="0" smtClean="0">
              <a:solidFill>
                <a:schemeClr val="bg1"/>
              </a:solidFill>
              <a:latin typeface="Montserrat" charset="-52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123478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i="1" u="sng" dirty="0" smtClean="0">
                <a:solidFill>
                  <a:schemeClr val="bg1"/>
                </a:solidFill>
                <a:latin typeface="Montserrat" charset="-52"/>
                <a:cs typeface="Times New Roman" pitchFamily="18" charset="0"/>
              </a:rPr>
              <a:t>Ст. 30 Секретарь судебного заседания (секретарь судебного заседания –  помощник судьи):</a:t>
            </a:r>
          </a:p>
          <a:p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6228184" y="4083918"/>
            <a:ext cx="792088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995936" y="4371950"/>
            <a:ext cx="936104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>
            <a:spLocks noGrp="1"/>
          </p:cNvSpPr>
          <p:nvPr>
            <p:ph type="title"/>
          </p:nvPr>
        </p:nvSpPr>
        <p:spPr>
          <a:xfrm>
            <a:off x="179512" y="0"/>
            <a:ext cx="8856984" cy="7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i="1" dirty="0" smtClean="0"/>
              <a:t>Ст. 31 Порядок разрешения вопросов судом</a:t>
            </a:r>
            <a:endParaRPr sz="23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84355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Montserrat" charset="-52"/>
              </a:rPr>
              <a:t>Единолично</a:t>
            </a:r>
            <a:endParaRPr lang="ru-RU" sz="2000" b="1" dirty="0">
              <a:solidFill>
                <a:schemeClr val="tx1"/>
              </a:solidFill>
              <a:latin typeface="Montserrat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843558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Montserrat" charset="-52"/>
              </a:rPr>
              <a:t>Коллегиально</a:t>
            </a:r>
            <a:endParaRPr lang="ru-RU" sz="2000" b="1" dirty="0">
              <a:solidFill>
                <a:schemeClr val="tx1"/>
              </a:solidFill>
              <a:latin typeface="Montserrat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450181"/>
            <a:ext cx="31683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Montserrat" charset="-52"/>
              </a:rPr>
              <a:t>- вопросы, возникающие при рассмотрении дела по первой инстанции;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Montserrat" charset="-52"/>
              </a:rPr>
              <a:t>- вопросы, возникающие вне судебного разбирательства;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Montserrat" charset="-52"/>
              </a:rPr>
              <a:t>- распоряжения по ведению судебного разбирательства и поддержанию порядка в зале суда.</a:t>
            </a:r>
            <a:endParaRPr lang="ru-RU" sz="1800" dirty="0">
              <a:solidFill>
                <a:schemeClr val="bg1"/>
              </a:solidFill>
              <a:latin typeface="Montserrat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6256" y="1491630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Montserrat" charset="-52"/>
              </a:rPr>
              <a:t>Совещательная комната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  <a:latin typeface="Montserrat" charset="-52"/>
              </a:rPr>
              <a:t>(большинством голосов)</a:t>
            </a:r>
            <a:endParaRPr lang="ru-RU" sz="1800" dirty="0">
              <a:solidFill>
                <a:schemeClr val="bg1"/>
              </a:solidFill>
              <a:latin typeface="Montserrat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888" y="1923678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Montserrat" charset="-52"/>
              </a:rPr>
              <a:t>Никто из судей не воздерживается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  <a:latin typeface="Montserrat" charset="-52"/>
              </a:rPr>
              <a:t>Председательствующий голосует последним</a:t>
            </a:r>
            <a:endParaRPr lang="ru-RU" sz="1800" dirty="0">
              <a:solidFill>
                <a:schemeClr val="bg1"/>
              </a:solidFill>
              <a:latin typeface="Montserrat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4" y="3507854"/>
            <a:ext cx="4932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Montserrat" charset="-52"/>
              </a:rPr>
              <a:t>Судья не согласен с решением большинства                 в письменном виде </a:t>
            </a:r>
            <a:r>
              <a:rPr lang="ru-RU" sz="1800" b="1" u="sng" dirty="0" smtClean="0">
                <a:solidFill>
                  <a:schemeClr val="tx1"/>
                </a:solidFill>
                <a:latin typeface="Montserrat" charset="-52"/>
              </a:rPr>
              <a:t>особое мнение </a:t>
            </a:r>
            <a:r>
              <a:rPr lang="ru-RU" sz="1800" b="1" dirty="0" smtClean="0">
                <a:solidFill>
                  <a:schemeClr val="tx1"/>
                </a:solidFill>
                <a:latin typeface="Montserrat" charset="-52"/>
              </a:rPr>
              <a:t>                        </a:t>
            </a:r>
            <a:r>
              <a:rPr lang="ru-RU" sz="1800" dirty="0" smtClean="0">
                <a:solidFill>
                  <a:schemeClr val="bg1"/>
                </a:solidFill>
                <a:latin typeface="Montserrat" charset="-52"/>
              </a:rPr>
              <a:t>приобщается к делу, но не оглашается в зале суда</a:t>
            </a:r>
            <a:endParaRPr lang="ru-RU" sz="1800" dirty="0">
              <a:solidFill>
                <a:schemeClr val="bg1"/>
              </a:solidFill>
              <a:latin typeface="Montserrat" charset="-52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940152" y="3939902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804248" y="4227934"/>
            <a:ext cx="9361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228184" y="1347614"/>
            <a:ext cx="576064" cy="360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6372200" y="2499742"/>
            <a:ext cx="864096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084168" y="3075806"/>
            <a:ext cx="648072" cy="360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7504" y="123478"/>
            <a:ext cx="84969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i="1" u="sng" dirty="0" smtClean="0">
                <a:solidFill>
                  <a:schemeClr val="accent2"/>
                </a:solidFill>
                <a:latin typeface="Montserrat" charset="-52"/>
              </a:rPr>
              <a:t>Ст. 32 Основания для отвода судья и секретаря судебного заседания</a:t>
            </a:r>
            <a:endParaRPr lang="ru-RU" sz="2300" b="1" i="1" u="sng" dirty="0">
              <a:solidFill>
                <a:schemeClr val="accent2"/>
              </a:solidFill>
              <a:latin typeface="Montserrat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059582"/>
            <a:ext cx="2160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800" dirty="0" smtClean="0">
                <a:latin typeface="Montserrat" charset="-52"/>
              </a:rPr>
              <a:t>- его связывают с одной из сторон по рассматриваемому делу отношения брака, родства, усыновления, опеки или попечительства;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987574"/>
            <a:ext cx="223224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Montserrat" charset="-52"/>
              </a:rPr>
              <a:t>- был/остается представителем одной из сторон по делу;</a:t>
            </a: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508104" y="915566"/>
            <a:ext cx="338437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Montserrat" charset="-52"/>
              </a:rPr>
              <a:t>- при предыдущем рассмотрении данного дела участвовал в качестве: свидетеля, эксперта, переводчика, прокурора, секретаря судебного заседания.</a:t>
            </a:r>
          </a:p>
          <a:p>
            <a:r>
              <a:rPr lang="ru-RU" sz="1800" b="1" u="sng" dirty="0" err="1" smtClean="0">
                <a:solidFill>
                  <a:schemeClr val="accent1"/>
                </a:solidFill>
                <a:latin typeface="Montserrat" charset="-52"/>
              </a:rPr>
              <a:t>Искл</a:t>
            </a:r>
            <a:r>
              <a:rPr lang="ru-RU" sz="1800" b="1" u="sng" dirty="0" smtClean="0">
                <a:solidFill>
                  <a:schemeClr val="accent1"/>
                </a:solidFill>
                <a:latin typeface="Montserrat" charset="-52"/>
              </a:rPr>
              <a:t>.:</a:t>
            </a:r>
            <a:r>
              <a:rPr lang="ru-RU" sz="1800" b="1" dirty="0" smtClean="0">
                <a:solidFill>
                  <a:schemeClr val="accent1"/>
                </a:solidFill>
                <a:latin typeface="Montserrat" charset="-52"/>
              </a:rPr>
              <a:t> </a:t>
            </a:r>
            <a:r>
              <a:rPr lang="ru-RU" sz="1800" dirty="0" smtClean="0">
                <a:latin typeface="Montserrat" charset="-52"/>
              </a:rPr>
              <a:t>участие секретаря в предыдущем рассмотрении дела в том же качестве              не основание для отвода</a:t>
            </a:r>
          </a:p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699792" y="2355726"/>
            <a:ext cx="2304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Montserrat" charset="-52"/>
              </a:rPr>
              <a:t>- личная прямая или косвенная заинтересованность в исходе дела или имеются иные обстоятельства</a:t>
            </a:r>
            <a:endParaRPr lang="ru-RU" sz="1800" dirty="0">
              <a:latin typeface="Montserrat" charset="-52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7092280" y="3867894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9512" y="437195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2"/>
                </a:solidFill>
                <a:latin typeface="Montserrat" charset="-52"/>
              </a:rPr>
              <a:t>Лица в составе суда – не родственники</a:t>
            </a:r>
            <a:endParaRPr lang="ru-RU" sz="1800" b="1" dirty="0">
              <a:solidFill>
                <a:schemeClr val="accent2"/>
              </a:solidFill>
              <a:latin typeface="Montserrat" charset="-5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rissa template">
  <a:themeElements>
    <a:clrScheme name="Custom 347">
      <a:dk1>
        <a:srgbClr val="000000"/>
      </a:dk1>
      <a:lt1>
        <a:srgbClr val="FFFFFF"/>
      </a:lt1>
      <a:dk2>
        <a:srgbClr val="434343"/>
      </a:dk2>
      <a:lt2>
        <a:srgbClr val="F3F3F3"/>
      </a:lt2>
      <a:accent1>
        <a:srgbClr val="8A0A36"/>
      </a:accent1>
      <a:accent2>
        <a:srgbClr val="610323"/>
      </a:accent2>
      <a:accent3>
        <a:srgbClr val="AFB4BD"/>
      </a:accent3>
      <a:accent4>
        <a:srgbClr val="DCE1E9"/>
      </a:accent4>
      <a:accent5>
        <a:srgbClr val="C35A39"/>
      </a:accent5>
      <a:accent6>
        <a:srgbClr val="EB9D7A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1A1BE2-98F2-4E4D-BF7A-B4DE374E7BAF}"/>
</file>

<file path=customXml/itemProps2.xml><?xml version="1.0" encoding="utf-8"?>
<ds:datastoreItem xmlns:ds="http://schemas.openxmlformats.org/officeDocument/2006/customXml" ds:itemID="{DAEE7E58-D177-47F0-92E9-D01B350A074E}"/>
</file>

<file path=customXml/itemProps3.xml><?xml version="1.0" encoding="utf-8"?>
<ds:datastoreItem xmlns:ds="http://schemas.openxmlformats.org/officeDocument/2006/customXml" ds:itemID="{F0A93952-D763-45A1-9C9A-E3D6C2A04D0C}"/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733</Words>
  <Application>Microsoft Office PowerPoint</Application>
  <PresentationFormat>Экран (16:9)</PresentationFormat>
  <Paragraphs>123</Paragraphs>
  <Slides>14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Libre Baskerville</vt:lpstr>
      <vt:lpstr>Wingdings</vt:lpstr>
      <vt:lpstr>Times New Roman</vt:lpstr>
      <vt:lpstr>Montserrat</vt:lpstr>
      <vt:lpstr>Nerissa template</vt:lpstr>
      <vt:lpstr>Общие положения о судах и должностных лицах судов</vt:lpstr>
      <vt:lpstr>Ст. 25 Задачи судов</vt:lpstr>
      <vt:lpstr>Презентация PowerPoint</vt:lpstr>
      <vt:lpstr>    Апелляционная инстанция   Судебная коллегия областных,                             Судебная коллегия Минского городского судов                                  ВС РБ                                                                                  проверяют: Законность и обоснованность не вступивших в законную силу решений и определений судов первой инстанции. Заседают в составе трех судей, один из них – председательствующий</vt:lpstr>
      <vt:lpstr>Ст.28 Составы судов для рассмотрения гражданских дел в порядке надзора</vt:lpstr>
      <vt:lpstr>Презентация PowerPoint</vt:lpstr>
      <vt:lpstr>Презентация PowerPoint</vt:lpstr>
      <vt:lpstr>Ст. 31 Порядок разрешения вопросов судом</vt:lpstr>
      <vt:lpstr>Презентация PowerPoint</vt:lpstr>
      <vt:lpstr>Презентация PowerPoint</vt:lpstr>
      <vt:lpstr>Ст. 34 Заявление об отводе</vt:lpstr>
      <vt:lpstr>Ст. 35 Порядок разрешения заявленного отвода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положения о судах и должностных лицах судов</dc:title>
  <dc:creator>Анна</dc:creator>
  <cp:lastModifiedBy>Пользователь Windows</cp:lastModifiedBy>
  <cp:revision>28</cp:revision>
  <dcterms:modified xsi:type="dcterms:W3CDTF">2019-11-13T16:11:48Z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0x0101004136CF89BB20794CB8162050F86E0FBB</vt:lpwstr>
  </property>
</Properties>
</file>