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57" r:id="rId3"/>
    <p:sldId id="280" r:id="rId4"/>
    <p:sldId id="292" r:id="rId5"/>
    <p:sldId id="281" r:id="rId6"/>
    <p:sldId id="286" r:id="rId7"/>
    <p:sldId id="284" r:id="rId8"/>
    <p:sldId id="289" r:id="rId9"/>
    <p:sldId id="290" r:id="rId10"/>
    <p:sldId id="291" r:id="rId11"/>
    <p:sldId id="285" r:id="rId12"/>
    <p:sldId id="283" r:id="rId13"/>
    <p:sldId id="282" r:id="rId14"/>
    <p:sldId id="279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3136A"/>
    <a:srgbClr val="1984CC"/>
    <a:srgbClr val="35759D"/>
    <a:srgbClr val="35B19D"/>
    <a:srgbClr val="0000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8" autoAdjust="0"/>
    <p:restoredTop sz="95596" autoAdjust="0"/>
  </p:normalViewPr>
  <p:slideViewPr>
    <p:cSldViewPr>
      <p:cViewPr>
        <p:scale>
          <a:sx n="77" d="100"/>
          <a:sy n="77" d="100"/>
        </p:scale>
        <p:origin x="-46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F739DE-6081-469E-A5E7-7639EC91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C4420-C4B6-42E1-9079-A9D9BF0A3F5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0A232-48CD-4E3F-84CB-8D33C4011F8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&#1050;&#1086;&#1088;&#1086;&#1090;&#1082;&#1086;%20&#1086;&#1073;%20&#1040;&#1089;&#1089;&#1086;&#1094;&#1080;&#1072;&#1094;&#1080;&#1080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153400" cy="2714644"/>
          </a:xfrm>
        </p:spPr>
        <p:txBody>
          <a:bodyPr/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Микрофинансирование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Республике Беларусь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000" dirty="0" smtClean="0"/>
              <a:t>Указ Президента № </a:t>
            </a:r>
            <a:r>
              <a:rPr lang="ru-RU" sz="2000" dirty="0" smtClean="0"/>
              <a:t>325 от 30 июня 2014 г.</a:t>
            </a:r>
            <a:br>
              <a:rPr lang="ru-RU" sz="2000" dirty="0" smtClean="0"/>
            </a:br>
            <a:r>
              <a:rPr lang="ru-RU" sz="2000" b="1" dirty="0" smtClean="0"/>
              <a:t>О привлечении и предоставлении займов, деятельности </a:t>
            </a:r>
            <a:r>
              <a:rPr lang="ru-RU" sz="2000" b="1" dirty="0" err="1" smtClean="0"/>
              <a:t>микрофинансовых</a:t>
            </a:r>
            <a:r>
              <a:rPr lang="ru-RU" sz="2000" b="1" dirty="0" smtClean="0"/>
              <a:t> </a:t>
            </a:r>
            <a:r>
              <a:rPr lang="ru-RU" sz="2000" b="1" dirty="0" smtClean="0"/>
              <a:t>организаций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000768"/>
            <a:ext cx="8153400" cy="685800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Казинцова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Дарья, П-43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solidFill>
                  <a:srgbClr val="03136A"/>
                </a:solidFill>
              </a:rPr>
              <a:t>Что возможно заложить?</a:t>
            </a:r>
          </a:p>
          <a:p>
            <a:r>
              <a:rPr lang="ru-RU" sz="1600" dirty="0" smtClean="0"/>
              <a:t>Для обеспечения долга в ломбарде используется любая </a:t>
            </a:r>
            <a:r>
              <a:rPr lang="ru-RU" sz="1600" dirty="0" smtClean="0">
                <a:solidFill>
                  <a:srgbClr val="C00000"/>
                </a:solidFill>
              </a:rPr>
              <a:t>домашняя электроника</a:t>
            </a:r>
            <a:r>
              <a:rPr lang="ru-RU" sz="1600" dirty="0" smtClean="0"/>
              <a:t>. Чем выше ликвидность предмета, тем большую сумму получите в долг. На стоимость влияют год выпуска, состояние, цена на рынке и другие параметры. Желательно наличие документов и заводской упаковки, предметы предоставляются в полной комплектации (зарядное устройство, шнур питания, пульт управления.). Принимаются и </a:t>
            </a:r>
            <a:r>
              <a:rPr lang="ru-RU" sz="1600" dirty="0" smtClean="0">
                <a:solidFill>
                  <a:srgbClr val="C00000"/>
                </a:solidFill>
              </a:rPr>
              <a:t>ювелирные изделия из золота и платины</a:t>
            </a:r>
            <a:r>
              <a:rPr lang="ru-RU" sz="1600" dirty="0" smtClean="0"/>
              <a:t>. Гарантируем сохранность предмета залога, после окончания расчета сразу заберете его обратно. Оценка проводится честно, мы не занижаем цены.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Наш </a:t>
            </a:r>
            <a:r>
              <a:rPr lang="ru-RU" sz="2000" dirty="0" smtClean="0">
                <a:solidFill>
                  <a:srgbClr val="C00000"/>
                </a:solidFill>
              </a:rPr>
              <a:t>ломбард не принимает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  <a:endParaRPr lang="ru-RU" sz="1400" dirty="0" smtClean="0"/>
          </a:p>
          <a:p>
            <a:r>
              <a:rPr lang="ru-RU" sz="1400" dirty="0" smtClean="0"/>
              <a:t>Неисправные вещи, поломанные, с трещинами.</a:t>
            </a:r>
          </a:p>
          <a:p>
            <a:r>
              <a:rPr lang="ru-RU" sz="1400" dirty="0" smtClean="0"/>
              <a:t>Предметы одежды, обувь.</a:t>
            </a:r>
          </a:p>
          <a:p>
            <a:r>
              <a:rPr lang="ru-RU" sz="1400" dirty="0" smtClean="0"/>
              <a:t>Часы (все). В том числе швейцарские.</a:t>
            </a:r>
          </a:p>
          <a:p>
            <a:r>
              <a:rPr lang="ru-RU" sz="1400" dirty="0" smtClean="0"/>
              <a:t>Видеопроигрыватели, DVD, </a:t>
            </a:r>
            <a:r>
              <a:rPr lang="ru-RU" sz="1400" dirty="0" err="1" smtClean="0"/>
              <a:t>видеодвойки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видеотройки</a:t>
            </a:r>
            <a:r>
              <a:rPr lang="ru-RU" sz="1400" dirty="0" smtClean="0"/>
              <a:t>, старые телевизоры.</a:t>
            </a:r>
          </a:p>
          <a:p>
            <a:r>
              <a:rPr lang="ru-RU" sz="1400" dirty="0" smtClean="0"/>
              <a:t>Подделки и копии телефонов. Мы разбираемся в них, так что даже не предлагайте.</a:t>
            </a:r>
          </a:p>
          <a:p>
            <a:r>
              <a:rPr lang="ru-RU" sz="1400" dirty="0" smtClean="0"/>
              <a:t>Старая техника. Не думайте, что нам можно сдать любой хлам. Хлам не берем.</a:t>
            </a:r>
          </a:p>
          <a:p>
            <a:r>
              <a:rPr lang="ru-RU" sz="1400" dirty="0" smtClean="0"/>
              <a:t>Автомобили, мотоциклы, мопеды, велосипеды, лодки, яхты, катера и всю самоходную технику.</a:t>
            </a:r>
          </a:p>
          <a:p>
            <a:r>
              <a:rPr lang="ru-RU" sz="1400" dirty="0" smtClean="0"/>
              <a:t>Любая недвижимость. Ломбарды могут принимать только личные движимые предметы.</a:t>
            </a:r>
          </a:p>
          <a:p>
            <a:endParaRPr lang="ru-RU" sz="1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457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1214446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Деятельность по 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регулярному предоставлению </a:t>
            </a:r>
            <a:r>
              <a:rPr lang="ru-RU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микрозаймов</a:t>
            </a:r>
            <a:endParaRPr lang="ru-RU" b="1" u="sng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85750" y="2057400"/>
            <a:ext cx="8096250" cy="4191000"/>
          </a:xfrm>
        </p:spPr>
        <p:txBody>
          <a:bodyPr/>
          <a:lstStyle/>
          <a:p>
            <a:r>
              <a:rPr lang="ru-RU" sz="2800" dirty="0" smtClean="0"/>
              <a:t>Деятельность по предоставлению трех и более </a:t>
            </a:r>
            <a:r>
              <a:rPr lang="ru-RU" sz="2800" dirty="0" err="1" smtClean="0"/>
              <a:t>микрозаймов</a:t>
            </a:r>
            <a:r>
              <a:rPr lang="ru-RU" sz="2800" dirty="0" smtClean="0"/>
              <a:t> (займов в течение календарного месяца одному или нескольким заемщикам в сумме, не превышающей 15 000 базовых величин на одного заемщика на день заключения договора) признается деятельностью по регулярному предоставлению </a:t>
            </a:r>
            <a:r>
              <a:rPr lang="ru-RU" sz="2800" dirty="0" err="1" smtClean="0"/>
              <a:t>микрозаймов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5963"/>
          </a:xfrm>
        </p:spPr>
        <p:txBody>
          <a:bodyPr/>
          <a:lstStyle/>
          <a:p>
            <a:pPr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Предоставление займов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28688"/>
            <a:ext cx="7720013" cy="536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6072198" y="3071810"/>
            <a:ext cx="2143140" cy="31432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071546"/>
          </a:xfrm>
        </p:spPr>
        <p:txBody>
          <a:bodyPr/>
          <a:lstStyle/>
          <a:p>
            <a:pPr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Привлечение займов от физических лиц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7704138" cy="40560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762000"/>
            <a:ext cx="7629525" cy="715963"/>
          </a:xfrm>
        </p:spPr>
        <p:txBody>
          <a:bodyPr/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Ответственность за нарушение норм Указа № 325</a:t>
            </a:r>
            <a:r>
              <a:rPr lang="ru-RU" sz="4000" dirty="0" smtClean="0">
                <a:solidFill>
                  <a:srgbClr val="03136A"/>
                </a:solidFill>
              </a:rPr>
              <a:t/>
            </a:r>
            <a:br>
              <a:rPr lang="ru-RU" sz="4000" dirty="0" smtClean="0">
                <a:solidFill>
                  <a:srgbClr val="03136A"/>
                </a:solidFill>
              </a:rPr>
            </a:br>
            <a:endParaRPr lang="en-US" sz="4000" dirty="0" smtClean="0">
              <a:solidFill>
                <a:srgbClr val="03136A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71625"/>
            <a:ext cx="6934200" cy="46767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3136A"/>
                </a:solidFill>
              </a:rPr>
              <a:t>Статья 12.7. Незаконная предпринимательская </a:t>
            </a:r>
            <a:r>
              <a:rPr lang="ru-RU" sz="1800" b="1" dirty="0" smtClean="0">
                <a:solidFill>
                  <a:srgbClr val="03136A"/>
                </a:solidFill>
              </a:rPr>
              <a:t>деятельность </a:t>
            </a:r>
            <a:r>
              <a:rPr lang="ru-RU" sz="1800" b="1" dirty="0" err="1" smtClean="0">
                <a:solidFill>
                  <a:srgbClr val="03136A"/>
                </a:solidFill>
              </a:rPr>
              <a:t>КоАП</a:t>
            </a:r>
            <a:endParaRPr lang="ru-RU" sz="1800" b="1" dirty="0" smtClean="0">
              <a:solidFill>
                <a:srgbClr val="03136A"/>
              </a:solidFill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Осуществление предпринимательской деятельности, когда в соответствии с законодательными актами такая деятельность является незаконной и (или) запрещается, 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влечет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наложение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штрафа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размере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двадцати до пятидесяти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базовых величин с конфискацией дохода, полученного в результате такой деятельности, орудий и средств совершения административного правонарушения или без конфискации таких орудий и средств,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индивидуального предпринимателя –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двадцати до двухсот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базовых величин с конфискацией дохода, полученного в результате такой деятельности, орудий и средств совершения административного правонарушения или без конфискации таких орудий и средств, а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юридическое лицо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– </a:t>
            </a:r>
            <a:r>
              <a:rPr lang="ru-RU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пятисот базовых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величин с конфискацией дохода, полученного в результате такой деятельности, орудий и средств совершения административного правонарушения или без конфискации таких орудий и средств.</a:t>
            </a:r>
          </a:p>
          <a:p>
            <a:pPr>
              <a:lnSpc>
                <a:spcPct val="80000"/>
              </a:lnSpc>
              <a:defRPr/>
            </a:pPr>
            <a:endParaRPr lang="en-US" sz="1800" dirty="0">
              <a:solidFill>
                <a:srgbClr val="03136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Дарья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7475" y="1928813"/>
            <a:ext cx="39465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686800" cy="1000125"/>
          </a:xfrm>
        </p:spPr>
        <p:txBody>
          <a:bodyPr/>
          <a:lstStyle/>
          <a:p>
            <a:pPr>
              <a:defRPr/>
            </a:pP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РЕСПУБЛИКАНСКАЯ АССОЦИАЦИЯ МИКРОФИНАНСОВЫХ ОРГАНИЗАЦИЙ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r>
              <a:rPr lang="ru-RU" sz="1300" dirty="0" smtClean="0">
                <a:solidFill>
                  <a:schemeClr val="tx1"/>
                </a:solidFill>
              </a:rPr>
              <a:t>Участие в формировании согласованной платформы и отстаивание общей позиции при ведении диалога с органами государственного управления (Национальный банк РБ, Министерство финансов и др.);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Участие в формировании повестки дня по вопросам развития и дальнейшего совершенствования нормативно-правовой базы функционирования </a:t>
            </a:r>
            <a:r>
              <a:rPr lang="ru-RU" sz="1300" dirty="0" err="1" smtClean="0">
                <a:solidFill>
                  <a:schemeClr val="tx1"/>
                </a:solidFill>
              </a:rPr>
              <a:t>микрофинансовой</a:t>
            </a:r>
            <a:r>
              <a:rPr lang="ru-RU" sz="1300" dirty="0" smtClean="0">
                <a:solidFill>
                  <a:schemeClr val="tx1"/>
                </a:solidFill>
              </a:rPr>
              <a:t> отрасли посредством разработки конкретных предложений по актуальным вопросам работы МФО в РБ и последующего внесения проектов решений на рассмотрение органов государственного управления;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Активная вовлеченность в выстраивание эффективной архитектуры взаимодействия в развивающейся финансово-кредитной системе страны (НБ РБ, Республиканская конфедерация предпринимательства, </a:t>
            </a:r>
            <a:r>
              <a:rPr lang="ru-RU" sz="1300" dirty="0" err="1" smtClean="0">
                <a:solidFill>
                  <a:schemeClr val="tx1"/>
                </a:solidFill>
              </a:rPr>
              <a:t>бизнес-ассоциации</a:t>
            </a:r>
            <a:r>
              <a:rPr lang="ru-RU" sz="1300" dirty="0" smtClean="0">
                <a:solidFill>
                  <a:schemeClr val="tx1"/>
                </a:solidFill>
              </a:rPr>
              <a:t> и др.);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Получение своевременной, достоверной и максимально полной информации по вопросам, особенностям и перспективам регулирования </a:t>
            </a:r>
            <a:r>
              <a:rPr lang="ru-RU" sz="1300" dirty="0" err="1" smtClean="0">
                <a:solidFill>
                  <a:schemeClr val="tx1"/>
                </a:solidFill>
              </a:rPr>
              <a:t>микрофинансовой</a:t>
            </a:r>
            <a:r>
              <a:rPr lang="ru-RU" sz="1300" dirty="0" smtClean="0">
                <a:solidFill>
                  <a:schemeClr val="tx1"/>
                </a:solidFill>
              </a:rPr>
              <a:t> отрасли со стороны органов власти;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Участие в образовательных программах, направленных на непрерывное профессиональное совершенствование работников отрасли и расширение применения передовых знаний, опыта и практики (в т.ч. посредством реализации программ Всемирного Совета кредитных союзов);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Налаживание партнерских отношений с национальными ассоциациями кредитных союзов (Национальная Ассоциация польских сберегательных касс, Лига кредитных союзов РФ) и международными организациями (Всемирный банк, USAID, </a:t>
            </a:r>
            <a:r>
              <a:rPr lang="ru-RU" sz="1300" dirty="0" err="1" smtClean="0">
                <a:solidFill>
                  <a:schemeClr val="tx1"/>
                </a:solidFill>
              </a:rPr>
              <a:t>Nordic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Council</a:t>
            </a:r>
            <a:r>
              <a:rPr lang="ru-RU" sz="13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Формирование общего фонда взаимопомощи членов Ассоциации посредством участия в потребительском кооперативе второго уровня «Кооперативные финансы» с целью получения доступа к дополнительным финансовым ресурсам, страхования рисков и обеспечения повышенной устойчивости;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Участие в мастер-классах, семинарах, панелях, стажировках, проводимых ЧУП «Учебный центр по </a:t>
            </a:r>
            <a:r>
              <a:rPr lang="ru-RU" sz="1300" dirty="0" err="1" smtClean="0">
                <a:solidFill>
                  <a:schemeClr val="tx1"/>
                </a:solidFill>
              </a:rPr>
              <a:t>микрофинансированию</a:t>
            </a:r>
            <a:r>
              <a:rPr lang="ru-RU" sz="1300" dirty="0" smtClean="0">
                <a:solidFill>
                  <a:schemeClr val="tx1"/>
                </a:solidFill>
              </a:rPr>
              <a:t>»;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Формирование единого информационного пространства кредитных союзов, в т.ч. посредством участия в информационных и выставочных мероприятиях, позволяющих распространять достоверную информацию о деятельности и услугах членов Ассоциации;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Возможность использования данных информационного ресурса о заемщиках потребительских кооперативов;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Совершенствование механизмов внутриотраслевого взаимодействия.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313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РЕСПУБЛИКАНСКАЯ АССОЦИАЦИЯ МИКРОФИНАНСОВЫХ ОРГАНИЗАЦИЙ</a:t>
            </a:r>
            <a:r>
              <a:rPr lang="ru-RU" sz="3200" cap="all" dirty="0" smtClean="0"/>
              <a:t/>
            </a:r>
            <a:br>
              <a:rPr lang="ru-RU" sz="3200" cap="all" dirty="0" smtClean="0"/>
            </a:br>
            <a:r>
              <a:rPr lang="en-US" sz="3200" dirty="0" smtClean="0"/>
              <a:t>http://www.rafv.by/</a:t>
            </a:r>
            <a:endParaRPr lang="ru-RU" sz="3200" dirty="0"/>
          </a:p>
        </p:txBody>
      </p:sp>
      <p:pic>
        <p:nvPicPr>
          <p:cNvPr id="9" name="Коротко об Ассоциац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643063"/>
            <a:ext cx="6715125" cy="50371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C:\Users\Дарья\Downloads\KVR_000123_00019_1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4286250"/>
            <a:ext cx="43545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15963"/>
          </a:xfrm>
        </p:spPr>
        <p:txBody>
          <a:bodyPr/>
          <a:lstStyle/>
          <a:p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Микрофинансовые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организации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2"/>
            <a:ext cx="7315200" cy="4643451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коммерческие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микрофинансовые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организации – </a:t>
            </a:r>
            <a:r>
              <a:rPr lang="ru-RU" sz="2400" dirty="0" smtClean="0"/>
              <a:t>юридические лица, являющиеся </a:t>
            </a:r>
            <a:r>
              <a:rPr lang="ru-RU" sz="2400" u="sng" dirty="0" smtClean="0"/>
              <a:t>ломбардами </a:t>
            </a:r>
            <a:r>
              <a:rPr lang="ru-RU" sz="2400" dirty="0" smtClean="0"/>
              <a:t>и зарегистрированные в Республике Беларусь </a:t>
            </a:r>
            <a:r>
              <a:rPr lang="ru-RU" sz="2400" u="sng" dirty="0" smtClean="0"/>
              <a:t>в форме хозяйственного общества либо унитарного предприятия.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некоммерческие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микрофинансовые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организации </a:t>
            </a:r>
            <a:r>
              <a:rPr lang="ru-RU" sz="2400" dirty="0" smtClean="0"/>
              <a:t>– юридические лица, зарегистрированные в Республике Беларусь в организационно-правовой форме </a:t>
            </a:r>
            <a:r>
              <a:rPr lang="ru-RU" sz="2400" u="sng" dirty="0" smtClean="0"/>
              <a:t>фонда</a:t>
            </a:r>
            <a:r>
              <a:rPr lang="ru-RU" sz="2400" dirty="0" smtClean="0"/>
              <a:t> или </a:t>
            </a:r>
            <a:r>
              <a:rPr lang="ru-RU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потребительского кооператива:</a:t>
            </a:r>
          </a:p>
          <a:p>
            <a:pPr>
              <a:lnSpc>
                <a:spcPct val="80000"/>
              </a:lnSpc>
              <a:defRPr/>
            </a:pPr>
            <a:endParaRPr lang="ru-RU" sz="1800" u="sng" dirty="0"/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потребительский кооператив финансовой взаимопомощи,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общество взаимного финансирования субъектов малого и среднего предпринимательства,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потребительский кооператив второго уровня.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  <a:p>
            <a:pPr>
              <a:lnSpc>
                <a:spcPct val="80000"/>
              </a:lnSpc>
              <a:defRPr/>
            </a:pP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42875"/>
            <a:ext cx="8686800" cy="1142985"/>
          </a:xfrm>
        </p:spPr>
        <p:txBody>
          <a:bodyPr/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состоянию на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14.03.2016</a:t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1400" b="1" dirty="0" smtClean="0"/>
              <a:t>МФО должны быть включены в реестр МФО, их руководители должны соответствовать установленным требованиям к их квалификации и деловой репутации</a:t>
            </a:r>
            <a:r>
              <a:rPr lang="ru-RU" sz="1600" dirty="0">
                <a:solidFill>
                  <a:srgbClr val="03136A"/>
                </a:solidFill>
              </a:rPr>
              <a:t/>
            </a:r>
            <a:br>
              <a:rPr lang="ru-RU" sz="1600" dirty="0">
                <a:solidFill>
                  <a:srgbClr val="03136A"/>
                </a:solidFill>
              </a:rPr>
            </a:br>
            <a:endParaRPr lang="ru-RU" sz="1600" dirty="0">
              <a:solidFill>
                <a:srgbClr val="03136A"/>
              </a:solidFill>
            </a:endParaRPr>
          </a:p>
        </p:txBody>
      </p:sp>
      <p:pic>
        <p:nvPicPr>
          <p:cNvPr id="18434" name="Picture 3" descr="C:\Users\Дарья\Downloads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142844" y="6286520"/>
            <a:ext cx="2143140" cy="5714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5962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городе Гомеле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52"/>
            <a:ext cx="4500563" cy="3214688"/>
          </a:xfrm>
          <a:ln w="57150">
            <a:solidFill>
              <a:srgbClr val="FF0000"/>
            </a:solidFill>
          </a:ln>
        </p:spPr>
      </p:pic>
      <p:pic>
        <p:nvPicPr>
          <p:cNvPr id="19458" name="Содержимое 7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42875"/>
            <a:ext cx="4429125" cy="3152775"/>
          </a:xfrm>
          <a:ln w="76200">
            <a:solidFill>
              <a:srgbClr val="FF0000"/>
            </a:solidFill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381375" cy="278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608388"/>
            <a:ext cx="3408363" cy="324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6" y="3857628"/>
            <a:ext cx="3428994" cy="2830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50"/>
            <a:ext cx="8686800" cy="715963"/>
          </a:xfrm>
        </p:spPr>
        <p:txBody>
          <a:bodyPr/>
          <a:lstStyle/>
          <a:p>
            <a:pPr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Случаи неприменения ограничений по Указу № 325</a:t>
            </a:r>
          </a:p>
        </p:txBody>
      </p:sp>
      <p:sp>
        <p:nvSpPr>
          <p:cNvPr id="23554" name="Содержимое 5"/>
          <p:cNvSpPr>
            <a:spLocks noGrp="1"/>
          </p:cNvSpPr>
          <p:nvPr>
            <p:ph idx="1"/>
          </p:nvPr>
        </p:nvSpPr>
        <p:spPr>
          <a:xfrm>
            <a:off x="571500" y="1571625"/>
            <a:ext cx="7810500" cy="4676775"/>
          </a:xfrm>
        </p:spPr>
        <p:txBody>
          <a:bodyPr/>
          <a:lstStyle/>
          <a:p>
            <a:r>
              <a:rPr lang="ru-RU" sz="2000" dirty="0" smtClean="0"/>
              <a:t>займы (независимо от суммы денежных средств) между физическими лицами, не выступающими при заключении данных сделок в качестве индивидуальных предпринимателей;</a:t>
            </a:r>
          </a:p>
          <a:p>
            <a:r>
              <a:rPr lang="ru-RU" sz="2000" dirty="0" smtClean="0"/>
              <a:t>Белорусский фонд финансовой поддержки предпринимателей;</a:t>
            </a:r>
          </a:p>
          <a:p>
            <a:r>
              <a:rPr lang="ru-RU" sz="2000" dirty="0" smtClean="0"/>
              <a:t>Белорусский инновационный фонд;</a:t>
            </a:r>
          </a:p>
          <a:p>
            <a:r>
              <a:rPr lang="ru-RU" sz="2000" dirty="0" smtClean="0"/>
              <a:t>учреждения финансовой поддержки предпринимателей;</a:t>
            </a:r>
          </a:p>
          <a:p>
            <a:r>
              <a:rPr lang="ru-RU" sz="2000" dirty="0" smtClean="0"/>
              <a:t>банки и небанковские кредитно-финансовые организации;</a:t>
            </a:r>
          </a:p>
          <a:p>
            <a:r>
              <a:rPr lang="ru-RU" sz="2000" dirty="0" smtClean="0"/>
              <a:t>деятельность юридических лиц и индивидуальных предпринимателей по предоставлению </a:t>
            </a:r>
            <a:r>
              <a:rPr lang="ru-RU" sz="2000" dirty="0" err="1" smtClean="0"/>
              <a:t>микрозаймов</a:t>
            </a:r>
            <a:r>
              <a:rPr lang="ru-RU" sz="2000" dirty="0" smtClean="0"/>
              <a:t> лицам, состоящим с ними в трудовых отношениях.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5963"/>
          </a:xfrm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Договор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микрозайма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572125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вид договора займа, по условиям которого одна сторона (заимодавец) передает в собственность другой стороне (заемщику) денежные средства в сумме, не превышающей 15 000 базовых величин на дату заключения договора, а заемщик обязуется возвратить заимодавцу такую же сумму денежных средств и уплатить проценты за пользование средствами</a:t>
            </a:r>
            <a:r>
              <a:rPr lang="ru-RU" sz="2000" dirty="0" smtClean="0"/>
              <a:t>.</a:t>
            </a:r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r>
              <a:rPr lang="ru-RU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Существенные условия:</a:t>
            </a:r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u="sng" dirty="0" smtClean="0"/>
              <a:t>п</a:t>
            </a:r>
            <a:r>
              <a:rPr lang="ru-RU" sz="1800" u="sng" dirty="0" smtClean="0"/>
              <a:t>редмет договора;</a:t>
            </a:r>
            <a:endParaRPr lang="ru-RU" sz="1800" u="sng" dirty="0" smtClean="0"/>
          </a:p>
          <a:p>
            <a:pPr>
              <a:defRPr/>
            </a:pPr>
            <a:r>
              <a:rPr lang="ru-RU" sz="1800" u="sng" dirty="0" smtClean="0"/>
              <a:t>размер</a:t>
            </a:r>
            <a:r>
              <a:rPr lang="ru-RU" sz="1800" dirty="0" smtClean="0"/>
              <a:t> </a:t>
            </a:r>
            <a:r>
              <a:rPr lang="ru-RU" sz="1800" dirty="0"/>
              <a:t>получаемых заимодавцем с заемщика </a:t>
            </a:r>
            <a:r>
              <a:rPr lang="ru-RU" sz="1800" u="sng" dirty="0"/>
              <a:t>процентов </a:t>
            </a:r>
            <a:r>
              <a:rPr lang="ru-RU" sz="1800" dirty="0"/>
              <a:t>в годовом исчислении (годовая процентная ставка) по </a:t>
            </a:r>
            <a:r>
              <a:rPr lang="ru-RU" sz="1800" dirty="0" err="1"/>
              <a:t>микрозайму</a:t>
            </a:r>
            <a:r>
              <a:rPr lang="ru-RU" sz="1800" dirty="0"/>
              <a:t> и порядок его определения</a:t>
            </a:r>
            <a:r>
              <a:rPr lang="ru-RU" sz="1800" dirty="0" smtClean="0"/>
              <a:t>;</a:t>
            </a:r>
          </a:p>
          <a:p>
            <a:pPr>
              <a:defRPr/>
            </a:pPr>
            <a:r>
              <a:rPr lang="ru-RU" sz="1800" u="sng" dirty="0" smtClean="0"/>
              <a:t>право </a:t>
            </a:r>
            <a:r>
              <a:rPr lang="ru-RU" sz="1800" u="sng" dirty="0"/>
              <a:t>заемщика на досрочный возврат </a:t>
            </a:r>
            <a:r>
              <a:rPr lang="ru-RU" sz="1800" dirty="0"/>
              <a:t>по собственной инициативе </a:t>
            </a:r>
            <a:r>
              <a:rPr lang="ru-RU" sz="1800" dirty="0" err="1"/>
              <a:t>микрозайма</a:t>
            </a:r>
            <a:r>
              <a:rPr lang="ru-RU" sz="1800" dirty="0"/>
              <a:t> и порядок досрочного возврата;</a:t>
            </a:r>
          </a:p>
          <a:p>
            <a:pPr>
              <a:defRPr/>
            </a:pPr>
            <a:r>
              <a:rPr lang="ru-RU" sz="1800" dirty="0"/>
              <a:t>указание на </a:t>
            </a:r>
            <a:r>
              <a:rPr lang="ru-RU" sz="1800" u="sng" dirty="0"/>
              <a:t>статус заемщика</a:t>
            </a:r>
            <a:r>
              <a:rPr lang="ru-RU" sz="1800" dirty="0"/>
              <a:t>, дающий ему право на обращение за предоставлением </a:t>
            </a:r>
            <a:r>
              <a:rPr lang="ru-RU" sz="1800" dirty="0" err="1"/>
              <a:t>микрозайма</a:t>
            </a:r>
            <a:r>
              <a:rPr lang="ru-RU" sz="1800" dirty="0"/>
              <a:t> с учетом требований, предусмотренных в части второй, абзацах втором – четвертом части третьей подпункта 3.2 пункта 3 Указа № 325.</a:t>
            </a:r>
          </a:p>
          <a:p>
            <a:pPr>
              <a:defRPr/>
            </a:pPr>
            <a:endParaRPr lang="ru-RU" sz="1800" dirty="0"/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96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457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714750"/>
            <a:ext cx="7715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143125"/>
            <a:ext cx="7705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4857750"/>
            <a:ext cx="7734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6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dirty="0" smtClean="0">
                <a:solidFill>
                  <a:srgbClr val="03136A"/>
                </a:solidFill>
              </a:rPr>
              <a:t>Что предлагает ломбард в Гомеле «</a:t>
            </a:r>
            <a:r>
              <a:rPr lang="ru-RU" sz="1200" dirty="0" err="1" smtClean="0">
                <a:solidFill>
                  <a:srgbClr val="03136A"/>
                </a:solidFill>
              </a:rPr>
              <a:t>ДеньгиМигом</a:t>
            </a:r>
            <a:r>
              <a:rPr lang="ru-RU" sz="1200" dirty="0" smtClean="0">
                <a:solidFill>
                  <a:srgbClr val="03136A"/>
                </a:solidFill>
              </a:rPr>
              <a:t>»?</a:t>
            </a:r>
          </a:p>
          <a:p>
            <a:r>
              <a:rPr lang="ru-RU" sz="1200" dirty="0" smtClean="0"/>
              <a:t>Если срочно необходимы деньги, обращение в ломбард в Гомеле станет быстрым решением проблемы</a:t>
            </a:r>
            <a:r>
              <a:rPr lang="ru-RU" sz="1200" dirty="0" smtClean="0">
                <a:solidFill>
                  <a:srgbClr val="C00000"/>
                </a:solidFill>
              </a:rPr>
              <a:t>. Банковские кредиты доступны не всем, так как </a:t>
            </a:r>
            <a:r>
              <a:rPr lang="ru-RU" sz="1200" b="1" u="sng" dirty="0" smtClean="0">
                <a:solidFill>
                  <a:srgbClr val="FFC000"/>
                </a:solidFill>
              </a:rPr>
              <a:t>НУЖНЫ ХОРОШАЯ КРЕДИТНАЯ ИСТОРИЯ, ОФИЦИАЛЬНОЕ ТРУДОУСТРОЙСТВО, ВЫСОКИЙ И СТАБИЛЬНЫЙ ЗАРАБОТОК</a:t>
            </a:r>
            <a:r>
              <a:rPr lang="ru-RU" sz="1200" dirty="0" smtClean="0">
                <a:solidFill>
                  <a:srgbClr val="C00000"/>
                </a:solidFill>
              </a:rPr>
              <a:t>. </a:t>
            </a:r>
            <a:r>
              <a:rPr lang="ru-RU" sz="1200" dirty="0" smtClean="0">
                <a:solidFill>
                  <a:srgbClr val="FFC000"/>
                </a:solidFill>
              </a:rPr>
              <a:t>Потребуется долго собирать документы, а потом ждать ответа на заявку из банка</a:t>
            </a:r>
            <a:r>
              <a:rPr lang="ru-RU" sz="1200" dirty="0" smtClean="0">
                <a:solidFill>
                  <a:srgbClr val="C00000"/>
                </a:solidFill>
              </a:rPr>
              <a:t>, а времени на это часто нет</a:t>
            </a:r>
            <a:r>
              <a:rPr lang="ru-RU" sz="1200" dirty="0" smtClean="0"/>
              <a:t>. «</a:t>
            </a:r>
            <a:r>
              <a:rPr lang="ru-RU" sz="1200" dirty="0" err="1" smtClean="0"/>
              <a:t>ДеньгиМигом</a:t>
            </a:r>
            <a:r>
              <a:rPr lang="ru-RU" sz="1200" dirty="0" smtClean="0"/>
              <a:t>» — ломбард в Гомеле, который оперативно решит финансовую проблему. Мы предоставляем крупные денежные ссуды под залог бытовой электроники и ювелирных изделий</a:t>
            </a:r>
            <a:r>
              <a:rPr lang="ru-RU" sz="1200" dirty="0" smtClean="0"/>
              <a:t>.</a:t>
            </a:r>
            <a:endParaRPr lang="ru-RU" sz="1200" dirty="0" smtClean="0"/>
          </a:p>
          <a:p>
            <a:pPr>
              <a:buFontTx/>
              <a:buNone/>
            </a:pPr>
            <a:r>
              <a:rPr lang="ru-RU" sz="1200" dirty="0" smtClean="0">
                <a:solidFill>
                  <a:srgbClr val="03136A"/>
                </a:solidFill>
              </a:rPr>
              <a:t>Почему это выгодно?</a:t>
            </a:r>
          </a:p>
          <a:p>
            <a:r>
              <a:rPr lang="ru-RU" sz="1200" dirty="0" smtClean="0"/>
              <a:t>Услуги ломбарда в Гомеле доступнее банковских кредитов, ведь мы не предъявляем к заемщикам высоких требований. Цены в ломбарде в Гомеле справедливы, процентные ставки доступны. Воспользуйтесь несколькими преимуществами: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Нет очередей и ожидания</a:t>
            </a:r>
            <a:r>
              <a:rPr lang="ru-RU" sz="1200" dirty="0" smtClean="0"/>
              <a:t>. Заявка в ломбарде рассматривается за 5 минут, после узнаете стоимость залога и получите на руки денежные средства.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Кредитная история не проверяется</a:t>
            </a:r>
            <a:r>
              <a:rPr lang="ru-RU" sz="1200" dirty="0" smtClean="0"/>
              <a:t>. Если банки отказывают в выдаче кредитов, мы готовы помочь.</a:t>
            </a:r>
          </a:p>
          <a:p>
            <a:r>
              <a:rPr lang="ru-RU" sz="1200" dirty="0" smtClean="0"/>
              <a:t>Получится подать заявку в ломбард </a:t>
            </a:r>
            <a:r>
              <a:rPr lang="ru-RU" sz="1200" dirty="0" err="1" smtClean="0">
                <a:solidFill>
                  <a:srgbClr val="FF0000"/>
                </a:solidFill>
              </a:rPr>
              <a:t>онлайн</a:t>
            </a:r>
            <a:r>
              <a:rPr lang="ru-RU" sz="1200" dirty="0" smtClean="0"/>
              <a:t>. Заполните на сайте специальную форму и укажите характеристики залога. Ответ придет через несколько минут.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Не нужны справки</a:t>
            </a:r>
            <a:r>
              <a:rPr lang="ru-RU" sz="1200" dirty="0" smtClean="0"/>
              <a:t>. Займы предоставляются по паспорту, что экономит время.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Доступная процентная ставка</a:t>
            </a:r>
            <a:r>
              <a:rPr lang="ru-RU" sz="1200" dirty="0" smtClean="0"/>
              <a:t>. Высокие цены в ломбарде на предметы залога сочетаются с выгодными процентами. 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>
                <a:solidFill>
                  <a:srgbClr val="FFFF00"/>
                </a:solidFill>
              </a:rPr>
              <a:t>1-ое </a:t>
            </a:r>
            <a:r>
              <a:rPr lang="ru-RU" sz="1200" dirty="0" smtClean="0">
                <a:solidFill>
                  <a:srgbClr val="FFFF00"/>
                </a:solidFill>
              </a:rPr>
              <a:t>обращение 1,5 </a:t>
            </a:r>
            <a:r>
              <a:rPr lang="ru-RU" sz="1200" dirty="0" smtClean="0">
                <a:solidFill>
                  <a:srgbClr val="FFFF00"/>
                </a:solidFill>
              </a:rPr>
              <a:t>% </a:t>
            </a:r>
            <a:r>
              <a:rPr lang="ru-RU" sz="1200" dirty="0" smtClean="0">
                <a:solidFill>
                  <a:srgbClr val="FFFF00"/>
                </a:solidFill>
              </a:rPr>
              <a:t>в день от суммы займа.  </a:t>
            </a:r>
            <a:r>
              <a:rPr lang="ru-RU" sz="1200" dirty="0" smtClean="0">
                <a:solidFill>
                  <a:srgbClr val="FFFF00"/>
                </a:solidFill>
              </a:rPr>
              <a:t>2-е </a:t>
            </a:r>
            <a:r>
              <a:rPr lang="ru-RU" sz="1200" dirty="0" smtClean="0">
                <a:solidFill>
                  <a:srgbClr val="FFFF00"/>
                </a:solidFill>
              </a:rPr>
              <a:t>обращение 1,4 </a:t>
            </a:r>
            <a:r>
              <a:rPr lang="ru-RU" sz="1200" dirty="0" smtClean="0">
                <a:solidFill>
                  <a:srgbClr val="FFFF00"/>
                </a:solidFill>
              </a:rPr>
              <a:t>%  3-е </a:t>
            </a:r>
            <a:r>
              <a:rPr lang="ru-RU" sz="1200" dirty="0" smtClean="0">
                <a:solidFill>
                  <a:srgbClr val="FFFF00"/>
                </a:solidFill>
              </a:rPr>
              <a:t>обращение 1,3 </a:t>
            </a:r>
            <a:r>
              <a:rPr lang="ru-RU" sz="1200" dirty="0" smtClean="0">
                <a:solidFill>
                  <a:srgbClr val="FFFF00"/>
                </a:solidFill>
              </a:rPr>
              <a:t>%</a:t>
            </a:r>
            <a:endParaRPr lang="ru-RU" sz="1200" dirty="0" smtClean="0">
              <a:solidFill>
                <a:srgbClr val="FFFF00"/>
              </a:solidFill>
            </a:endParaRPr>
          </a:p>
          <a:p>
            <a:r>
              <a:rPr lang="ru-RU" sz="1200" dirty="0" smtClean="0"/>
              <a:t>Предусмотрено </a:t>
            </a:r>
            <a:r>
              <a:rPr lang="ru-RU" sz="1200" dirty="0" smtClean="0">
                <a:solidFill>
                  <a:srgbClr val="FF0000"/>
                </a:solidFill>
              </a:rPr>
              <a:t>досрочное погашение </a:t>
            </a:r>
            <a:r>
              <a:rPr lang="ru-RU" sz="1200" dirty="0" smtClean="0"/>
              <a:t>без штрафов, ставки не повышаются при просрочке долга до 30 дней.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457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B51E9D-72F1-49FA-B831-38BB80235002}"/>
</file>

<file path=customXml/itemProps2.xml><?xml version="1.0" encoding="utf-8"?>
<ds:datastoreItem xmlns:ds="http://schemas.openxmlformats.org/officeDocument/2006/customXml" ds:itemID="{EFDB8288-10D8-4D96-8C1E-3C45EC8DA7B5}"/>
</file>

<file path=customXml/itemProps3.xml><?xml version="1.0" encoding="utf-8"?>
<ds:datastoreItem xmlns:ds="http://schemas.openxmlformats.org/officeDocument/2006/customXml" ds:itemID="{AEDF2D6F-60AE-4F88-BA36-8CA650D24949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317</TotalTime>
  <Words>1041</Words>
  <Application>Microsoft Office PowerPoint</Application>
  <PresentationFormat>Экран (4:3)</PresentationFormat>
  <Paragraphs>74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powerpoint-template</vt:lpstr>
      <vt:lpstr>Микрофинансирование в Республике Беларусь  Указ Президента № 325 от 30 июня 2014 г. О привлечении и предоставлении займов, деятельности микрофинансовых организаций</vt:lpstr>
      <vt:lpstr>Микрофинансовые организации</vt:lpstr>
      <vt:lpstr>по состоянию на 14.03.2016 МФО должны быть включены в реестр МФО, их руководители должны соответствовать установленным требованиям к их квалификации и деловой репутации </vt:lpstr>
      <vt:lpstr>В городе Гомеле</vt:lpstr>
      <vt:lpstr>Слайд 5</vt:lpstr>
      <vt:lpstr>Случаи неприменения ограничений по Указу № 325</vt:lpstr>
      <vt:lpstr>Договор микрозайма</vt:lpstr>
      <vt:lpstr>Слайд 8</vt:lpstr>
      <vt:lpstr>Слайд 9</vt:lpstr>
      <vt:lpstr>Слайд 10</vt:lpstr>
      <vt:lpstr>Деятельность по регулярному предоставлению микрозаймов</vt:lpstr>
      <vt:lpstr>Предоставление займов</vt:lpstr>
      <vt:lpstr>Привлечение займов от физических лиц</vt:lpstr>
      <vt:lpstr>Ответственность за нарушение норм Указа № 325 </vt:lpstr>
      <vt:lpstr>РЕСПУБЛИКАНСКАЯ АССОЦИАЦИЯ МИКРОФИНАНСОВЫХ ОРГАНИЗАЦИЙ</vt:lpstr>
      <vt:lpstr>РЕСПУБЛИКАНСКАЯ АССОЦИАЦИЯ МИКРОФИНАНСОВЫХ ОРГАНИЗАЦИЙ http://www.rafv.by/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Микрофинансирование  в Республике Беларусь</dc:title>
  <dc:creator>Дарья</dc:creator>
  <cp:lastModifiedBy>Дарья</cp:lastModifiedBy>
  <cp:revision>30</cp:revision>
  <dcterms:created xsi:type="dcterms:W3CDTF">2016-03-14T19:13:53Z</dcterms:created>
  <dcterms:modified xsi:type="dcterms:W3CDTF">2016-03-15T01:04:33Z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