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C14462-C5D6-4EF0-B9E7-DA7DE44A1555}" type="datetimeFigureOut">
              <a:rPr lang="ru-RU" smtClean="0"/>
              <a:pPr/>
              <a:t>27.05.2016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0F025F-E609-49FB-BCBF-8311BF216EE9}" type="slidenum">
              <a:rPr lang="ru-RU" smtClean="0"/>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14462-C5D6-4EF0-B9E7-DA7DE44A1555}" type="datetimeFigureOut">
              <a:rPr lang="ru-RU" smtClean="0"/>
              <a:pPr/>
              <a:t>27.05.2016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F025F-E609-49FB-BCBF-8311BF216EE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d0faac1fdbd158dc2863570591d8c53.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1403648" y="4941169"/>
            <a:ext cx="6480720" cy="1368151"/>
          </a:xfrm>
        </p:spPr>
        <p:txBody>
          <a:bodyPr>
            <a:normAutofit fontScale="90000"/>
          </a:bodyPr>
          <a:lstStyle/>
          <a:p>
            <a:r>
              <a:rPr lang="ru-RU"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itchFamily="34" charset="0"/>
              </a:rPr>
              <a:t>Ипотечное кредитование</a:t>
            </a:r>
            <a:endPar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itchFamily="34" charset="0"/>
            </a:endParaRPr>
          </a:p>
        </p:txBody>
      </p:sp>
      <p:sp>
        <p:nvSpPr>
          <p:cNvPr id="3" name="Подзаголовок 2"/>
          <p:cNvSpPr>
            <a:spLocks noGrp="1"/>
          </p:cNvSpPr>
          <p:nvPr>
            <p:ph type="subTitle" idx="1"/>
          </p:nvPr>
        </p:nvSpPr>
        <p:spPr>
          <a:xfrm>
            <a:off x="1371600" y="3886200"/>
            <a:ext cx="5936704" cy="766936"/>
          </a:xfrm>
        </p:spPr>
        <p:txBody>
          <a:bodyPr/>
          <a:lstStyle/>
          <a:p>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 (1).jpg"/>
          <p:cNvPicPr>
            <a:picLocks noChangeAspect="1"/>
          </p:cNvPicPr>
          <p:nvPr/>
        </p:nvPicPr>
        <p:blipFill>
          <a:blip r:embed="rId2" cstate="print">
            <a:grayscl/>
            <a:lum contrast="-40000"/>
          </a:blip>
          <a:stretch>
            <a:fillRect/>
          </a:stretch>
        </p:blipFill>
        <p:spPr>
          <a:xfrm>
            <a:off x="932" y="0"/>
            <a:ext cx="9143068" cy="6857999"/>
          </a:xfrm>
          <a:prstGeom prst="rect">
            <a:avLst/>
          </a:prstGeom>
        </p:spPr>
      </p:pic>
      <p:sp>
        <p:nvSpPr>
          <p:cNvPr id="2" name="Заголовок 1"/>
          <p:cNvSpPr>
            <a:spLocks noGrp="1"/>
          </p:cNvSpPr>
          <p:nvPr>
            <p:ph type="title"/>
          </p:nvPr>
        </p:nvSpPr>
        <p:spPr>
          <a:xfrm>
            <a:off x="467544" y="116632"/>
            <a:ext cx="8229600" cy="922114"/>
          </a:xfrm>
        </p:spPr>
        <p:txBody>
          <a:bodyPr/>
          <a:lstStyle/>
          <a:p>
            <a:r>
              <a:rPr lang="ru-RU" dirty="0" smtClean="0">
                <a:latin typeface="Arial Black" pitchFamily="34" charset="0"/>
              </a:rPr>
              <a:t>История возникновения</a:t>
            </a:r>
            <a:endParaRPr lang="ru-RU" dirty="0">
              <a:latin typeface="Arial Black" pitchFamily="34" charset="0"/>
            </a:endParaRPr>
          </a:p>
        </p:txBody>
      </p:sp>
      <p:sp>
        <p:nvSpPr>
          <p:cNvPr id="3" name="Содержимое 2"/>
          <p:cNvSpPr>
            <a:spLocks noGrp="1"/>
          </p:cNvSpPr>
          <p:nvPr>
            <p:ph idx="1"/>
          </p:nvPr>
        </p:nvSpPr>
        <p:spPr>
          <a:xfrm>
            <a:off x="457200" y="1196752"/>
            <a:ext cx="8229600" cy="4929411"/>
          </a:xfrm>
        </p:spPr>
        <p:txBody>
          <a:bodyPr>
            <a:normAutofit fontScale="62500" lnSpcReduction="20000"/>
          </a:bodyPr>
          <a:lstStyle/>
          <a:p>
            <a:pPr algn="just"/>
            <a:r>
              <a:rPr lang="ru-RU" b="1" dirty="0">
                <a:latin typeface="Arial Black" pitchFamily="34" charset="0"/>
                <a:cs typeface="Arial" pitchFamily="34" charset="0"/>
              </a:rPr>
              <a:t>в VI в. до н.э.  в Древней </a:t>
            </a:r>
            <a:r>
              <a:rPr lang="ru-RU" b="1" dirty="0" smtClean="0">
                <a:latin typeface="Arial Black" pitchFamily="34" charset="0"/>
                <a:cs typeface="Arial" pitchFamily="34" charset="0"/>
              </a:rPr>
              <a:t>Греции;</a:t>
            </a:r>
          </a:p>
          <a:p>
            <a:pPr algn="just"/>
            <a:r>
              <a:rPr lang="ru-RU" b="1" dirty="0">
                <a:latin typeface="Arial Black" pitchFamily="34" charset="0"/>
                <a:cs typeface="Arial" pitchFamily="34" charset="0"/>
              </a:rPr>
              <a:t>Слово «ипотека» (с греч. – подставка, подпорка) изначально использовалось как название </a:t>
            </a:r>
            <a:r>
              <a:rPr lang="ru-RU" b="1" u="sng" dirty="0">
                <a:latin typeface="Arial Black" pitchFamily="34" charset="0"/>
                <a:cs typeface="Arial" pitchFamily="34" charset="0"/>
              </a:rPr>
              <a:t>столба</a:t>
            </a:r>
            <a:r>
              <a:rPr lang="ru-RU" b="1" dirty="0">
                <a:latin typeface="Arial Black" pitchFamily="34" charset="0"/>
                <a:cs typeface="Arial" pitchFamily="34" charset="0"/>
              </a:rPr>
              <a:t>, который кредитор ставил на земельном владении должника с надписью, что это имущество служит обеспечением его претензий на известную сумму. На этом столбе были начертаны имена хозяина земельного участка, заложившего его, кредитора, сумма залога и срок, когда долг надлежало вернуть</a:t>
            </a:r>
            <a:r>
              <a:rPr lang="ru-RU" b="1" dirty="0" smtClean="0">
                <a:latin typeface="Arial Black" pitchFamily="34" charset="0"/>
                <a:cs typeface="Arial" pitchFamily="34" charset="0"/>
              </a:rPr>
              <a:t>.</a:t>
            </a:r>
          </a:p>
          <a:p>
            <a:pPr algn="just"/>
            <a:r>
              <a:rPr lang="ru-RU" b="1" dirty="0">
                <a:latin typeface="Arial Black" pitchFamily="34" charset="0"/>
                <a:cs typeface="Arial" pitchFamily="34" charset="0"/>
              </a:rPr>
              <a:t>на смену столбам пришли </a:t>
            </a:r>
            <a:r>
              <a:rPr lang="ru-RU" b="1" u="sng" dirty="0">
                <a:latin typeface="Arial Black" pitchFamily="34" charset="0"/>
                <a:cs typeface="Arial" pitchFamily="34" charset="0"/>
              </a:rPr>
              <a:t>специальные ипотечные книги</a:t>
            </a:r>
            <a:r>
              <a:rPr lang="ru-RU" b="1" dirty="0">
                <a:latin typeface="Arial Black" pitchFamily="34" charset="0"/>
                <a:cs typeface="Arial" pitchFamily="34" charset="0"/>
              </a:rPr>
              <a:t>, доступ к которым мог получить каждый желающий и заинтересованный гражданин, дабы выяснить состояние того или иного земельного участка</a:t>
            </a:r>
            <a:r>
              <a:rPr lang="ru-RU" b="1" dirty="0" smtClean="0">
                <a:latin typeface="Arial Black" pitchFamily="34" charset="0"/>
                <a:cs typeface="Arial" pitchFamily="34" charset="0"/>
              </a:rPr>
              <a:t>.</a:t>
            </a:r>
          </a:p>
          <a:p>
            <a:pPr algn="just"/>
            <a:r>
              <a:rPr lang="ru-RU" b="1" dirty="0">
                <a:latin typeface="Arial Black" pitchFamily="34" charset="0"/>
                <a:cs typeface="Arial" pitchFamily="34" charset="0"/>
              </a:rPr>
              <a:t>В классическом виде ипотека начала формироваться в тот период, когда в древнем мире стал разрушаться рабовладельческий строй.</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 (1).jpg"/>
          <p:cNvPicPr>
            <a:picLocks noChangeAspect="1"/>
          </p:cNvPicPr>
          <p:nvPr/>
        </p:nvPicPr>
        <p:blipFill>
          <a:blip r:embed="rId2" cstate="print">
            <a:lum bright="20000"/>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67544" y="0"/>
            <a:ext cx="8229600" cy="1143000"/>
          </a:xfrm>
        </p:spPr>
        <p:txBody>
          <a:bodyPr/>
          <a:lstStyle/>
          <a:p>
            <a:r>
              <a:rPr lang="ru-RU" dirty="0" smtClean="0">
                <a:latin typeface="Arial Black" pitchFamily="34" charset="0"/>
              </a:rPr>
              <a:t>Основные понятия</a:t>
            </a:r>
            <a:endParaRPr lang="ru-RU" dirty="0">
              <a:latin typeface="Arial Black" pitchFamily="34" charset="0"/>
            </a:endParaRPr>
          </a:p>
        </p:txBody>
      </p:sp>
      <p:sp>
        <p:nvSpPr>
          <p:cNvPr id="3" name="Содержимое 2"/>
          <p:cNvSpPr>
            <a:spLocks noGrp="1"/>
          </p:cNvSpPr>
          <p:nvPr>
            <p:ph idx="1"/>
          </p:nvPr>
        </p:nvSpPr>
        <p:spPr>
          <a:xfrm>
            <a:off x="457200" y="1124744"/>
            <a:ext cx="8219256" cy="5001419"/>
          </a:xfrm>
        </p:spPr>
        <p:txBody>
          <a:bodyPr>
            <a:normAutofit fontScale="40000" lnSpcReduction="20000"/>
          </a:bodyPr>
          <a:lstStyle/>
          <a:p>
            <a:r>
              <a:rPr lang="ru-RU" sz="3500" u="sng" dirty="0">
                <a:solidFill>
                  <a:srgbClr val="FF0000"/>
                </a:solidFill>
                <a:effectLst>
                  <a:outerShdw blurRad="38100" dist="38100" dir="2700000" algn="tl">
                    <a:srgbClr val="000000">
                      <a:alpha val="43137"/>
                    </a:srgbClr>
                  </a:outerShdw>
                </a:effectLst>
                <a:latin typeface="Arial Black" pitchFamily="34" charset="0"/>
              </a:rPr>
              <a:t>Ипотечное кредитование</a:t>
            </a:r>
            <a:r>
              <a:rPr lang="ru-RU" sz="3500" dirty="0">
                <a:latin typeface="Arial Black" pitchFamily="34" charset="0"/>
              </a:rPr>
              <a:t> — долгосрочный кредит, предоставляемый юридическому или физическому лицу банками под залог недвижимости: земли производственных и жилых зданий, помещений, сооружений.</a:t>
            </a:r>
          </a:p>
          <a:p>
            <a:r>
              <a:rPr lang="ru-RU" sz="3500" u="sng" dirty="0">
                <a:solidFill>
                  <a:srgbClr val="FF0000"/>
                </a:solidFill>
                <a:effectLst>
                  <a:outerShdw blurRad="38100" dist="38100" dir="2700000" algn="tl">
                    <a:srgbClr val="000000">
                      <a:alpha val="43137"/>
                    </a:srgbClr>
                  </a:outerShdw>
                </a:effectLst>
                <a:latin typeface="Arial Black" pitchFamily="34" charset="0"/>
              </a:rPr>
              <a:t>Ипотека</a:t>
            </a:r>
            <a:r>
              <a:rPr lang="ru-RU" sz="3500" dirty="0">
                <a:latin typeface="Arial Black" pitchFamily="34" charset="0"/>
              </a:rPr>
              <a:t> – залог недвижимого имущества (земельных участков, капитальных строений (зданий, сооружений) и др.) и иного имущества, приравненного законодательными актами к недвижимым вещам.</a:t>
            </a:r>
          </a:p>
          <a:p>
            <a:r>
              <a:rPr lang="ru-RU" sz="3500" u="sng" dirty="0">
                <a:solidFill>
                  <a:srgbClr val="FF0000"/>
                </a:solidFill>
                <a:effectLst>
                  <a:outerShdw blurRad="38100" dist="38100" dir="2700000" algn="tl">
                    <a:srgbClr val="000000">
                      <a:alpha val="43137"/>
                    </a:srgbClr>
                  </a:outerShdw>
                </a:effectLst>
                <a:latin typeface="Arial Black" pitchFamily="34" charset="0"/>
              </a:rPr>
              <a:t>Виды ипотеки:</a:t>
            </a:r>
          </a:p>
          <a:p>
            <a:pPr>
              <a:buNone/>
            </a:pPr>
            <a:r>
              <a:rPr lang="ru-RU" sz="3500" dirty="0" smtClean="0">
                <a:latin typeface="Arial Black" pitchFamily="34" charset="0"/>
              </a:rPr>
              <a:t>	- </a:t>
            </a:r>
            <a:r>
              <a:rPr lang="ru-RU" sz="3500" dirty="0">
                <a:latin typeface="Arial Black" pitchFamily="34" charset="0"/>
              </a:rPr>
              <a:t>ипотека в силу договора (возникает с момента государственной регистрации ипотеки)</a:t>
            </a:r>
          </a:p>
          <a:p>
            <a:pPr>
              <a:buNone/>
            </a:pPr>
            <a:r>
              <a:rPr lang="ru-RU" sz="3500" dirty="0" smtClean="0">
                <a:latin typeface="Arial Black" pitchFamily="34" charset="0"/>
              </a:rPr>
              <a:t>	- </a:t>
            </a:r>
            <a:r>
              <a:rPr lang="ru-RU" sz="3500" dirty="0">
                <a:latin typeface="Arial Black" pitchFamily="34" charset="0"/>
              </a:rPr>
              <a:t>ипотека в силу законодательства (возникает с момента наступления обстоятельств, с которыми законодательный акт связывает возникновение ипотеки, и подлежит государственной регистрации).</a:t>
            </a:r>
          </a:p>
          <a:p>
            <a:r>
              <a:rPr lang="ru-RU" sz="3500" u="sng" dirty="0">
                <a:solidFill>
                  <a:srgbClr val="FF0000"/>
                </a:solidFill>
                <a:effectLst>
                  <a:outerShdw blurRad="38100" dist="38100" dir="2700000" algn="tl">
                    <a:srgbClr val="000000">
                      <a:alpha val="43137"/>
                    </a:srgbClr>
                  </a:outerShdw>
                </a:effectLst>
                <a:latin typeface="Arial Black" pitchFamily="34" charset="0"/>
              </a:rPr>
              <a:t>Стороны:</a:t>
            </a:r>
          </a:p>
          <a:p>
            <a:pPr>
              <a:buNone/>
            </a:pPr>
            <a:r>
              <a:rPr lang="ru-RU" sz="3500" dirty="0" smtClean="0">
                <a:latin typeface="Arial Black" pitchFamily="34" charset="0"/>
              </a:rPr>
              <a:t>	- </a:t>
            </a:r>
            <a:r>
              <a:rPr lang="ru-RU" sz="3500" dirty="0">
                <a:latin typeface="Arial Black" pitchFamily="34" charset="0"/>
              </a:rPr>
              <a:t>залогодатель (собственник имущества, лицо, которому имущество принадлежит на праве хозяйственного ведения или оперативного управления)</a:t>
            </a:r>
          </a:p>
          <a:p>
            <a:pPr>
              <a:buNone/>
            </a:pPr>
            <a:r>
              <a:rPr lang="ru-RU" sz="3500" dirty="0" smtClean="0">
                <a:latin typeface="Arial Black" pitchFamily="34" charset="0"/>
              </a:rPr>
              <a:t>	-</a:t>
            </a:r>
            <a:r>
              <a:rPr lang="ru-RU" sz="3500" dirty="0">
                <a:latin typeface="Arial Black" pitchFamily="34" charset="0"/>
              </a:rPr>
              <a:t>залогодержатель (кредитор – банки, иные организации</a:t>
            </a:r>
            <a:r>
              <a:rPr lang="ru-RU" sz="3500" dirty="0" smtClean="0">
                <a:latin typeface="Arial Black" pitchFamily="34" charset="0"/>
              </a:rPr>
              <a:t>)</a:t>
            </a:r>
          </a:p>
          <a:p>
            <a:pPr>
              <a:buNone/>
            </a:pPr>
            <a:endParaRPr lang="ru-RU" sz="3500" dirty="0">
              <a:latin typeface="Arial Black" pitchFamily="34" charset="0"/>
            </a:endParaRPr>
          </a:p>
          <a:p>
            <a:r>
              <a:rPr lang="ru-RU" sz="3500" u="sng" dirty="0">
                <a:solidFill>
                  <a:srgbClr val="FF0000"/>
                </a:solidFill>
                <a:effectLst>
                  <a:outerShdw blurRad="38100" dist="38100" dir="2700000" algn="tl">
                    <a:srgbClr val="000000">
                      <a:alpha val="43137"/>
                    </a:srgbClr>
                  </a:outerShdw>
                </a:effectLst>
                <a:latin typeface="Arial Black" pitchFamily="34" charset="0"/>
              </a:rPr>
              <a:t>Модели ипотечного кредитовании:</a:t>
            </a:r>
          </a:p>
          <a:p>
            <a:pPr>
              <a:buNone/>
            </a:pPr>
            <a:r>
              <a:rPr lang="ru-RU" sz="3500" dirty="0" smtClean="0">
                <a:latin typeface="Arial Black" pitchFamily="34" charset="0"/>
              </a:rPr>
              <a:t>	1</a:t>
            </a:r>
            <a:r>
              <a:rPr lang="ru-RU" sz="3500" dirty="0">
                <a:latin typeface="Arial Black" pitchFamily="34" charset="0"/>
              </a:rPr>
              <a:t>. одноуровневая (европейская) модель</a:t>
            </a:r>
          </a:p>
          <a:p>
            <a:pPr>
              <a:buNone/>
            </a:pPr>
            <a:r>
              <a:rPr lang="ru-RU" sz="3500" dirty="0" smtClean="0">
                <a:latin typeface="Arial Black" pitchFamily="34" charset="0"/>
              </a:rPr>
              <a:t>	2</a:t>
            </a:r>
            <a:r>
              <a:rPr lang="ru-RU" sz="3500" dirty="0">
                <a:latin typeface="Arial Black" pitchFamily="34" charset="0"/>
              </a:rPr>
              <a:t>. двухуровневая (американская) модель</a:t>
            </a:r>
          </a:p>
          <a:p>
            <a:pPr>
              <a:buNone/>
            </a:pPr>
            <a:r>
              <a:rPr lang="ru-RU" sz="3500" dirty="0" smtClean="0">
                <a:latin typeface="Arial Black" pitchFamily="34" charset="0"/>
              </a:rPr>
              <a:t>	-  </a:t>
            </a:r>
            <a:r>
              <a:rPr lang="ru-RU" sz="3500" dirty="0" err="1">
                <a:latin typeface="Arial Black" pitchFamily="34" charset="0"/>
              </a:rPr>
              <a:t>контрактно</a:t>
            </a:r>
            <a:r>
              <a:rPr lang="ru-RU" sz="3500" dirty="0">
                <a:latin typeface="Arial Black" pitchFamily="34" charset="0"/>
              </a:rPr>
              <a:t> – сберегательная модель</a:t>
            </a:r>
          </a:p>
          <a:p>
            <a:endParaRPr lang="ru-RU" dirty="0"/>
          </a:p>
        </p:txBody>
      </p:sp>
      <p:pic>
        <p:nvPicPr>
          <p:cNvPr id="5" name="Рисунок 4" descr="476fccd2937dc96faeb40cb805ebf7d2.jpg"/>
          <p:cNvPicPr>
            <a:picLocks noChangeAspect="1"/>
          </p:cNvPicPr>
          <p:nvPr/>
        </p:nvPicPr>
        <p:blipFill>
          <a:blip r:embed="rId3" cstate="print"/>
          <a:stretch>
            <a:fillRect/>
          </a:stretch>
        </p:blipFill>
        <p:spPr>
          <a:xfrm>
            <a:off x="6372200" y="4725144"/>
            <a:ext cx="2513856" cy="1885392"/>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par>
                          <p:cTn id="13" fill="hold">
                            <p:stCondLst>
                              <p:cond delay="1500"/>
                            </p:stCondLst>
                            <p:childTnLst>
                              <p:par>
                                <p:cTn id="14" presetID="4"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childTnLst>
                          </p:cTn>
                        </p:par>
                        <p:par>
                          <p:cTn id="21" fill="hold">
                            <p:stCondLst>
                              <p:cond delay="2500"/>
                            </p:stCondLst>
                            <p:childTnLst>
                              <p:par>
                                <p:cTn id="22" presetID="4"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500"/>
                                        <p:tgtEl>
                                          <p:spTgt spid="3">
                                            <p:txEl>
                                              <p:pRg st="3" end="3"/>
                                            </p:txEl>
                                          </p:spTgt>
                                        </p:tgtEl>
                                      </p:cBhvr>
                                    </p:animEffect>
                                  </p:childTnLst>
                                </p:cTn>
                              </p:par>
                            </p:childTnLst>
                          </p:cTn>
                        </p:par>
                        <p:par>
                          <p:cTn id="25" fill="hold">
                            <p:stCondLst>
                              <p:cond delay="3000"/>
                            </p:stCondLst>
                            <p:childTnLst>
                              <p:par>
                                <p:cTn id="26" presetID="4"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ox(in)">
                                      <p:cBhvr>
                                        <p:cTn id="28" dur="500"/>
                                        <p:tgtEl>
                                          <p:spTgt spid="3">
                                            <p:txEl>
                                              <p:pRg st="4" end="4"/>
                                            </p:txEl>
                                          </p:spTgt>
                                        </p:tgtEl>
                                      </p:cBhvr>
                                    </p:animEffect>
                                  </p:childTnLst>
                                </p:cTn>
                              </p:par>
                            </p:childTnLst>
                          </p:cTn>
                        </p:par>
                        <p:par>
                          <p:cTn id="29" fill="hold">
                            <p:stCondLst>
                              <p:cond delay="3500"/>
                            </p:stCondLst>
                            <p:childTnLst>
                              <p:par>
                                <p:cTn id="30" presetID="4"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par>
                          <p:cTn id="33" fill="hold">
                            <p:stCondLst>
                              <p:cond delay="4000"/>
                            </p:stCondLst>
                            <p:childTnLst>
                              <p:par>
                                <p:cTn id="34" presetID="4" presetClass="entr" presetSubtype="16"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ox(in)">
                                      <p:cBhvr>
                                        <p:cTn id="36" dur="500"/>
                                        <p:tgtEl>
                                          <p:spTgt spid="3">
                                            <p:txEl>
                                              <p:pRg st="6" end="6"/>
                                            </p:txEl>
                                          </p:spTgt>
                                        </p:tgtEl>
                                      </p:cBhvr>
                                    </p:animEffect>
                                  </p:childTnLst>
                                </p:cTn>
                              </p:par>
                            </p:childTnLst>
                          </p:cTn>
                        </p:par>
                        <p:par>
                          <p:cTn id="37" fill="hold">
                            <p:stCondLst>
                              <p:cond delay="4500"/>
                            </p:stCondLst>
                            <p:childTnLst>
                              <p:par>
                                <p:cTn id="38" presetID="4" presetClass="entr" presetSubtype="16"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ox(in)">
                                      <p:cBhvr>
                                        <p:cTn id="40" dur="500"/>
                                        <p:tgtEl>
                                          <p:spTgt spid="3">
                                            <p:txEl>
                                              <p:pRg st="7" end="7"/>
                                            </p:txEl>
                                          </p:spTgt>
                                        </p:tgtEl>
                                      </p:cBhvr>
                                    </p:animEffect>
                                  </p:childTnLst>
                                </p:cTn>
                              </p:par>
                            </p:childTnLst>
                          </p:cTn>
                        </p:par>
                        <p:par>
                          <p:cTn id="41" fill="hold">
                            <p:stCondLst>
                              <p:cond delay="5000"/>
                            </p:stCondLst>
                            <p:childTnLst>
                              <p:par>
                                <p:cTn id="42" presetID="4" presetClass="entr" presetSubtype="16"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ox(in)">
                                      <p:cBhvr>
                                        <p:cTn id="44" dur="500"/>
                                        <p:tgtEl>
                                          <p:spTgt spid="3">
                                            <p:txEl>
                                              <p:pRg st="9" end="9"/>
                                            </p:txEl>
                                          </p:spTgt>
                                        </p:tgtEl>
                                      </p:cBhvr>
                                    </p:animEffect>
                                  </p:childTnLst>
                                </p:cTn>
                              </p:par>
                            </p:childTnLst>
                          </p:cTn>
                        </p:par>
                        <p:par>
                          <p:cTn id="45" fill="hold">
                            <p:stCondLst>
                              <p:cond delay="5500"/>
                            </p:stCondLst>
                            <p:childTnLst>
                              <p:par>
                                <p:cTn id="46" presetID="4" presetClass="entr" presetSubtype="16" fill="hold" grpId="0"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box(in)">
                                      <p:cBhvr>
                                        <p:cTn id="48" dur="500"/>
                                        <p:tgtEl>
                                          <p:spTgt spid="3">
                                            <p:txEl>
                                              <p:pRg st="10" end="10"/>
                                            </p:txEl>
                                          </p:spTgt>
                                        </p:tgtEl>
                                      </p:cBhvr>
                                    </p:animEffect>
                                  </p:childTnLst>
                                </p:cTn>
                              </p:par>
                            </p:childTnLst>
                          </p:cTn>
                        </p:par>
                        <p:par>
                          <p:cTn id="49" fill="hold">
                            <p:stCondLst>
                              <p:cond delay="6000"/>
                            </p:stCondLst>
                            <p:childTnLst>
                              <p:par>
                                <p:cTn id="50" presetID="4" presetClass="entr" presetSubtype="16" fill="hold" grpId="0" nodeType="after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ox(in)">
                                      <p:cBhvr>
                                        <p:cTn id="52" dur="500"/>
                                        <p:tgtEl>
                                          <p:spTgt spid="3">
                                            <p:txEl>
                                              <p:pRg st="11" end="11"/>
                                            </p:txEl>
                                          </p:spTgt>
                                        </p:tgtEl>
                                      </p:cBhvr>
                                    </p:animEffect>
                                  </p:childTnLst>
                                </p:cTn>
                              </p:par>
                            </p:childTnLst>
                          </p:cTn>
                        </p:par>
                        <p:par>
                          <p:cTn id="53" fill="hold">
                            <p:stCondLst>
                              <p:cond delay="6500"/>
                            </p:stCondLst>
                            <p:childTnLst>
                              <p:par>
                                <p:cTn id="54" presetID="4" presetClass="entr" presetSubtype="16" fill="hold" grpId="0" nodeType="after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box(in)">
                                      <p:cBhvr>
                                        <p:cTn id="56" dur="500"/>
                                        <p:tgtEl>
                                          <p:spTgt spid="3">
                                            <p:txEl>
                                              <p:pRg st="12" end="12"/>
                                            </p:txEl>
                                          </p:spTgt>
                                        </p:tgtEl>
                                      </p:cBhvr>
                                    </p:animEffect>
                                  </p:childTnLst>
                                </p:cTn>
                              </p:par>
                            </p:childTnLst>
                          </p:cTn>
                        </p:par>
                        <p:par>
                          <p:cTn id="57" fill="hold">
                            <p:stCondLst>
                              <p:cond delay="7000"/>
                            </p:stCondLst>
                            <p:childTnLst>
                              <p:par>
                                <p:cTn id="58" presetID="5" presetClass="entr" presetSubtype="1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checkerboard(across)">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ifference-between-credit-union-vs-bank_24d5a100001b455e.jpg"/>
          <p:cNvPicPr>
            <a:picLocks noChangeAspect="1"/>
          </p:cNvPicPr>
          <p:nvPr/>
        </p:nvPicPr>
        <p:blipFill>
          <a:blip r:embed="rId2" cstate="print">
            <a:lum bright="30000" contrast="-40000"/>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95536" y="0"/>
            <a:ext cx="8219256" cy="1124744"/>
          </a:xfrm>
        </p:spPr>
        <p:txBody>
          <a:bodyPr>
            <a:normAutofit fontScale="90000"/>
          </a:bodyPr>
          <a:lstStyle/>
          <a:p>
            <a:r>
              <a:rPr lang="ru-RU" dirty="0" smtClean="0">
                <a:latin typeface="Arial Black" pitchFamily="34" charset="0"/>
              </a:rPr>
              <a:t>Одноуровневая </a:t>
            </a:r>
            <a:r>
              <a:rPr lang="ru-RU" dirty="0">
                <a:latin typeface="Arial Black" pitchFamily="34" charset="0"/>
              </a:rPr>
              <a:t>(европейская) модель</a:t>
            </a:r>
          </a:p>
        </p:txBody>
      </p:sp>
      <p:sp>
        <p:nvSpPr>
          <p:cNvPr id="3" name="Содержимое 2"/>
          <p:cNvSpPr>
            <a:spLocks noGrp="1"/>
          </p:cNvSpPr>
          <p:nvPr>
            <p:ph idx="1"/>
          </p:nvPr>
        </p:nvSpPr>
        <p:spPr>
          <a:xfrm>
            <a:off x="395536" y="1340768"/>
            <a:ext cx="8229600" cy="4680520"/>
          </a:xfrm>
        </p:spPr>
        <p:txBody>
          <a:bodyPr>
            <a:normAutofit fontScale="40000" lnSpcReduction="20000"/>
          </a:bodyPr>
          <a:lstStyle/>
          <a:p>
            <a:pPr algn="just"/>
            <a:r>
              <a:rPr lang="ru-RU" sz="4400" dirty="0">
                <a:effectLst>
                  <a:outerShdw blurRad="38100" dist="38100" dir="2700000" algn="tl">
                    <a:srgbClr val="000000">
                      <a:alpha val="43137"/>
                    </a:srgbClr>
                  </a:outerShdw>
                </a:effectLst>
                <a:latin typeface="Arial Black" pitchFamily="34" charset="0"/>
              </a:rPr>
              <a:t>выдавший ипотечный кредит банк </a:t>
            </a:r>
            <a:r>
              <a:rPr lang="ru-RU" sz="4400" dirty="0">
                <a:solidFill>
                  <a:srgbClr val="FF0000"/>
                </a:solidFill>
                <a:effectLst>
                  <a:outerShdw blurRad="38100" dist="38100" dir="2700000" algn="tl">
                    <a:srgbClr val="000000">
                      <a:alpha val="43137"/>
                    </a:srgbClr>
                  </a:outerShdw>
                </a:effectLst>
                <a:latin typeface="Arial Black" pitchFamily="34" charset="0"/>
              </a:rPr>
              <a:t>самостоятельно</a:t>
            </a:r>
            <a:r>
              <a:rPr lang="ru-RU" sz="4400" dirty="0">
                <a:effectLst>
                  <a:outerShdw blurRad="38100" dist="38100" dir="2700000" algn="tl">
                    <a:srgbClr val="000000">
                      <a:alpha val="43137"/>
                    </a:srgbClr>
                  </a:outerShdw>
                </a:effectLst>
                <a:latin typeface="Arial Black" pitchFamily="34" charset="0"/>
              </a:rPr>
              <a:t> рефинансирует ипотечные кредиты за счет выпуска ценных бумаг облигационного типа - закладных </a:t>
            </a:r>
            <a:r>
              <a:rPr lang="ru-RU" sz="4400" dirty="0" smtClean="0">
                <a:effectLst>
                  <a:outerShdw blurRad="38100" dist="38100" dir="2700000" algn="tl">
                    <a:srgbClr val="000000">
                      <a:alpha val="43137"/>
                    </a:srgbClr>
                  </a:outerShdw>
                </a:effectLst>
                <a:latin typeface="Arial Black" pitchFamily="34" charset="0"/>
              </a:rPr>
              <a:t>листов</a:t>
            </a:r>
          </a:p>
          <a:p>
            <a:pPr algn="just"/>
            <a:r>
              <a:rPr lang="ru-RU" sz="4400" dirty="0">
                <a:effectLst>
                  <a:outerShdw blurRad="38100" dist="38100" dir="2700000" algn="tl">
                    <a:srgbClr val="000000">
                      <a:alpha val="43137"/>
                    </a:srgbClr>
                  </a:outerShdw>
                </a:effectLst>
                <a:latin typeface="Arial Black" pitchFamily="34" charset="0"/>
              </a:rPr>
              <a:t>Выпускать ценные бумаги, именуемые "закладной лист", не может ни один другой эмитент, кроме упомянутых в законе. </a:t>
            </a:r>
            <a:endParaRPr lang="ru-RU" sz="4400" dirty="0" smtClean="0">
              <a:effectLst>
                <a:outerShdw blurRad="38100" dist="38100" dir="2700000" algn="tl">
                  <a:srgbClr val="000000">
                    <a:alpha val="43137"/>
                  </a:srgbClr>
                </a:outerShdw>
              </a:effectLst>
              <a:latin typeface="Arial Black" pitchFamily="34" charset="0"/>
            </a:endParaRPr>
          </a:p>
          <a:p>
            <a:pPr algn="just"/>
            <a:r>
              <a:rPr lang="ru-RU" sz="4400" dirty="0">
                <a:effectLst>
                  <a:outerShdw blurRad="38100" dist="38100" dir="2700000" algn="tl">
                    <a:srgbClr val="000000">
                      <a:alpha val="43137"/>
                    </a:srgbClr>
                  </a:outerShdw>
                </a:effectLst>
                <a:latin typeface="Arial Black" pitchFamily="34" charset="0"/>
              </a:rPr>
              <a:t>Деятельность ипотечных банков строго </a:t>
            </a:r>
            <a:r>
              <a:rPr lang="ru-RU" sz="4400" dirty="0">
                <a:solidFill>
                  <a:srgbClr val="FF0000"/>
                </a:solidFill>
                <a:effectLst>
                  <a:outerShdw blurRad="38100" dist="38100" dir="2700000" algn="tl">
                    <a:srgbClr val="000000">
                      <a:alpha val="43137"/>
                    </a:srgbClr>
                  </a:outerShdw>
                </a:effectLst>
                <a:latin typeface="Arial Black" pitchFamily="34" charset="0"/>
              </a:rPr>
              <a:t>контролируется</a:t>
            </a:r>
            <a:r>
              <a:rPr lang="ru-RU" sz="4400" dirty="0">
                <a:effectLst>
                  <a:outerShdw blurRad="38100" dist="38100" dir="2700000" algn="tl">
                    <a:srgbClr val="000000">
                      <a:alpha val="43137"/>
                    </a:srgbClr>
                  </a:outerShdw>
                </a:effectLst>
                <a:latin typeface="Arial Black" pitchFamily="34" charset="0"/>
              </a:rPr>
              <a:t> государством и органами банковского надзора. </a:t>
            </a:r>
            <a:endParaRPr lang="ru-RU" sz="4400" dirty="0" smtClean="0">
              <a:effectLst>
                <a:outerShdw blurRad="38100" dist="38100" dir="2700000" algn="tl">
                  <a:srgbClr val="000000">
                    <a:alpha val="43137"/>
                  </a:srgbClr>
                </a:outerShdw>
              </a:effectLst>
              <a:latin typeface="Arial Black" pitchFamily="34" charset="0"/>
            </a:endParaRPr>
          </a:p>
          <a:p>
            <a:r>
              <a:rPr lang="ru-RU" sz="4400" dirty="0">
                <a:solidFill>
                  <a:srgbClr val="FF0000"/>
                </a:solidFill>
                <a:effectLst>
                  <a:outerShdw blurRad="38100" dist="38100" dir="2700000" algn="tl">
                    <a:srgbClr val="000000">
                      <a:alpha val="43137"/>
                    </a:srgbClr>
                  </a:outerShdw>
                </a:effectLst>
                <a:latin typeface="Arial Black" pitchFamily="34" charset="0"/>
              </a:rPr>
              <a:t>закрытость</a:t>
            </a:r>
            <a:r>
              <a:rPr lang="ru-RU" sz="4400" dirty="0">
                <a:effectLst>
                  <a:outerShdw blurRad="38100" dist="38100" dir="2700000" algn="tl">
                    <a:srgbClr val="000000">
                      <a:alpha val="43137"/>
                    </a:srgbClr>
                  </a:outerShdw>
                </a:effectLst>
                <a:latin typeface="Arial Black" pitchFamily="34" charset="0"/>
              </a:rPr>
              <a:t> - источниками для кредитования являются собственные средства банка (кредитного учреждения) и </a:t>
            </a:r>
            <a:r>
              <a:rPr lang="ru-RU" sz="4400" dirty="0" smtClean="0">
                <a:effectLst>
                  <a:outerShdw blurRad="38100" dist="38100" dir="2700000" algn="tl">
                    <a:srgbClr val="000000">
                      <a:alpha val="43137"/>
                    </a:srgbClr>
                  </a:outerShdw>
                </a:effectLst>
                <a:latin typeface="Arial Black" pitchFamily="34" charset="0"/>
              </a:rPr>
              <a:t/>
            </a:r>
            <a:br>
              <a:rPr lang="ru-RU" sz="4400" dirty="0" smtClean="0">
                <a:effectLst>
                  <a:outerShdw blurRad="38100" dist="38100" dir="2700000" algn="tl">
                    <a:srgbClr val="000000">
                      <a:alpha val="43137"/>
                    </a:srgbClr>
                  </a:outerShdw>
                </a:effectLst>
                <a:latin typeface="Arial Black" pitchFamily="34" charset="0"/>
              </a:rPr>
            </a:br>
            <a:r>
              <a:rPr lang="ru-RU" sz="4400" dirty="0" smtClean="0">
                <a:effectLst>
                  <a:outerShdw blurRad="38100" dist="38100" dir="2700000" algn="tl">
                    <a:srgbClr val="000000">
                      <a:alpha val="43137"/>
                    </a:srgbClr>
                  </a:outerShdw>
                </a:effectLst>
                <a:latin typeface="Arial Black" pitchFamily="34" charset="0"/>
              </a:rPr>
              <a:t>средства</a:t>
            </a:r>
            <a:r>
              <a:rPr lang="ru-RU" sz="4400" dirty="0">
                <a:effectLst>
                  <a:outerShdw blurRad="38100" dist="38100" dir="2700000" algn="tl">
                    <a:srgbClr val="000000">
                      <a:alpha val="43137"/>
                    </a:srgbClr>
                  </a:outerShdw>
                </a:effectLst>
                <a:latin typeface="Arial Black" pitchFamily="34" charset="0"/>
              </a:rPr>
              <a:t>, получаемые </a:t>
            </a:r>
            <a:r>
              <a:rPr lang="ru-RU" sz="4400" dirty="0" smtClean="0">
                <a:effectLst>
                  <a:outerShdw blurRad="38100" dist="38100" dir="2700000" algn="tl">
                    <a:srgbClr val="000000">
                      <a:alpha val="43137"/>
                    </a:srgbClr>
                  </a:outerShdw>
                </a:effectLst>
                <a:latin typeface="Arial Black" pitchFamily="34" charset="0"/>
              </a:rPr>
              <a:t/>
            </a:r>
            <a:br>
              <a:rPr lang="ru-RU" sz="4400" dirty="0" smtClean="0">
                <a:effectLst>
                  <a:outerShdw blurRad="38100" dist="38100" dir="2700000" algn="tl">
                    <a:srgbClr val="000000">
                      <a:alpha val="43137"/>
                    </a:srgbClr>
                  </a:outerShdw>
                </a:effectLst>
                <a:latin typeface="Arial Black" pitchFamily="34" charset="0"/>
              </a:rPr>
            </a:br>
            <a:r>
              <a:rPr lang="ru-RU" sz="4400" dirty="0" smtClean="0">
                <a:effectLst>
                  <a:outerShdw blurRad="38100" dist="38100" dir="2700000" algn="tl">
                    <a:srgbClr val="000000">
                      <a:alpha val="43137"/>
                    </a:srgbClr>
                  </a:outerShdw>
                </a:effectLst>
                <a:latin typeface="Arial Black" pitchFamily="34" charset="0"/>
              </a:rPr>
              <a:t>по </a:t>
            </a:r>
            <a:r>
              <a:rPr lang="ru-RU" sz="4400" dirty="0">
                <a:effectLst>
                  <a:outerShdw blurRad="38100" dist="38100" dir="2700000" algn="tl">
                    <a:srgbClr val="000000">
                      <a:alpha val="43137"/>
                    </a:srgbClr>
                  </a:outerShdw>
                </a:effectLst>
                <a:latin typeface="Arial Black" pitchFamily="34" charset="0"/>
              </a:rPr>
              <a:t>банковским операциям </a:t>
            </a:r>
            <a:r>
              <a:rPr lang="ru-RU" sz="4400" dirty="0" smtClean="0">
                <a:effectLst>
                  <a:outerShdw blurRad="38100" dist="38100" dir="2700000" algn="tl">
                    <a:srgbClr val="000000">
                      <a:alpha val="43137"/>
                    </a:srgbClr>
                  </a:outerShdw>
                </a:effectLst>
                <a:latin typeface="Arial Black" pitchFamily="34" charset="0"/>
              </a:rPr>
              <a:t/>
            </a:r>
            <a:br>
              <a:rPr lang="ru-RU" sz="4400" dirty="0" smtClean="0">
                <a:effectLst>
                  <a:outerShdw blurRad="38100" dist="38100" dir="2700000" algn="tl">
                    <a:srgbClr val="000000">
                      <a:alpha val="43137"/>
                    </a:srgbClr>
                  </a:outerShdw>
                </a:effectLst>
                <a:latin typeface="Arial Black" pitchFamily="34" charset="0"/>
              </a:rPr>
            </a:br>
            <a:r>
              <a:rPr lang="ru-RU" sz="4400" dirty="0" smtClean="0">
                <a:effectLst>
                  <a:outerShdw blurRad="38100" dist="38100" dir="2700000" algn="tl">
                    <a:srgbClr val="000000">
                      <a:alpha val="43137"/>
                    </a:srgbClr>
                  </a:outerShdw>
                </a:effectLst>
                <a:latin typeface="Arial Black" pitchFamily="34" charset="0"/>
              </a:rPr>
              <a:t>(</a:t>
            </a:r>
            <a:r>
              <a:rPr lang="ru-RU" sz="4400" dirty="0">
                <a:effectLst>
                  <a:outerShdw blurRad="38100" dist="38100" dir="2700000" algn="tl">
                    <a:srgbClr val="000000">
                      <a:alpha val="43137"/>
                    </a:srgbClr>
                  </a:outerShdw>
                </a:effectLst>
                <a:latin typeface="Arial Black" pitchFamily="34" charset="0"/>
              </a:rPr>
              <a:t>депозитные вклады, </a:t>
            </a:r>
            <a:r>
              <a:rPr lang="ru-RU" sz="4400" dirty="0" smtClean="0">
                <a:effectLst>
                  <a:outerShdw blurRad="38100" dist="38100" dir="2700000" algn="tl">
                    <a:srgbClr val="000000">
                      <a:alpha val="43137"/>
                    </a:srgbClr>
                  </a:outerShdw>
                </a:effectLst>
                <a:latin typeface="Arial Black" pitchFamily="34" charset="0"/>
              </a:rPr>
              <a:t/>
            </a:r>
            <a:br>
              <a:rPr lang="ru-RU" sz="4400" dirty="0" smtClean="0">
                <a:effectLst>
                  <a:outerShdw blurRad="38100" dist="38100" dir="2700000" algn="tl">
                    <a:srgbClr val="000000">
                      <a:alpha val="43137"/>
                    </a:srgbClr>
                  </a:outerShdw>
                </a:effectLst>
                <a:latin typeface="Arial Black" pitchFamily="34" charset="0"/>
              </a:rPr>
            </a:br>
            <a:r>
              <a:rPr lang="ru-RU" sz="4400" dirty="0" smtClean="0">
                <a:effectLst>
                  <a:outerShdw blurRad="38100" dist="38100" dir="2700000" algn="tl">
                    <a:srgbClr val="000000">
                      <a:alpha val="43137"/>
                    </a:srgbClr>
                  </a:outerShdw>
                </a:effectLst>
                <a:latin typeface="Arial Black" pitchFamily="34" charset="0"/>
              </a:rPr>
              <a:t>средства </a:t>
            </a:r>
            <a:r>
              <a:rPr lang="ru-RU" sz="4400" dirty="0">
                <a:effectLst>
                  <a:outerShdw blurRad="38100" dist="38100" dir="2700000" algn="tl">
                    <a:srgbClr val="000000">
                      <a:alpha val="43137"/>
                    </a:srgbClr>
                  </a:outerShdw>
                </a:effectLst>
                <a:latin typeface="Arial Black" pitchFamily="34" charset="0"/>
              </a:rPr>
              <a:t>на счетах, </a:t>
            </a:r>
            <a:r>
              <a:rPr lang="ru-RU" sz="4400" dirty="0" smtClean="0">
                <a:effectLst>
                  <a:outerShdw blurRad="38100" dist="38100" dir="2700000" algn="tl">
                    <a:srgbClr val="000000">
                      <a:alpha val="43137"/>
                    </a:srgbClr>
                  </a:outerShdw>
                </a:effectLst>
                <a:latin typeface="Arial Black" pitchFamily="34" charset="0"/>
              </a:rPr>
              <a:t/>
            </a:r>
            <a:br>
              <a:rPr lang="ru-RU" sz="4400" dirty="0" smtClean="0">
                <a:effectLst>
                  <a:outerShdw blurRad="38100" dist="38100" dir="2700000" algn="tl">
                    <a:srgbClr val="000000">
                      <a:alpha val="43137"/>
                    </a:srgbClr>
                  </a:outerShdw>
                </a:effectLst>
                <a:latin typeface="Arial Black" pitchFamily="34" charset="0"/>
              </a:rPr>
            </a:br>
            <a:r>
              <a:rPr lang="ru-RU" sz="4400" dirty="0" smtClean="0">
                <a:effectLst>
                  <a:outerShdw blurRad="38100" dist="38100" dir="2700000" algn="tl">
                    <a:srgbClr val="000000">
                      <a:alpha val="43137"/>
                    </a:srgbClr>
                  </a:outerShdw>
                </a:effectLst>
                <a:latin typeface="Arial Black" pitchFamily="34" charset="0"/>
              </a:rPr>
              <a:t>краткосрочные </a:t>
            </a:r>
            <a:br>
              <a:rPr lang="ru-RU" sz="4400" dirty="0" smtClean="0">
                <a:effectLst>
                  <a:outerShdw blurRad="38100" dist="38100" dir="2700000" algn="tl">
                    <a:srgbClr val="000000">
                      <a:alpha val="43137"/>
                    </a:srgbClr>
                  </a:outerShdw>
                </a:effectLst>
                <a:latin typeface="Arial Black" pitchFamily="34" charset="0"/>
              </a:rPr>
            </a:br>
            <a:r>
              <a:rPr lang="ru-RU" sz="4400" dirty="0" smtClean="0">
                <a:effectLst>
                  <a:outerShdw blurRad="38100" dist="38100" dir="2700000" algn="tl">
                    <a:srgbClr val="000000">
                      <a:alpha val="43137"/>
                    </a:srgbClr>
                  </a:outerShdw>
                </a:effectLst>
                <a:latin typeface="Arial Black" pitchFamily="34" charset="0"/>
              </a:rPr>
              <a:t>и </a:t>
            </a:r>
            <a:r>
              <a:rPr lang="ru-RU" sz="4400" dirty="0">
                <a:effectLst>
                  <a:outerShdw blurRad="38100" dist="38100" dir="2700000" algn="tl">
                    <a:srgbClr val="000000">
                      <a:alpha val="43137"/>
                    </a:srgbClr>
                  </a:outerShdw>
                </a:effectLst>
                <a:latin typeface="Arial Black" pitchFamily="34" charset="0"/>
              </a:rPr>
              <a:t>долгосрочные займы</a:t>
            </a:r>
            <a:r>
              <a:rPr lang="ru-RU" sz="4400" dirty="0" smtClean="0">
                <a:effectLst>
                  <a:outerShdw blurRad="38100" dist="38100" dir="2700000" algn="tl">
                    <a:srgbClr val="000000">
                      <a:alpha val="43137"/>
                    </a:srgbClr>
                  </a:outerShdw>
                </a:effectLst>
                <a:latin typeface="Arial Black" pitchFamily="34" charset="0"/>
              </a:rPr>
              <a:t>,</a:t>
            </a:r>
            <a:br>
              <a:rPr lang="ru-RU" sz="4400" dirty="0" smtClean="0">
                <a:effectLst>
                  <a:outerShdw blurRad="38100" dist="38100" dir="2700000" algn="tl">
                    <a:srgbClr val="000000">
                      <a:alpha val="43137"/>
                    </a:srgbClr>
                  </a:outerShdw>
                </a:effectLst>
                <a:latin typeface="Arial Black" pitchFamily="34" charset="0"/>
              </a:rPr>
            </a:br>
            <a:r>
              <a:rPr lang="ru-RU" sz="4400" dirty="0" smtClean="0">
                <a:effectLst>
                  <a:outerShdw blurRad="38100" dist="38100" dir="2700000" algn="tl">
                    <a:srgbClr val="000000">
                      <a:alpha val="43137"/>
                    </a:srgbClr>
                  </a:outerShdw>
                </a:effectLst>
                <a:latin typeface="Arial Black" pitchFamily="34" charset="0"/>
              </a:rPr>
              <a:t> </a:t>
            </a:r>
            <a:r>
              <a:rPr lang="ru-RU" sz="4400" dirty="0">
                <a:effectLst>
                  <a:outerShdw blurRad="38100" dist="38100" dir="2700000" algn="tl">
                    <a:srgbClr val="000000">
                      <a:alpha val="43137"/>
                    </a:srgbClr>
                  </a:outerShdw>
                </a:effectLst>
                <a:latin typeface="Arial Black" pitchFamily="34" charset="0"/>
              </a:rPr>
              <a:t>эмиссия ценных бумаг).</a:t>
            </a:r>
          </a:p>
          <a:p>
            <a:endParaRPr lang="ru-RU" dirty="0" smtClean="0"/>
          </a:p>
          <a:p>
            <a:endParaRPr lang="ru-RU" dirty="0"/>
          </a:p>
        </p:txBody>
      </p:sp>
      <p:pic>
        <p:nvPicPr>
          <p:cNvPr id="4" name="Рисунок 3" descr="admin-ajax.jpg"/>
          <p:cNvPicPr>
            <a:picLocks noChangeAspect="1"/>
          </p:cNvPicPr>
          <p:nvPr/>
        </p:nvPicPr>
        <p:blipFill>
          <a:blip r:embed="rId3" cstate="print"/>
          <a:stretch>
            <a:fillRect/>
          </a:stretch>
        </p:blipFill>
        <p:spPr>
          <a:xfrm>
            <a:off x="4427984" y="4077072"/>
            <a:ext cx="4536504" cy="2448272"/>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1000"/>
                                        <p:tgtEl>
                                          <p:spTgt spid="3">
                                            <p:txEl>
                                              <p:pRg st="0" end="0"/>
                                            </p:txEl>
                                          </p:spTgt>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1000"/>
                                        <p:tgtEl>
                                          <p:spTgt spid="3">
                                            <p:txEl>
                                              <p:pRg st="1" end="1"/>
                                            </p:txEl>
                                          </p:spTgt>
                                        </p:tgtEl>
                                      </p:cBhvr>
                                    </p:animEffect>
                                  </p:childTnLst>
                                </p:cTn>
                              </p:par>
                            </p:childTnLst>
                          </p:cTn>
                        </p:par>
                        <p:par>
                          <p:cTn id="17" fill="hold">
                            <p:stCondLst>
                              <p:cond delay="3000"/>
                            </p:stCondLst>
                            <p:childTnLst>
                              <p:par>
                                <p:cTn id="18" presetID="4"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1000"/>
                                        <p:tgtEl>
                                          <p:spTgt spid="3">
                                            <p:txEl>
                                              <p:pRg st="2" end="2"/>
                                            </p:txEl>
                                          </p:spTgt>
                                        </p:tgtEl>
                                      </p:cBhvr>
                                    </p:animEffect>
                                  </p:childTnLst>
                                </p:cTn>
                              </p:par>
                            </p:childTnLst>
                          </p:cTn>
                        </p:par>
                        <p:par>
                          <p:cTn id="21" fill="hold">
                            <p:stCondLst>
                              <p:cond delay="4000"/>
                            </p:stCondLst>
                            <p:childTnLst>
                              <p:par>
                                <p:cTn id="22" presetID="4"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1000"/>
                                        <p:tgtEl>
                                          <p:spTgt spid="3">
                                            <p:txEl>
                                              <p:pRg st="3" end="3"/>
                                            </p:txEl>
                                          </p:spTgt>
                                        </p:tgtEl>
                                      </p:cBhvr>
                                    </p:animEffect>
                                  </p:childTnLst>
                                </p:cTn>
                              </p:par>
                            </p:childTnLst>
                          </p:cTn>
                        </p:par>
                        <p:par>
                          <p:cTn id="25" fill="hold">
                            <p:stCondLst>
                              <p:cond delay="5000"/>
                            </p:stCondLst>
                            <p:childTnLst>
                              <p:par>
                                <p:cTn id="26" presetID="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ppt_x"/>
                                          </p:val>
                                        </p:tav>
                                        <p:tav tm="100000">
                                          <p:val>
                                            <p:strVal val="#ppt_x"/>
                                          </p:val>
                                        </p:tav>
                                      </p:tavLst>
                                    </p:anim>
                                    <p:anim calcmode="lin" valueType="num">
                                      <p:cBhvr additive="base">
                                        <p:cTn id="2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428735867_ipoteka20in20usa.jpg"/>
          <p:cNvPicPr>
            <a:picLocks noChangeAspect="1"/>
          </p:cNvPicPr>
          <p:nvPr/>
        </p:nvPicPr>
        <p:blipFill>
          <a:blip r:embed="rId2" cstate="print">
            <a:lum bright="30000" contrast="-30000"/>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0"/>
            <a:ext cx="8229600" cy="1268760"/>
          </a:xfrm>
        </p:spPr>
        <p:txBody>
          <a:bodyPr>
            <a:normAutofit fontScale="90000"/>
          </a:bodyPr>
          <a:lstStyle/>
          <a:p>
            <a:r>
              <a:rPr lang="ru-RU" b="1" dirty="0">
                <a:latin typeface="Arial Black" pitchFamily="34" charset="0"/>
              </a:rPr>
              <a:t>Двухуровневая (американская) модель</a:t>
            </a:r>
            <a:endParaRPr lang="ru-RU" dirty="0">
              <a:latin typeface="Arial Black" pitchFamily="34" charset="0"/>
            </a:endParaRPr>
          </a:p>
        </p:txBody>
      </p:sp>
      <p:sp>
        <p:nvSpPr>
          <p:cNvPr id="3" name="Содержимое 2"/>
          <p:cNvSpPr>
            <a:spLocks noGrp="1"/>
          </p:cNvSpPr>
          <p:nvPr>
            <p:ph idx="1"/>
          </p:nvPr>
        </p:nvSpPr>
        <p:spPr>
          <a:xfrm>
            <a:off x="457200" y="1340768"/>
            <a:ext cx="8229600" cy="4785395"/>
          </a:xfrm>
        </p:spPr>
        <p:txBody>
          <a:bodyPr>
            <a:normAutofit fontScale="62500" lnSpcReduction="20000"/>
          </a:bodyPr>
          <a:lstStyle/>
          <a:p>
            <a:r>
              <a:rPr lang="ru-RU" dirty="0" smtClean="0">
                <a:latin typeface="Arial Black" pitchFamily="34" charset="0"/>
              </a:rPr>
              <a:t>Ипотечные </a:t>
            </a:r>
            <a:r>
              <a:rPr lang="ru-RU" dirty="0">
                <a:latin typeface="Arial Black" pitchFamily="34" charset="0"/>
              </a:rPr>
              <a:t>кредиты, сделанные на первичном ипотечном рынке, переуступаются специально созданным агентствам. </a:t>
            </a:r>
            <a:r>
              <a:rPr lang="ru-RU" dirty="0" smtClean="0">
                <a:latin typeface="Arial Black" pitchFamily="34" charset="0"/>
              </a:rPr>
              <a:t>Т. е. </a:t>
            </a:r>
            <a:r>
              <a:rPr lang="ru-RU" dirty="0" smtClean="0">
                <a:solidFill>
                  <a:srgbClr val="FF0000"/>
                </a:solidFill>
                <a:latin typeface="Arial Black" pitchFamily="34" charset="0"/>
              </a:rPr>
              <a:t>наличие первичного и вторичного рынка</a:t>
            </a:r>
            <a:r>
              <a:rPr lang="ru-RU" dirty="0" smtClean="0">
                <a:latin typeface="Arial Black" pitchFamily="34" charset="0"/>
              </a:rPr>
              <a:t>.</a:t>
            </a:r>
          </a:p>
          <a:p>
            <a:r>
              <a:rPr lang="ru-RU" dirty="0">
                <a:latin typeface="Arial Black" pitchFamily="34" charset="0"/>
              </a:rPr>
              <a:t>Система вторичного ипотечного рынка основана на использовании для ипотечного кредитования средств институциональных инвесторов - прежде всего пенсионных фондов и компаний по страхованию жизни. </a:t>
            </a:r>
          </a:p>
          <a:p>
            <a:r>
              <a:rPr lang="ru-RU" dirty="0">
                <a:latin typeface="Arial Black" pitchFamily="34" charset="0"/>
              </a:rPr>
              <a:t>Агентства продают свои долговые обязательства </a:t>
            </a:r>
            <a:r>
              <a:rPr lang="ru-RU" dirty="0" smtClean="0">
                <a:latin typeface="Arial Black" pitchFamily="34" charset="0"/>
              </a:rPr>
              <a:t>инвесторам</a:t>
            </a:r>
          </a:p>
          <a:p>
            <a:r>
              <a:rPr lang="ru-RU" dirty="0">
                <a:latin typeface="Arial Black" pitchFamily="34" charset="0"/>
              </a:rPr>
              <a:t>Полученные от продажи </a:t>
            </a:r>
            <a:r>
              <a:rPr lang="ru-RU" dirty="0" smtClean="0">
                <a:latin typeface="Arial Black" pitchFamily="34" charset="0"/>
              </a:rPr>
              <a:t/>
            </a:r>
            <a:br>
              <a:rPr lang="ru-RU" dirty="0" smtClean="0">
                <a:latin typeface="Arial Black" pitchFamily="34" charset="0"/>
              </a:rPr>
            </a:br>
            <a:r>
              <a:rPr lang="ru-RU" dirty="0" smtClean="0">
                <a:latin typeface="Arial Black" pitchFamily="34" charset="0"/>
              </a:rPr>
              <a:t>своих </a:t>
            </a:r>
            <a:r>
              <a:rPr lang="ru-RU" dirty="0">
                <a:latin typeface="Arial Black" pitchFamily="34" charset="0"/>
              </a:rPr>
              <a:t>долговых </a:t>
            </a:r>
            <a:r>
              <a:rPr lang="ru-RU" dirty="0" smtClean="0">
                <a:latin typeface="Arial Black" pitchFamily="34" charset="0"/>
              </a:rPr>
              <a:t/>
            </a:r>
            <a:br>
              <a:rPr lang="ru-RU" dirty="0" smtClean="0">
                <a:latin typeface="Arial Black" pitchFamily="34" charset="0"/>
              </a:rPr>
            </a:br>
            <a:r>
              <a:rPr lang="ru-RU" dirty="0" smtClean="0">
                <a:latin typeface="Arial Black" pitchFamily="34" charset="0"/>
              </a:rPr>
              <a:t>обязательств </a:t>
            </a:r>
            <a:r>
              <a:rPr lang="ru-RU" dirty="0">
                <a:latin typeface="Arial Black" pitchFamily="34" charset="0"/>
              </a:rPr>
              <a:t>деньги </a:t>
            </a:r>
            <a:r>
              <a:rPr lang="ru-RU" dirty="0" smtClean="0">
                <a:latin typeface="Arial Black" pitchFamily="34" charset="0"/>
              </a:rPr>
              <a:t/>
            </a:r>
            <a:br>
              <a:rPr lang="ru-RU" dirty="0" smtClean="0">
                <a:latin typeface="Arial Black" pitchFamily="34" charset="0"/>
              </a:rPr>
            </a:br>
            <a:r>
              <a:rPr lang="ru-RU" dirty="0" smtClean="0">
                <a:latin typeface="Arial Black" pitchFamily="34" charset="0"/>
              </a:rPr>
              <a:t>агентства </a:t>
            </a:r>
            <a:r>
              <a:rPr lang="ru-RU" dirty="0">
                <a:latin typeface="Arial Black" pitchFamily="34" charset="0"/>
              </a:rPr>
              <a:t>направляют </a:t>
            </a:r>
            <a:r>
              <a:rPr lang="ru-RU" dirty="0" smtClean="0">
                <a:latin typeface="Arial Black" pitchFamily="34" charset="0"/>
              </a:rPr>
              <a:t/>
            </a:r>
            <a:br>
              <a:rPr lang="ru-RU" dirty="0" smtClean="0">
                <a:latin typeface="Arial Black" pitchFamily="34" charset="0"/>
              </a:rPr>
            </a:br>
            <a:r>
              <a:rPr lang="ru-RU" dirty="0" smtClean="0">
                <a:latin typeface="Arial Black" pitchFamily="34" charset="0"/>
              </a:rPr>
              <a:t>на </a:t>
            </a:r>
            <a:r>
              <a:rPr lang="ru-RU" dirty="0">
                <a:latin typeface="Arial Black" pitchFamily="34" charset="0"/>
              </a:rPr>
              <a:t>выкуп у банков </a:t>
            </a:r>
            <a:r>
              <a:rPr lang="ru-RU" dirty="0" smtClean="0">
                <a:latin typeface="Arial Black" pitchFamily="34" charset="0"/>
              </a:rPr>
              <a:t/>
            </a:r>
            <a:br>
              <a:rPr lang="ru-RU" dirty="0" smtClean="0">
                <a:latin typeface="Arial Black" pitchFamily="34" charset="0"/>
              </a:rPr>
            </a:br>
            <a:r>
              <a:rPr lang="ru-RU" dirty="0" smtClean="0">
                <a:latin typeface="Arial Black" pitchFamily="34" charset="0"/>
              </a:rPr>
              <a:t>ипотечных </a:t>
            </a:r>
            <a:r>
              <a:rPr lang="ru-RU" dirty="0">
                <a:latin typeface="Arial Black" pitchFamily="34" charset="0"/>
              </a:rPr>
              <a:t>кредитов</a:t>
            </a:r>
          </a:p>
        </p:txBody>
      </p:sp>
      <p:pic>
        <p:nvPicPr>
          <p:cNvPr id="5" name="Рисунок 4" descr="157145_html_m28ebe83b.png"/>
          <p:cNvPicPr>
            <a:picLocks noChangeAspect="1"/>
          </p:cNvPicPr>
          <p:nvPr/>
        </p:nvPicPr>
        <p:blipFill>
          <a:blip r:embed="rId3" cstate="print"/>
          <a:stretch>
            <a:fillRect/>
          </a:stretch>
        </p:blipFill>
        <p:spPr>
          <a:xfrm>
            <a:off x="4860032" y="4293096"/>
            <a:ext cx="3993722"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1000"/>
                                        <p:tgtEl>
                                          <p:spTgt spid="3">
                                            <p:txEl>
                                              <p:pRg st="0" end="0"/>
                                            </p:txEl>
                                          </p:spTgt>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1000"/>
                                        <p:tgtEl>
                                          <p:spTgt spid="3">
                                            <p:txEl>
                                              <p:pRg st="1" end="1"/>
                                            </p:txEl>
                                          </p:spTgt>
                                        </p:tgtEl>
                                      </p:cBhvr>
                                    </p:animEffect>
                                  </p:childTnLst>
                                </p:cTn>
                              </p:par>
                            </p:childTnLst>
                          </p:cTn>
                        </p:par>
                        <p:par>
                          <p:cTn id="17" fill="hold">
                            <p:stCondLst>
                              <p:cond delay="3000"/>
                            </p:stCondLst>
                            <p:childTnLst>
                              <p:par>
                                <p:cTn id="18" presetID="4"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1000"/>
                                        <p:tgtEl>
                                          <p:spTgt spid="3">
                                            <p:txEl>
                                              <p:pRg st="2" end="2"/>
                                            </p:txEl>
                                          </p:spTgt>
                                        </p:tgtEl>
                                      </p:cBhvr>
                                    </p:animEffect>
                                  </p:childTnLst>
                                </p:cTn>
                              </p:par>
                            </p:childTnLst>
                          </p:cTn>
                        </p:par>
                        <p:par>
                          <p:cTn id="21" fill="hold">
                            <p:stCondLst>
                              <p:cond delay="4000"/>
                            </p:stCondLst>
                            <p:childTnLst>
                              <p:par>
                                <p:cTn id="22" presetID="4"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1000"/>
                                        <p:tgtEl>
                                          <p:spTgt spid="3">
                                            <p:txEl>
                                              <p:pRg st="3" end="3"/>
                                            </p:txEl>
                                          </p:spTgt>
                                        </p:tgtEl>
                                      </p:cBhvr>
                                    </p:animEffect>
                                  </p:childTnLst>
                                </p:cTn>
                              </p:par>
                            </p:childTnLst>
                          </p:cTn>
                        </p:par>
                        <p:par>
                          <p:cTn id="25" fill="hold">
                            <p:stCondLst>
                              <p:cond delay="5000"/>
                            </p:stCondLst>
                            <p:childTnLst>
                              <p:par>
                                <p:cTn id="26" presetID="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ppt_x"/>
                                          </p:val>
                                        </p:tav>
                                        <p:tav tm="100000">
                                          <p:val>
                                            <p:strVal val="#ppt_x"/>
                                          </p:val>
                                        </p:tav>
                                      </p:tavLst>
                                    </p:anim>
                                    <p:anim calcmode="lin" valueType="num">
                                      <p:cBhvr additive="base">
                                        <p:cTn id="2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_186824_4c7206ce_orig.jpg"/>
          <p:cNvPicPr>
            <a:picLocks noChangeAspect="1"/>
          </p:cNvPicPr>
          <p:nvPr/>
        </p:nvPicPr>
        <p:blipFill>
          <a:blip r:embed="rId2" cstate="print">
            <a:lum bright="10000" contrast="-20000"/>
          </a:blip>
          <a:stretch>
            <a:fillRect/>
          </a:stretch>
        </p:blipFill>
        <p:spPr>
          <a:xfrm>
            <a:off x="0" y="0"/>
            <a:ext cx="9144000" cy="6857999"/>
          </a:xfrm>
          <a:prstGeom prst="rect">
            <a:avLst/>
          </a:prstGeom>
        </p:spPr>
      </p:pic>
      <p:sp>
        <p:nvSpPr>
          <p:cNvPr id="2" name="Заголовок 1"/>
          <p:cNvSpPr>
            <a:spLocks noGrp="1"/>
          </p:cNvSpPr>
          <p:nvPr>
            <p:ph type="title"/>
          </p:nvPr>
        </p:nvSpPr>
        <p:spPr>
          <a:xfrm>
            <a:off x="457200" y="0"/>
            <a:ext cx="8229600" cy="1124744"/>
          </a:xfrm>
        </p:spPr>
        <p:txBody>
          <a:bodyPr>
            <a:normAutofit fontScale="90000"/>
          </a:bodyPr>
          <a:lstStyle/>
          <a:p>
            <a:r>
              <a:rPr lang="ru-RU" dirty="0" err="1" smtClean="0">
                <a:latin typeface="Arial Black" pitchFamily="34" charset="0"/>
              </a:rPr>
              <a:t>Контрактно</a:t>
            </a:r>
            <a:r>
              <a:rPr lang="ru-RU" dirty="0" smtClean="0">
                <a:latin typeface="Arial Black" pitchFamily="34" charset="0"/>
              </a:rPr>
              <a:t> – сберегательная модель</a:t>
            </a:r>
            <a:endParaRPr lang="ru-RU" dirty="0"/>
          </a:p>
        </p:txBody>
      </p:sp>
      <p:sp>
        <p:nvSpPr>
          <p:cNvPr id="3" name="Содержимое 2"/>
          <p:cNvSpPr>
            <a:spLocks noGrp="1"/>
          </p:cNvSpPr>
          <p:nvPr>
            <p:ph idx="1"/>
          </p:nvPr>
        </p:nvSpPr>
        <p:spPr>
          <a:xfrm>
            <a:off x="457200" y="1124744"/>
            <a:ext cx="8229600" cy="5400600"/>
          </a:xfrm>
        </p:spPr>
        <p:txBody>
          <a:bodyPr>
            <a:noAutofit/>
          </a:bodyPr>
          <a:lstStyle/>
          <a:p>
            <a:r>
              <a:rPr lang="ru-RU" sz="1600" dirty="0" smtClean="0">
                <a:latin typeface="Arial Black" pitchFamily="34" charset="0"/>
              </a:rPr>
              <a:t>Кредитные ресурсы формируются за счет привлечения сбережений будущих заемщиков. Ресурсные </a:t>
            </a:r>
            <a:r>
              <a:rPr lang="ru-RU" sz="1600" dirty="0">
                <a:latin typeface="Arial Black" pitchFamily="34" charset="0"/>
              </a:rPr>
              <a:t>фонды для ипотечного кредитования формируются из взносов </a:t>
            </a:r>
            <a:r>
              <a:rPr lang="ru-RU" sz="1600" dirty="0" smtClean="0">
                <a:latin typeface="Arial Black" pitchFamily="34" charset="0"/>
              </a:rPr>
              <a:t>участников.</a:t>
            </a:r>
          </a:p>
          <a:p>
            <a:r>
              <a:rPr lang="ru-RU" sz="1600" dirty="0" smtClean="0">
                <a:latin typeface="Arial Black" pitchFamily="34" charset="0"/>
              </a:rPr>
              <a:t>Источником </a:t>
            </a:r>
            <a:r>
              <a:rPr lang="ru-RU" sz="1600" dirty="0">
                <a:latin typeface="Arial Black" pitchFamily="34" charset="0"/>
              </a:rPr>
              <a:t>дешевых средств для ипотечных кредитов служат специализированные целевые депозиты. Заключив соответствующий контракт со специализированной ипотечной кредитной организацией (строй сберкассой), клиент берет на себя обязательство в течение определенного времени ежемесячно вносить фиксированную сумму на целевой депозит под процентную ставку, величина которой существенно ниже среднерыночной. После окончания периода накопления, скопив приблизительно половину необходимых на покупку квартиры средств, клиент получает кредит на вторую половину средств, также под более низкую ставку. </a:t>
            </a:r>
          </a:p>
          <a:p>
            <a:r>
              <a:rPr lang="ru-RU" sz="1600" dirty="0">
                <a:solidFill>
                  <a:srgbClr val="FF0000"/>
                </a:solidFill>
                <a:latin typeface="Arial Black" pitchFamily="34" charset="0"/>
              </a:rPr>
              <a:t>Средства, предоставляемые клиентом, используются </a:t>
            </a:r>
            <a:r>
              <a:rPr lang="ru-RU" sz="1600" dirty="0">
                <a:latin typeface="Arial Black" pitchFamily="34" charset="0"/>
              </a:rPr>
              <a:t>для выдачи кредитов его предшественникам, уже закончившим период накопления</a:t>
            </a:r>
            <a:r>
              <a:rPr lang="ru-RU" sz="1600" dirty="0" smtClean="0">
                <a:latin typeface="Arial Black" pitchFamily="34" charset="0"/>
              </a:rPr>
              <a:t>.</a:t>
            </a:r>
          </a:p>
          <a:p>
            <a:r>
              <a:rPr lang="ru-RU" sz="1600" dirty="0" smtClean="0">
                <a:solidFill>
                  <a:srgbClr val="FF0000"/>
                </a:solidFill>
                <a:latin typeface="Arial Black" pitchFamily="34" charset="0"/>
              </a:rPr>
              <a:t>3 стадии:</a:t>
            </a:r>
          </a:p>
          <a:p>
            <a:pPr>
              <a:buNone/>
            </a:pPr>
            <a:r>
              <a:rPr lang="ru-RU" sz="1600" dirty="0" smtClean="0">
                <a:latin typeface="Arial Black" pitchFamily="34" charset="0"/>
              </a:rPr>
              <a:t>	1. сбережение (накопление)</a:t>
            </a:r>
            <a:br>
              <a:rPr lang="ru-RU" sz="1600" dirty="0" smtClean="0">
                <a:latin typeface="Arial Black" pitchFamily="34" charset="0"/>
              </a:rPr>
            </a:br>
            <a:r>
              <a:rPr lang="ru-RU" sz="1600" dirty="0" smtClean="0">
                <a:latin typeface="Arial Black" pitchFamily="34" charset="0"/>
              </a:rPr>
              <a:t>2. распределение</a:t>
            </a:r>
            <a:br>
              <a:rPr lang="ru-RU" sz="1600" dirty="0" smtClean="0">
                <a:latin typeface="Arial Black" pitchFamily="34" charset="0"/>
              </a:rPr>
            </a:br>
            <a:r>
              <a:rPr lang="ru-RU" sz="1600" dirty="0" smtClean="0">
                <a:latin typeface="Arial Black" pitchFamily="34" charset="0"/>
              </a:rPr>
              <a:t>3. предоставление ипотечных кредитов.</a:t>
            </a:r>
            <a:endParaRPr lang="ru-RU" sz="1600" dirty="0">
              <a:latin typeface="Arial Black"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1000"/>
                                        <p:tgtEl>
                                          <p:spTgt spid="3">
                                            <p:txEl>
                                              <p:pRg st="0" end="0"/>
                                            </p:txEl>
                                          </p:spTgt>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1000"/>
                                        <p:tgtEl>
                                          <p:spTgt spid="3">
                                            <p:txEl>
                                              <p:pRg st="1" end="1"/>
                                            </p:txEl>
                                          </p:spTgt>
                                        </p:tgtEl>
                                      </p:cBhvr>
                                    </p:animEffect>
                                  </p:childTnLst>
                                </p:cTn>
                              </p:par>
                            </p:childTnLst>
                          </p:cTn>
                        </p:par>
                        <p:par>
                          <p:cTn id="17" fill="hold">
                            <p:stCondLst>
                              <p:cond delay="3000"/>
                            </p:stCondLst>
                            <p:childTnLst>
                              <p:par>
                                <p:cTn id="18" presetID="4"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1000"/>
                                        <p:tgtEl>
                                          <p:spTgt spid="3">
                                            <p:txEl>
                                              <p:pRg st="2" end="2"/>
                                            </p:txEl>
                                          </p:spTgt>
                                        </p:tgtEl>
                                      </p:cBhvr>
                                    </p:animEffect>
                                  </p:childTnLst>
                                </p:cTn>
                              </p:par>
                            </p:childTnLst>
                          </p:cTn>
                        </p:par>
                        <p:par>
                          <p:cTn id="21" fill="hold">
                            <p:stCondLst>
                              <p:cond delay="4000"/>
                            </p:stCondLst>
                            <p:childTnLst>
                              <p:par>
                                <p:cTn id="22" presetID="4"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1000"/>
                                        <p:tgtEl>
                                          <p:spTgt spid="3">
                                            <p:txEl>
                                              <p:pRg st="3" end="3"/>
                                            </p:txEl>
                                          </p:spTgt>
                                        </p:tgtEl>
                                      </p:cBhvr>
                                    </p:animEffect>
                                  </p:childTnLst>
                                </p:cTn>
                              </p:par>
                            </p:childTnLst>
                          </p:cTn>
                        </p:par>
                        <p:par>
                          <p:cTn id="25" fill="hold">
                            <p:stCondLst>
                              <p:cond delay="5000"/>
                            </p:stCondLst>
                            <p:childTnLst>
                              <p:par>
                                <p:cTn id="26" presetID="4"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ox(in)">
                                      <p:cBhvr>
                                        <p:cTn id="2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uV3xIjbaeDA.jpg"/>
          <p:cNvPicPr>
            <a:picLocks noGrp="1" noChangeAspect="1"/>
          </p:cNvPicPr>
          <p:nvPr>
            <p:ph idx="1"/>
          </p:nvPr>
        </p:nvPicPr>
        <p:blipFill>
          <a:blip r:embed="rId2" cstate="print"/>
          <a:stretch>
            <a:fillRect/>
          </a:stretch>
        </p:blipFill>
        <p:spPr>
          <a:xfrm>
            <a:off x="319674" y="476672"/>
            <a:ext cx="8500798" cy="6190230"/>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67544" y="1268760"/>
            <a:ext cx="8229600" cy="5589240"/>
          </a:xfrm>
        </p:spPr>
        <p:txBody>
          <a:bodyPr>
            <a:noAutofit/>
          </a:bodyPr>
          <a:lstStyle/>
          <a:p>
            <a:pPr fontAlgn="base"/>
            <a:r>
              <a:rPr lang="ru-RU" sz="1250" dirty="0">
                <a:solidFill>
                  <a:srgbClr val="FF0000"/>
                </a:solidFill>
                <a:latin typeface="Arial Black" pitchFamily="34" charset="0"/>
              </a:rPr>
              <a:t>Нормативные акты Беларуси, регулирующие ипотечное жилищное кредитование Беларуси и его инфраструктуру:</a:t>
            </a:r>
          </a:p>
          <a:p>
            <a:pPr lvl="0" fontAlgn="base">
              <a:buNone/>
            </a:pPr>
            <a:r>
              <a:rPr lang="ru-RU" sz="1250" dirty="0" smtClean="0">
                <a:latin typeface="Arial Black" pitchFamily="34" charset="0"/>
              </a:rPr>
              <a:t>	</a:t>
            </a:r>
            <a:r>
              <a:rPr lang="ru-RU" sz="1250" dirty="0" smtClean="0">
                <a:solidFill>
                  <a:srgbClr val="FF0000"/>
                </a:solidFill>
                <a:latin typeface="Arial Black" pitchFamily="34" charset="0"/>
              </a:rPr>
              <a:t>1.</a:t>
            </a:r>
            <a:r>
              <a:rPr lang="ru-RU" sz="1250" dirty="0" smtClean="0">
                <a:latin typeface="Arial Black" pitchFamily="34" charset="0"/>
              </a:rPr>
              <a:t> Гражданский </a:t>
            </a:r>
            <a:r>
              <a:rPr lang="ru-RU" sz="1250" dirty="0">
                <a:latin typeface="Arial Black" pitchFamily="34" charset="0"/>
              </a:rPr>
              <a:t>кодекс Республики Беларусь</a:t>
            </a:r>
          </a:p>
          <a:p>
            <a:pPr lvl="0" fontAlgn="base">
              <a:buNone/>
            </a:pPr>
            <a:r>
              <a:rPr lang="ru-RU" sz="1250" dirty="0" smtClean="0">
                <a:latin typeface="Arial Black" pitchFamily="34" charset="0"/>
              </a:rPr>
              <a:t>	</a:t>
            </a:r>
            <a:r>
              <a:rPr lang="ru-RU" sz="1250" dirty="0" smtClean="0">
                <a:solidFill>
                  <a:srgbClr val="FF0000"/>
                </a:solidFill>
                <a:latin typeface="Arial Black" pitchFamily="34" charset="0"/>
              </a:rPr>
              <a:t>2.</a:t>
            </a:r>
            <a:r>
              <a:rPr lang="ru-RU" sz="1250" dirty="0" smtClean="0">
                <a:latin typeface="Arial Black" pitchFamily="34" charset="0"/>
              </a:rPr>
              <a:t> Жилищный </a:t>
            </a:r>
            <a:r>
              <a:rPr lang="ru-RU" sz="1250" dirty="0">
                <a:latin typeface="Arial Black" pitchFamily="34" charset="0"/>
              </a:rPr>
              <a:t>кодекс Республики Беларусь</a:t>
            </a:r>
          </a:p>
          <a:p>
            <a:pPr lvl="0" fontAlgn="base">
              <a:buNone/>
            </a:pPr>
            <a:r>
              <a:rPr lang="ru-RU" sz="1250" dirty="0" smtClean="0">
                <a:latin typeface="Arial Black" pitchFamily="34" charset="0"/>
              </a:rPr>
              <a:t>	</a:t>
            </a:r>
            <a:r>
              <a:rPr lang="ru-RU" sz="1250" dirty="0" smtClean="0">
                <a:solidFill>
                  <a:srgbClr val="FF0000"/>
                </a:solidFill>
                <a:latin typeface="Arial Black" pitchFamily="34" charset="0"/>
              </a:rPr>
              <a:t>3 </a:t>
            </a:r>
            <a:r>
              <a:rPr lang="ru-RU" sz="1250" dirty="0" smtClean="0">
                <a:latin typeface="Arial Black" pitchFamily="34" charset="0"/>
              </a:rPr>
              <a:t>.Концепция </a:t>
            </a:r>
            <a:r>
              <a:rPr lang="ru-RU" sz="1250" dirty="0">
                <a:latin typeface="Arial Black" pitchFamily="34" charset="0"/>
              </a:rPr>
              <a:t>государственной жилищной политики Республики Беларусь до 2016 года</a:t>
            </a:r>
          </a:p>
          <a:p>
            <a:pPr lvl="0" fontAlgn="base">
              <a:buNone/>
            </a:pPr>
            <a:r>
              <a:rPr lang="ru-RU" sz="1250" dirty="0" smtClean="0">
                <a:latin typeface="Arial Black" pitchFamily="34" charset="0"/>
              </a:rPr>
              <a:t>	</a:t>
            </a:r>
            <a:r>
              <a:rPr lang="ru-RU" sz="1250" dirty="0" smtClean="0">
                <a:solidFill>
                  <a:srgbClr val="FF0000"/>
                </a:solidFill>
                <a:latin typeface="Arial Black" pitchFamily="34" charset="0"/>
              </a:rPr>
              <a:t>4.</a:t>
            </a:r>
            <a:r>
              <a:rPr lang="ru-RU" sz="1250" dirty="0" smtClean="0">
                <a:latin typeface="Arial Black" pitchFamily="34" charset="0"/>
              </a:rPr>
              <a:t> ЗАКОН </a:t>
            </a:r>
            <a:r>
              <a:rPr lang="ru-RU" sz="1250" dirty="0">
                <a:latin typeface="Arial Black" pitchFamily="34" charset="0"/>
              </a:rPr>
              <a:t>РЕСПУБЛИКИ БЕЛАРУСЬ от 20 июня 2008 г. </a:t>
            </a:r>
            <a:r>
              <a:rPr lang="ru-RU" sz="1250" dirty="0" err="1">
                <a:latin typeface="Arial Black" pitchFamily="34" charset="0"/>
              </a:rPr>
              <a:t>No</a:t>
            </a:r>
            <a:r>
              <a:rPr lang="ru-RU" sz="1250" dirty="0">
                <a:latin typeface="Arial Black" pitchFamily="34" charset="0"/>
              </a:rPr>
              <a:t> 345-З «Об ипотеке»</a:t>
            </a:r>
          </a:p>
          <a:p>
            <a:pPr lvl="0" fontAlgn="base">
              <a:buNone/>
            </a:pPr>
            <a:r>
              <a:rPr lang="ru-RU" sz="1250" dirty="0" smtClean="0">
                <a:latin typeface="Arial Black" pitchFamily="34" charset="0"/>
              </a:rPr>
              <a:t>	</a:t>
            </a:r>
            <a:r>
              <a:rPr lang="ru-RU" sz="1250" dirty="0" smtClean="0">
                <a:solidFill>
                  <a:srgbClr val="FF0000"/>
                </a:solidFill>
                <a:latin typeface="Arial Black" pitchFamily="34" charset="0"/>
              </a:rPr>
              <a:t>5.</a:t>
            </a:r>
            <a:r>
              <a:rPr lang="ru-RU" sz="1250" dirty="0" smtClean="0">
                <a:latin typeface="Arial Black" pitchFamily="34" charset="0"/>
              </a:rPr>
              <a:t> ЗАКОН </a:t>
            </a:r>
            <a:r>
              <a:rPr lang="ru-RU" sz="1250" dirty="0">
                <a:latin typeface="Arial Black" pitchFamily="34" charset="0"/>
              </a:rPr>
              <a:t>РЕСПУБЛИКИ БЕЛАРУСЬ от 10 ноября 2008 г. </a:t>
            </a:r>
            <a:r>
              <a:rPr lang="ru-RU" sz="1250" dirty="0" err="1">
                <a:latin typeface="Arial Black" pitchFamily="34" charset="0"/>
              </a:rPr>
              <a:t>No</a:t>
            </a:r>
            <a:r>
              <a:rPr lang="ru-RU" sz="1250" dirty="0">
                <a:latin typeface="Arial Black" pitchFamily="34" charset="0"/>
              </a:rPr>
              <a:t> 441-З «О кредитных историях»</a:t>
            </a:r>
          </a:p>
          <a:p>
            <a:pPr lvl="0" fontAlgn="base">
              <a:buNone/>
            </a:pPr>
            <a:r>
              <a:rPr lang="ru-RU" sz="1250" dirty="0" smtClean="0">
                <a:latin typeface="Arial Black" pitchFamily="34" charset="0"/>
              </a:rPr>
              <a:t>	</a:t>
            </a:r>
            <a:r>
              <a:rPr lang="ru-RU" sz="1250" dirty="0" smtClean="0">
                <a:solidFill>
                  <a:srgbClr val="FF0000"/>
                </a:solidFill>
                <a:latin typeface="Arial Black" pitchFamily="34" charset="0"/>
              </a:rPr>
              <a:t>6 .</a:t>
            </a:r>
            <a:r>
              <a:rPr lang="ru-RU" sz="1250" dirty="0" smtClean="0">
                <a:latin typeface="Arial Black" pitchFamily="34" charset="0"/>
              </a:rPr>
              <a:t>Указ </a:t>
            </a:r>
            <a:r>
              <a:rPr lang="ru-RU" sz="1250" dirty="0">
                <a:latin typeface="Arial Black" pitchFamily="34" charset="0"/>
              </a:rPr>
              <a:t>Президента РБ № 263 от 06 июня 2013г. «О долевом строительстве объектов в Республике Беларусь»</a:t>
            </a:r>
          </a:p>
          <a:p>
            <a:pPr lvl="0" fontAlgn="base">
              <a:buNone/>
            </a:pPr>
            <a:r>
              <a:rPr lang="ru-RU" sz="1250" dirty="0" smtClean="0">
                <a:latin typeface="Arial Black" pitchFamily="34" charset="0"/>
              </a:rPr>
              <a:t>	</a:t>
            </a:r>
            <a:r>
              <a:rPr lang="ru-RU" sz="1250" dirty="0" smtClean="0">
                <a:solidFill>
                  <a:srgbClr val="FF0000"/>
                </a:solidFill>
                <a:latin typeface="Arial Black" pitchFamily="34" charset="0"/>
              </a:rPr>
              <a:t>7.</a:t>
            </a:r>
            <a:r>
              <a:rPr lang="ru-RU" sz="1250" dirty="0" smtClean="0">
                <a:latin typeface="Arial Black" pitchFamily="34" charset="0"/>
              </a:rPr>
              <a:t> Указ </a:t>
            </a:r>
            <a:r>
              <a:rPr lang="ru-RU" sz="1250" dirty="0">
                <a:latin typeface="Arial Black" pitchFamily="34" charset="0"/>
              </a:rPr>
              <a:t>Президента РБ  от 13 октября 2006 г. </a:t>
            </a:r>
            <a:r>
              <a:rPr lang="ru-RU" sz="1250" dirty="0" err="1">
                <a:latin typeface="Arial Black" pitchFamily="34" charset="0"/>
              </a:rPr>
              <a:t>No</a:t>
            </a:r>
            <a:r>
              <a:rPr lang="ru-RU" sz="1250" dirty="0">
                <a:latin typeface="Arial Black" pitchFamily="34" charset="0"/>
              </a:rPr>
              <a:t> 615 «Об оценочной деятельности в Республике Беларусь»</a:t>
            </a:r>
          </a:p>
          <a:p>
            <a:pPr lvl="0" fontAlgn="base">
              <a:buNone/>
            </a:pPr>
            <a:r>
              <a:rPr lang="ru-RU" sz="1250" dirty="0" smtClean="0">
                <a:latin typeface="Arial Black" pitchFamily="34" charset="0"/>
              </a:rPr>
              <a:t>	</a:t>
            </a:r>
            <a:r>
              <a:rPr lang="ru-RU" sz="1250" dirty="0" smtClean="0">
                <a:solidFill>
                  <a:srgbClr val="FF0000"/>
                </a:solidFill>
                <a:latin typeface="Arial Black" pitchFamily="34" charset="0"/>
              </a:rPr>
              <a:t>8.</a:t>
            </a:r>
            <a:r>
              <a:rPr lang="ru-RU" sz="1250" dirty="0" smtClean="0">
                <a:latin typeface="Arial Black" pitchFamily="34" charset="0"/>
              </a:rPr>
              <a:t> Закон </a:t>
            </a:r>
            <a:r>
              <a:rPr lang="ru-RU" sz="1250" dirty="0">
                <a:latin typeface="Arial Black" pitchFamily="34" charset="0"/>
              </a:rPr>
              <a:t>Республики Беларусь от 22.07.2002 «О государственной регистрации недвижимого имущества, прав на </a:t>
            </a:r>
            <a:r>
              <a:rPr lang="ru-RU" sz="1250" dirty="0" smtClean="0">
                <a:latin typeface="Arial Black" pitchFamily="34" charset="0"/>
              </a:rPr>
              <a:t/>
            </a:r>
            <a:br>
              <a:rPr lang="ru-RU" sz="1250" dirty="0" smtClean="0">
                <a:latin typeface="Arial Black" pitchFamily="34" charset="0"/>
              </a:rPr>
            </a:br>
            <a:r>
              <a:rPr lang="ru-RU" sz="1250" dirty="0" smtClean="0">
                <a:latin typeface="Arial Black" pitchFamily="34" charset="0"/>
              </a:rPr>
              <a:t>него </a:t>
            </a:r>
            <a:r>
              <a:rPr lang="ru-RU" sz="1250" dirty="0">
                <a:latin typeface="Arial Black" pitchFamily="34" charset="0"/>
              </a:rPr>
              <a:t>и сделок с ним»</a:t>
            </a:r>
          </a:p>
          <a:p>
            <a:r>
              <a:rPr lang="ru-RU" sz="1250" dirty="0" smtClean="0">
                <a:latin typeface="Arial Black" pitchFamily="34" charset="0"/>
              </a:rPr>
              <a:t>На </a:t>
            </a:r>
            <a:r>
              <a:rPr lang="ru-RU" sz="1250" dirty="0">
                <a:latin typeface="Arial Black" pitchFamily="34" charset="0"/>
              </a:rPr>
              <a:t>сегодняшний день ипотека в Беларуси, несмотря </a:t>
            </a:r>
            <a:r>
              <a:rPr lang="ru-RU" sz="1250" dirty="0" smtClean="0">
                <a:latin typeface="Arial Black" pitchFamily="34" charset="0"/>
              </a:rPr>
              <a:t/>
            </a:r>
            <a:br>
              <a:rPr lang="ru-RU" sz="1250" dirty="0" smtClean="0">
                <a:latin typeface="Arial Black" pitchFamily="34" charset="0"/>
              </a:rPr>
            </a:br>
            <a:r>
              <a:rPr lang="ru-RU" sz="1250" dirty="0" smtClean="0">
                <a:latin typeface="Arial Black" pitchFamily="34" charset="0"/>
              </a:rPr>
              <a:t>на </a:t>
            </a:r>
            <a:r>
              <a:rPr lang="ru-RU" sz="1250" dirty="0">
                <a:latin typeface="Arial Black" pitchFamily="34" charset="0"/>
              </a:rPr>
              <a:t>принятые основные законодательные акты, </a:t>
            </a:r>
            <a:r>
              <a:rPr lang="ru-RU" sz="1250" dirty="0" smtClean="0">
                <a:latin typeface="Arial Black" pitchFamily="34" charset="0"/>
              </a:rPr>
              <a:t/>
            </a:r>
            <a:br>
              <a:rPr lang="ru-RU" sz="1250" dirty="0" smtClean="0">
                <a:latin typeface="Arial Black" pitchFamily="34" charset="0"/>
              </a:rPr>
            </a:br>
            <a:r>
              <a:rPr lang="ru-RU" sz="1250" dirty="0" smtClean="0">
                <a:solidFill>
                  <a:srgbClr val="FF0000"/>
                </a:solidFill>
                <a:latin typeface="Arial Black" pitchFamily="34" charset="0"/>
              </a:rPr>
              <a:t>практически </a:t>
            </a:r>
            <a:r>
              <a:rPr lang="ru-RU" sz="1250" dirty="0">
                <a:solidFill>
                  <a:srgbClr val="FF0000"/>
                </a:solidFill>
                <a:latin typeface="Arial Black" pitchFamily="34" charset="0"/>
              </a:rPr>
              <a:t>не </a:t>
            </a:r>
            <a:r>
              <a:rPr lang="ru-RU" sz="1250" dirty="0" smtClean="0">
                <a:solidFill>
                  <a:srgbClr val="FF0000"/>
                </a:solidFill>
                <a:latin typeface="Arial Black" pitchFamily="34" charset="0"/>
              </a:rPr>
              <a:t>функционирует</a:t>
            </a:r>
            <a:r>
              <a:rPr lang="ru-RU" sz="1250" dirty="0" smtClean="0">
                <a:latin typeface="Arial Black" pitchFamily="34" charset="0"/>
              </a:rPr>
              <a:t>.</a:t>
            </a:r>
            <a:endParaRPr lang="ru-RU" sz="1250" dirty="0"/>
          </a:p>
        </p:txBody>
      </p:sp>
      <p:pic>
        <p:nvPicPr>
          <p:cNvPr id="4" name="Рисунок 3" descr="cropped-shapka-ipoteka.png"/>
          <p:cNvPicPr>
            <a:picLocks noChangeAspect="1"/>
          </p:cNvPicPr>
          <p:nvPr/>
        </p:nvPicPr>
        <p:blipFill>
          <a:blip r:embed="rId2" cstate="print"/>
          <a:stretch>
            <a:fillRect/>
          </a:stretch>
        </p:blipFill>
        <p:spPr>
          <a:xfrm>
            <a:off x="0" y="0"/>
            <a:ext cx="9144000" cy="1340768"/>
          </a:xfrm>
          <a:prstGeom prst="rect">
            <a:avLst/>
          </a:prstGeom>
        </p:spPr>
      </p:pic>
      <p:pic>
        <p:nvPicPr>
          <p:cNvPr id="5" name="Рисунок 4" descr="7459130.jpg"/>
          <p:cNvPicPr>
            <a:picLocks noChangeAspect="1"/>
          </p:cNvPicPr>
          <p:nvPr/>
        </p:nvPicPr>
        <p:blipFill>
          <a:blip r:embed="rId3" cstate="print"/>
          <a:stretch>
            <a:fillRect/>
          </a:stretch>
        </p:blipFill>
        <p:spPr>
          <a:xfrm>
            <a:off x="5748930" y="4365104"/>
            <a:ext cx="3395070" cy="2276872"/>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1000"/>
                                        <p:tgtEl>
                                          <p:spTgt spid="3">
                                            <p:txEl>
                                              <p:pRg st="1" end="1"/>
                                            </p:txEl>
                                          </p:spTgt>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1000"/>
                                        <p:tgtEl>
                                          <p:spTgt spid="3">
                                            <p:txEl>
                                              <p:pRg st="2" end="2"/>
                                            </p:txEl>
                                          </p:spTgt>
                                        </p:tgtEl>
                                      </p:cBhvr>
                                    </p:animEffect>
                                  </p:child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1000"/>
                                        <p:tgtEl>
                                          <p:spTgt spid="3">
                                            <p:txEl>
                                              <p:pRg st="3" end="3"/>
                                            </p:txEl>
                                          </p:spTgt>
                                        </p:tgtEl>
                                      </p:cBhvr>
                                    </p:animEffect>
                                  </p:child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1000"/>
                                        <p:tgtEl>
                                          <p:spTgt spid="3">
                                            <p:txEl>
                                              <p:pRg st="4" end="4"/>
                                            </p:txEl>
                                          </p:spTgt>
                                        </p:tgtEl>
                                      </p:cBhvr>
                                    </p:animEffect>
                                  </p:child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1000"/>
                                        <p:tgtEl>
                                          <p:spTgt spid="3">
                                            <p:txEl>
                                              <p:pRg st="5" end="5"/>
                                            </p:txEl>
                                          </p:spTgt>
                                        </p:tgtEl>
                                      </p:cBhvr>
                                    </p:animEffect>
                                  </p:childTnLst>
                                </p:cTn>
                              </p:par>
                            </p:childTnLst>
                          </p:cTn>
                        </p:par>
                        <p:par>
                          <p:cTn id="28" fill="hold">
                            <p:stCondLst>
                              <p:cond delay="6000"/>
                            </p:stCondLst>
                            <p:childTnLst>
                              <p:par>
                                <p:cTn id="29" presetID="4"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1000"/>
                                        <p:tgtEl>
                                          <p:spTgt spid="3">
                                            <p:txEl>
                                              <p:pRg st="6" end="6"/>
                                            </p:txEl>
                                          </p:spTgt>
                                        </p:tgtEl>
                                      </p:cBhvr>
                                    </p:animEffect>
                                  </p:childTnLst>
                                </p:cTn>
                              </p:par>
                            </p:childTnLst>
                          </p:cTn>
                        </p:par>
                        <p:par>
                          <p:cTn id="32" fill="hold">
                            <p:stCondLst>
                              <p:cond delay="7000"/>
                            </p:stCondLst>
                            <p:childTnLst>
                              <p:par>
                                <p:cTn id="33" presetID="4"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ox(in)">
                                      <p:cBhvr>
                                        <p:cTn id="35" dur="1000"/>
                                        <p:tgtEl>
                                          <p:spTgt spid="3">
                                            <p:txEl>
                                              <p:pRg st="7" end="7"/>
                                            </p:txEl>
                                          </p:spTgt>
                                        </p:tgtEl>
                                      </p:cBhvr>
                                    </p:animEffect>
                                  </p:childTnLst>
                                </p:cTn>
                              </p:par>
                            </p:childTnLst>
                          </p:cTn>
                        </p:par>
                        <p:par>
                          <p:cTn id="36" fill="hold">
                            <p:stCondLst>
                              <p:cond delay="8000"/>
                            </p:stCondLst>
                            <p:childTnLst>
                              <p:par>
                                <p:cTn id="37" presetID="4" presetClass="entr" presetSubtype="16"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ox(in)">
                                      <p:cBhvr>
                                        <p:cTn id="39" dur="1000"/>
                                        <p:tgtEl>
                                          <p:spTgt spid="3">
                                            <p:txEl>
                                              <p:pRg st="8" end="8"/>
                                            </p:txEl>
                                          </p:spTgt>
                                        </p:tgtEl>
                                      </p:cBhvr>
                                    </p:animEffect>
                                  </p:childTnLst>
                                </p:cTn>
                              </p:par>
                            </p:childTnLst>
                          </p:cTn>
                        </p:par>
                        <p:par>
                          <p:cTn id="40" fill="hold">
                            <p:stCondLst>
                              <p:cond delay="9000"/>
                            </p:stCondLst>
                            <p:childTnLst>
                              <p:par>
                                <p:cTn id="41" presetID="4" presetClass="entr" presetSubtype="16"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ox(in)">
                                      <p:cBhvr>
                                        <p:cTn id="43" dur="1000"/>
                                        <p:tgtEl>
                                          <p:spTgt spid="3">
                                            <p:txEl>
                                              <p:pRg st="9" end="9"/>
                                            </p:txEl>
                                          </p:spTgt>
                                        </p:tgtEl>
                                      </p:cBhvr>
                                    </p:animEffect>
                                  </p:childTnLst>
                                </p:cTn>
                              </p:par>
                            </p:childTnLst>
                          </p:cTn>
                        </p:par>
                        <p:par>
                          <p:cTn id="44" fill="hold">
                            <p:stCondLst>
                              <p:cond delay="10000"/>
                            </p:stCondLst>
                            <p:childTnLst>
                              <p:par>
                                <p:cTn id="45" presetID="5" presetClass="entr" presetSubtype="5"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heckerboard(down)">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136CF89BB20794CB8162050F86E0FBB" ma:contentTypeVersion="0" ma:contentTypeDescription="Создание документа." ma:contentTypeScope="" ma:versionID="7e4c103b61a28e60d0588a268d02a97a">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AB72A9-C392-44C0-98CC-1F5E278BA387}"/>
</file>

<file path=customXml/itemProps2.xml><?xml version="1.0" encoding="utf-8"?>
<ds:datastoreItem xmlns:ds="http://schemas.openxmlformats.org/officeDocument/2006/customXml" ds:itemID="{48B9A6A8-8DFD-484B-A9B4-6FA531C598DE}"/>
</file>

<file path=customXml/itemProps3.xml><?xml version="1.0" encoding="utf-8"?>
<ds:datastoreItem xmlns:ds="http://schemas.openxmlformats.org/officeDocument/2006/customXml" ds:itemID="{C0B7420F-F0E3-417A-8C11-D3F6DF3ED150}"/>
</file>

<file path=docProps/app.xml><?xml version="1.0" encoding="utf-8"?>
<Properties xmlns="http://schemas.openxmlformats.org/officeDocument/2006/extended-properties" xmlns:vt="http://schemas.openxmlformats.org/officeDocument/2006/docPropsVTypes">
  <TotalTime>479</TotalTime>
  <Words>353</Words>
  <Application>Microsoft Office PowerPoint</Application>
  <PresentationFormat>Экран (4:3)</PresentationFormat>
  <Paragraphs>46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Ипотечное кредитование</vt:lpstr>
      <vt:lpstr>История возникновения</vt:lpstr>
      <vt:lpstr>Основные понятия</vt:lpstr>
      <vt:lpstr>Одноуровневая (европейская) модель</vt:lpstr>
      <vt:lpstr>Двухуровневая (американская) модель</vt:lpstr>
      <vt:lpstr>Контрактно – сберегательная модель</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1</cp:lastModifiedBy>
  <cp:revision>49</cp:revision>
  <dcterms:created xsi:type="dcterms:W3CDTF">2016-03-13T11:30:54Z</dcterms:created>
  <dcterms:modified xsi:type="dcterms:W3CDTF">2016-05-27T09:00:57Z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0x0101004136CF89BB20794CB8162050F86E0FBB</vt:lpwstr>
  </property>
</Properties>
</file>