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7615E9-5363-4648-81AE-3FA5899A65E4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DCBEDC-100B-4792-BD9A-38FEBB210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5976664"/>
          </a:xfrm>
        </p:spPr>
        <p:txBody>
          <a:bodyPr/>
          <a:lstStyle/>
          <a:p>
            <a:r>
              <a:rPr lang="ru-RU" sz="3200" b="1" i="1" dirty="0" smtClean="0"/>
              <a:t>ТЕМА: ПРАВО СОБСТВЕННОСТИ НА КОМПОНЕНТЫ </a:t>
            </a:r>
          </a:p>
          <a:p>
            <a:r>
              <a:rPr lang="ru-RU" sz="3200" b="1" i="1" dirty="0" smtClean="0"/>
              <a:t>ПРИРОДНОЙ СРЕДЫ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2874"/>
            <a:ext cx="6696744" cy="439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Иностранным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государствам и международным организациям</a:t>
            </a:r>
            <a:r>
              <a:rPr lang="ru-RU" i="1" dirty="0" smtClean="0"/>
              <a:t> </a:t>
            </a:r>
            <a:r>
              <a:rPr lang="ru-RU" i="1" dirty="0" smtClean="0"/>
              <a:t>земельные участки могут передаваться в собственность </a:t>
            </a:r>
            <a:r>
              <a:rPr lang="ru-RU" i="1" dirty="0" smtClean="0"/>
              <a:t> </a:t>
            </a:r>
            <a:r>
              <a:rPr lang="ru-RU" i="1" dirty="0" smtClean="0"/>
              <a:t>для размещения постоянного дипломатического представительства или консульского учреждения иностранного государства в Республике Беларусь</a:t>
            </a:r>
            <a:r>
              <a:rPr lang="ru-RU" i="1" dirty="0" smtClean="0"/>
              <a:t>, а международная организация – ля размещения своего представительства</a:t>
            </a:r>
          </a:p>
          <a:p>
            <a:pPr marL="0" indent="0">
              <a:buNone/>
            </a:pPr>
            <a:r>
              <a:rPr lang="ru-RU" i="1" smtClean="0">
                <a:solidFill>
                  <a:schemeClr val="bg2">
                    <a:lumMod val="75000"/>
                  </a:schemeClr>
                </a:solidFill>
              </a:rPr>
              <a:t>Иностранное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государство может приобрести в собственность земельный участок, если:</a:t>
            </a:r>
          </a:p>
          <a:p>
            <a:r>
              <a:rPr lang="ru-RU" i="1" dirty="0" smtClean="0"/>
              <a:t>в соответствии с законодательством иностранного государства Республика Беларусь может для этих же целей приобрести в собственность земельный участок на территории этого иностранного государства;</a:t>
            </a:r>
          </a:p>
          <a:p>
            <a:r>
              <a:rPr lang="ru-RU" i="1" dirty="0" smtClean="0"/>
              <a:t>одновременно с приобретением в собственность земельного участка на территории Республики Беларусь иностранное государство предоставляет Республике Беларусь в собственность земельный участок на территории этого иностранного государства для тех же целей.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Земельный участок для постоянного дипломатического представительства или консульского учреждения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приобретается иностранным государством на основании договора, заключенного с Советом Министров Республики Беларусь.</a:t>
            </a:r>
            <a:r>
              <a:rPr lang="ru-RU" i="1" dirty="0" smtClean="0"/>
              <a:t> При этом местонахождение постоянного дипломатического представительства или консульского учреждения согласовывается с Министерством иностранных дел Республики Беларусь.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Порядок предоставления земельных участков </a:t>
            </a:r>
            <a:r>
              <a:rPr lang="ru-RU" i="1" u="sng" dirty="0" smtClean="0"/>
              <a:t>дипломатическим представительствам, приравненным к ним представительствам международных организаций и консульским учреждениям иностранных государств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 Республике Беларусь урегулирован Указом Президента Республики Беларусь от 17 декабря 2003 г., № 563.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E4ZdCBA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3645024"/>
            <a:ext cx="72008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Спасибо за внимание!!!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§ 1. Понятие права собственности на компоненты природной среды в Беларуси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Право собственности на компоненты природной среды представляет собой совокупность правовых норм, закрепляющих принадлежность определенного имущества (компонентов природной среды) соответствующим субъектам (государству, физическим, юридическим лицам), определяющих содержание их правомочий и обеспечивающих защиту прав и законных интересов собственника (право собственности в объективном смысле). </a:t>
            </a:r>
          </a:p>
          <a:p>
            <a:r>
              <a:rPr lang="ru-RU" i="1" dirty="0" smtClean="0"/>
              <a:t>Как правовой институт право собственности на компоненты природной среды объединяет нормы конституционного, гражданского, </a:t>
            </a:r>
            <a:r>
              <a:rPr lang="ru-RU" i="1" dirty="0" err="1" smtClean="0"/>
              <a:t>природоресурсного</a:t>
            </a:r>
            <a:r>
              <a:rPr lang="ru-RU" i="1" dirty="0" smtClean="0"/>
              <a:t>, налогового, уголовного, административного права, т. е. является комплексным институтом права.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dirty="0" smtClean="0"/>
              <a:t>Правомочия собственника имущества владеть, пользоваться и распоряжаться своим имуществом, в данном случае, компонентами природной среды, именуются правом собственности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 субъективном смысле.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9oboev.ru-66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7632848" cy="385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932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Компонентами природной среды в соответствии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со ст. 1 Закона Республики Беларусь «Об охране окружающей среды» являются: </a:t>
            </a:r>
          </a:p>
          <a:p>
            <a:r>
              <a:rPr lang="ru-RU" i="1" dirty="0" smtClean="0"/>
              <a:t>земля (включая почвы), </a:t>
            </a:r>
          </a:p>
          <a:p>
            <a:r>
              <a:rPr lang="ru-RU" i="1" dirty="0" smtClean="0"/>
              <a:t>недра, </a:t>
            </a:r>
          </a:p>
          <a:p>
            <a:r>
              <a:rPr lang="ru-RU" i="1" dirty="0" smtClean="0"/>
              <a:t>поверхностные и подземные воды, </a:t>
            </a:r>
          </a:p>
          <a:p>
            <a:r>
              <a:rPr lang="ru-RU" i="1" dirty="0" smtClean="0"/>
              <a:t>атмосферный воздух, </a:t>
            </a:r>
          </a:p>
          <a:p>
            <a:r>
              <a:rPr lang="ru-RU" i="1" dirty="0" smtClean="0"/>
              <a:t>растительный и животный мир, </a:t>
            </a:r>
          </a:p>
          <a:p>
            <a:r>
              <a:rPr lang="ru-RU" i="1" dirty="0" smtClean="0"/>
              <a:t>а также озоновый слой и </a:t>
            </a:r>
          </a:p>
          <a:p>
            <a:r>
              <a:rPr lang="ru-RU" i="1" dirty="0" smtClean="0"/>
              <a:t>околоземное космическое пространство, обеспечивающие в совокупности благоприятные условия для существования жизни на Земле.</a:t>
            </a:r>
          </a:p>
          <a:p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 descr="23e3070108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Самостоятельными объектами права собственности выступают: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земля, </a:t>
            </a:r>
          </a:p>
          <a:p>
            <a:r>
              <a:rPr lang="ru-RU" dirty="0" smtClean="0"/>
              <a:t>недра,</a:t>
            </a:r>
          </a:p>
          <a:p>
            <a:r>
              <a:rPr lang="ru-RU" dirty="0" smtClean="0"/>
              <a:t> поверхностные и подземные воды, </a:t>
            </a:r>
          </a:p>
          <a:p>
            <a:r>
              <a:rPr lang="ru-RU" dirty="0" smtClean="0"/>
              <a:t>растительный и животный мир. 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одной стороны,</a:t>
            </a:r>
            <a:r>
              <a:rPr lang="ru-RU" i="1" dirty="0" smtClean="0"/>
              <a:t> данные объекты являются вещами, имуществом в гражданско-правовом смысле и выполняют экономические функции в качестве средств производства.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другой стороны</a:t>
            </a:r>
            <a:r>
              <a:rPr lang="ru-RU" i="1" dirty="0" smtClean="0"/>
              <a:t>, они характеризуются также особым свойством, которое проявляется в их экологическом, рекреационном, оздоровительном, эстетическом назначении. Так, являясь пространственным базисом для размещения зданий, сооружений и т. п., земля остается единственным местом для проживания человека, и в этом смысле ее значение неоценимо. Атмосферный воздух, озоновый слой и околоземное космическое пространство как компоненты природной среды не обладают признаком </a:t>
            </a:r>
            <a:r>
              <a:rPr lang="ru-RU" i="1" dirty="0" err="1" smtClean="0"/>
              <a:t>овеществленности</a:t>
            </a:r>
            <a:r>
              <a:rPr lang="ru-RU" i="1" dirty="0" smtClean="0"/>
              <a:t> и не могут находиться в собственности.</a:t>
            </a:r>
          </a:p>
          <a:p>
            <a:endParaRPr lang="ru-RU" dirty="0"/>
          </a:p>
        </p:txBody>
      </p:sp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52839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§ 2. Субъекты права собственности на компоненты природной среды в Беларуси</a:t>
            </a:r>
            <a:endParaRPr lang="ru-RU" sz="28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/>
              <a:t> 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Управомоченный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 субъект </a:t>
            </a:r>
            <a:r>
              <a:rPr lang="ru-RU" sz="2000" i="1" dirty="0" smtClean="0"/>
              <a:t>правоотношения собственности 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именуется собственником</a:t>
            </a:r>
            <a:r>
              <a:rPr lang="ru-RU" sz="2000" i="1" dirty="0" smtClean="0"/>
              <a:t>. </a:t>
            </a:r>
            <a:r>
              <a:rPr lang="ru-RU" sz="2000" i="1" u="sng" dirty="0" smtClean="0"/>
              <a:t>Ему принадлежат права владения, пользования и распоряжения своим имуществом</a:t>
            </a:r>
            <a:r>
              <a:rPr lang="ru-RU" sz="2000" i="1" dirty="0" smtClean="0"/>
              <a:t> (п.1 ст. 210 ГК).</a:t>
            </a:r>
          </a:p>
          <a:p>
            <a:r>
              <a:rPr lang="ru-RU" sz="2000" i="1" dirty="0" smtClean="0"/>
              <a:t> 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Обязанными субъектами</a:t>
            </a:r>
            <a:r>
              <a:rPr lang="ru-RU" sz="2000" i="1" dirty="0" smtClean="0"/>
              <a:t> в правоотношении собственности являются 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все другие субъекты гражданских прав</a:t>
            </a:r>
            <a:r>
              <a:rPr lang="ru-RU" sz="2000" i="1" dirty="0" smtClean="0"/>
              <a:t>. </a:t>
            </a:r>
            <a:r>
              <a:rPr lang="ru-RU" sz="2000" i="1" u="sng" dirty="0" smtClean="0"/>
              <a:t>Они обязаны воздерживаться от любых нарушений прав собственника </a:t>
            </a:r>
            <a:r>
              <a:rPr lang="ru-RU" sz="2000" i="1" dirty="0" smtClean="0"/>
              <a:t>(ст. 282 и 285 ГК).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986377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113" y="3645024"/>
            <a:ext cx="6927367" cy="288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Субъектом права государственной собственности является государство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Республика Беларусь</a:t>
            </a:r>
          </a:p>
          <a:p>
            <a:pPr>
              <a:buNone/>
            </a:pPr>
            <a:r>
              <a:rPr lang="ru-RU" i="1" dirty="0" smtClean="0"/>
              <a:t>Правомочия по распоряжению компонентами природной среды от имени государства-собственника осуществляют уполномоченные государственные органы —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Президент Республики Беларусь, местные Советы, местные исполнительные и распорядительные органы. 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 descr="3249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93704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ilecdf9d70e482f40dc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21088"/>
            <a:ext cx="3208412" cy="254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ile8c8c413cceec4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7628" y="4293096"/>
            <a:ext cx="280722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В соответствии со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ст.12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КоЗ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smtClean="0"/>
              <a:t>в частной собственности граждан Республики </a:t>
            </a:r>
            <a:r>
              <a:rPr lang="ru-RU" i="1" dirty="0" smtClean="0"/>
              <a:t>Беларусь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smtClean="0"/>
              <a:t>могут находиться земельные участки, приобретенные для:</a:t>
            </a:r>
          </a:p>
          <a:p>
            <a:r>
              <a:rPr lang="ru-RU" dirty="0" smtClean="0"/>
              <a:t> ведения личного подсобного хозяйства (в размере до 1 гектара с учетом площади земельного участка, предоставленного для строительства и обслуживания жилого дома);</a:t>
            </a:r>
          </a:p>
          <a:p>
            <a:r>
              <a:rPr lang="ru-RU" dirty="0" smtClean="0"/>
              <a:t>строительства </a:t>
            </a:r>
            <a:r>
              <a:rPr lang="ru-RU" dirty="0" smtClean="0"/>
              <a:t>и обслуживания жилого дома (в размере в городах от 0,05 до 0,15 гектара; в сельских населенных пунктах, поселках городского типа от 0,15 до 0,25 гектара);</a:t>
            </a:r>
          </a:p>
          <a:p>
            <a:r>
              <a:rPr lang="ru-RU" dirty="0" smtClean="0"/>
              <a:t>ведения коллективного садоводства (в размере до 0,15 гектара на одного члена садоводческого товарищества)</a:t>
            </a:r>
          </a:p>
          <a:p>
            <a:r>
              <a:rPr lang="ru-RU" dirty="0" smtClean="0"/>
              <a:t> дачного строительства (в размере до 0,15 гектара на одного члена дачного кооператива</a:t>
            </a:r>
            <a:r>
              <a:rPr lang="ru-RU" dirty="0" smtClean="0"/>
              <a:t>);</a:t>
            </a:r>
          </a:p>
          <a:p>
            <a:r>
              <a:rPr lang="ru-RU" dirty="0"/>
              <a:t>о</a:t>
            </a:r>
            <a:r>
              <a:rPr lang="ru-RU" dirty="0" smtClean="0"/>
              <a:t>бслуживания квартиры в блокированном жилом доме</a:t>
            </a:r>
            <a:endParaRPr lang="ru-RU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6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Негосударственные юридические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лица Республики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Беларусь</a:t>
            </a:r>
          </a:p>
          <a:p>
            <a:r>
              <a:rPr lang="ru-RU" i="1" dirty="0" smtClean="0"/>
              <a:t>вправе </a:t>
            </a:r>
            <a:r>
              <a:rPr lang="ru-RU" i="1" dirty="0" smtClean="0"/>
              <a:t>приобрести земельные участки в частную собственность </a:t>
            </a:r>
            <a:r>
              <a:rPr lang="ru-RU" i="1" dirty="0" smtClean="0"/>
              <a:t>по результатам аукциона либо без проведения аукциона </a:t>
            </a:r>
          </a:p>
          <a:p>
            <a:r>
              <a:rPr lang="ru-RU" i="1" dirty="0" smtClean="0"/>
              <a:t>Средства </a:t>
            </a:r>
            <a:r>
              <a:rPr lang="ru-RU" i="1" dirty="0" smtClean="0"/>
              <a:t>от продажи земельных участков из собственности Республики Беларусь юридическим лицам направляются в республиканский бюджет и используются на охрану земель, повышение их качества, землеустройство.</a:t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0569FF-8761-4A66-99D7-568639E03A7C}"/>
</file>

<file path=customXml/itemProps2.xml><?xml version="1.0" encoding="utf-8"?>
<ds:datastoreItem xmlns:ds="http://schemas.openxmlformats.org/officeDocument/2006/customXml" ds:itemID="{0D3D63DE-E7F9-45F5-B19C-FB9886075A31}"/>
</file>

<file path=customXml/itemProps3.xml><?xml version="1.0" encoding="utf-8"?>
<ds:datastoreItem xmlns:ds="http://schemas.openxmlformats.org/officeDocument/2006/customXml" ds:itemID="{C6026B68-2C13-4C7E-A56A-1F2EC9E52CD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517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B50</cp:lastModifiedBy>
  <cp:revision>18</cp:revision>
  <dcterms:created xsi:type="dcterms:W3CDTF">2015-05-11T08:12:25Z</dcterms:created>
  <dcterms:modified xsi:type="dcterms:W3CDTF">2016-03-11T09:11:05Z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