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23732D11-35B9-4EBD-8657-0A81D148E8A6}" type="datetimeFigureOut">
              <a:rPr lang="ru-RU"/>
              <a:pPr>
                <a:defRPr/>
              </a:pPr>
              <a:t>04.06.2015</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A218A618-AC07-4F87-A0E4-697E989E3DF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6CBD49F-EFCF-4F59-B6C3-9D2794423DE7}" type="datetimeFigureOut">
              <a:rPr lang="ru-RU"/>
              <a:pPr>
                <a:defRPr/>
              </a:pPr>
              <a:t>04.06.2015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813D7CC-E49F-4B0E-B7A1-42680020858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1992F0E-D8EA-4437-8ACC-D48EE39B6E64}" type="datetimeFigureOut">
              <a:rPr lang="ru-RU"/>
              <a:pPr>
                <a:defRPr/>
              </a:pPr>
              <a:t>04.06.2015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8B60D9D-DB78-45CA-93F7-326E8E910BF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B31B1D70-FFB9-4C63-A718-BA9B967DC7C4}" type="datetimeFigureOut">
              <a:rPr lang="ru-RU"/>
              <a:pPr>
                <a:defRPr/>
              </a:pPr>
              <a:t>04.06.2015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BD48A87-5533-421D-AAC7-D34D1EA755B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C9207A81-2E87-47F6-9082-957BA0699219}" type="datetimeFigureOut">
              <a:rPr lang="ru-RU"/>
              <a:pPr>
                <a:defRPr/>
              </a:pPr>
              <a:t>04.06.2015</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FDE3246E-5B13-49FA-A447-975A78B1EB9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325B7186-F046-42F5-9289-15A9A087887B}" type="datetimeFigureOut">
              <a:rPr lang="ru-RU"/>
              <a:pPr>
                <a:defRPr/>
              </a:pPr>
              <a:t>04.06.2015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70010EE4-F1DD-4F92-8328-FDF07BA858A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0AECF861-8C09-44D2-A120-91798D98D265}" type="datetimeFigureOut">
              <a:rPr lang="ru-RU"/>
              <a:pPr>
                <a:defRPr/>
              </a:pPr>
              <a:t>04.06.2015</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1C8DC322-02D1-464A-B9FB-E42D7E99BA71}"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4EE14984-4703-462E-930C-7879764C4772}" type="datetimeFigureOut">
              <a:rPr lang="ru-RU"/>
              <a:pPr>
                <a:defRPr/>
              </a:pPr>
              <a:t>04.06.2015</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7BE84FB9-FD9C-4413-A47B-ABD140E593F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A39BC06D-0034-4CCF-99F2-DC3AA7653D1D}" type="datetimeFigureOut">
              <a:rPr lang="ru-RU"/>
              <a:pPr>
                <a:defRPr/>
              </a:pPr>
              <a:t>04.06.2015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3BF833B7-FA53-468C-B9BB-E6488ADFAD7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54DC00F1-116F-4A1A-AC40-C14915CB6E50}" type="datetimeFigureOut">
              <a:rPr lang="ru-RU"/>
              <a:pPr>
                <a:defRPr/>
              </a:pPr>
              <a:t>04.06.2015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CB2E06B5-BC7B-4A53-B75B-74DAD25BA38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extLst/>
          </a:lstStyle>
          <a:p>
            <a:pPr>
              <a:defRPr/>
            </a:pPr>
            <a:fld id="{C40A05C2-CA23-410D-95CB-3211B940FD06}" type="datetimeFigureOut">
              <a:rPr lang="ru-RU"/>
              <a:pPr>
                <a:defRPr/>
              </a:pPr>
              <a:t>04.06.2015</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extLst/>
          </a:lstStyle>
          <a:p>
            <a:pPr>
              <a:defRPr/>
            </a:pPr>
            <a:fld id="{CFADAEDE-AEA2-4F6C-AB90-5ED4124EFDA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06F4DCB-F9EB-408E-8349-91F494D06163}" type="datetimeFigureOut">
              <a:rPr lang="ru-RU"/>
              <a:pPr>
                <a:defRPr/>
              </a:pPr>
              <a:t>04.06.2015</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26161FEF-0684-4FDC-9AC7-70C458779CC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8" r:id="rId4"/>
    <p:sldLayoutId id="2147483759" r:id="rId5"/>
    <p:sldLayoutId id="2147483760" r:id="rId6"/>
    <p:sldLayoutId id="2147483754" r:id="rId7"/>
    <p:sldLayoutId id="2147483761" r:id="rId8"/>
    <p:sldLayoutId id="2147483762" r:id="rId9"/>
    <p:sldLayoutId id="2147483753" r:id="rId10"/>
    <p:sldLayoutId id="214748375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descr="Обеспечение экологической безопасности населенных пунктов"/>
          <p:cNvSpPr>
            <a:spLocks noGrp="1"/>
          </p:cNvSpPr>
          <p:nvPr>
            <p:ph type="ctrTitle"/>
          </p:nvPr>
        </p:nvSpPr>
        <p:spPr>
          <a:xfrm>
            <a:off x="3643274" y="0"/>
            <a:ext cx="5500726" cy="1785950"/>
          </a:xfrm>
        </p:spPr>
        <p:txBody>
          <a:bodyPr/>
          <a:lstStyle/>
          <a:p>
            <a:pPr fontAlgn="auto">
              <a:spcAft>
                <a:spcPts val="0"/>
              </a:spcAft>
              <a:defRPr/>
            </a:pPr>
            <a:r>
              <a:rPr lang="ru-RU" sz="2400" dirty="0"/>
              <a:t>ОБЕСПЕЧЕНИЕ ЭКОЛОГИЧЕСКОЙ БЕЗОПАСНОСТИ </a:t>
            </a:r>
            <a:r>
              <a:rPr lang="ru-RU" sz="2400" dirty="0" smtClean="0"/>
              <a:t>В  НАСЕЛЕННЫХ </a:t>
            </a:r>
            <a:r>
              <a:rPr lang="ru-RU" sz="2400" dirty="0"/>
              <a:t>ПУНКТОВ</a:t>
            </a:r>
          </a:p>
        </p:txBody>
      </p:sp>
      <p:sp>
        <p:nvSpPr>
          <p:cNvPr id="13314" name="Подзаголовок 2"/>
          <p:cNvSpPr>
            <a:spLocks noGrp="1"/>
          </p:cNvSpPr>
          <p:nvPr>
            <p:ph type="subTitle" idx="1"/>
          </p:nvPr>
        </p:nvSpPr>
        <p:spPr>
          <a:xfrm>
            <a:off x="1371600" y="5357813"/>
            <a:ext cx="7772400" cy="1200150"/>
          </a:xfrm>
        </p:spPr>
        <p:txBody>
          <a:bodyPr/>
          <a:lstStyle/>
          <a:p>
            <a:pPr marR="0"/>
            <a:endParaRPr lang="ru-RU" smtClean="0"/>
          </a:p>
        </p:txBody>
      </p:sp>
      <p:pic>
        <p:nvPicPr>
          <p:cNvPr id="13315" name="Рисунок 3" descr="07_pre.jpg"/>
          <p:cNvPicPr>
            <a:picLocks noChangeAspect="1"/>
          </p:cNvPicPr>
          <p:nvPr/>
        </p:nvPicPr>
        <p:blipFill>
          <a:blip r:embed="rId2"/>
          <a:srcRect/>
          <a:stretch>
            <a:fillRect/>
          </a:stretch>
        </p:blipFill>
        <p:spPr bwMode="auto">
          <a:xfrm>
            <a:off x="3286125" y="1714500"/>
            <a:ext cx="5857875" cy="4071938"/>
          </a:xfrm>
          <a:prstGeom prst="rect">
            <a:avLst/>
          </a:prstGeom>
          <a:noFill/>
          <a:ln w="9525">
            <a:noFill/>
            <a:miter lim="800000"/>
            <a:headEnd/>
            <a:tailEnd/>
          </a:ln>
        </p:spPr>
      </p:pic>
      <p:pic>
        <p:nvPicPr>
          <p:cNvPr id="13316" name="Рисунок 4" descr="i (1).jpg"/>
          <p:cNvPicPr>
            <a:picLocks noChangeAspect="1"/>
          </p:cNvPicPr>
          <p:nvPr/>
        </p:nvPicPr>
        <p:blipFill>
          <a:blip r:embed="rId3"/>
          <a:srcRect/>
          <a:stretch>
            <a:fillRect/>
          </a:stretch>
        </p:blipFill>
        <p:spPr bwMode="auto">
          <a:xfrm>
            <a:off x="-69850" y="0"/>
            <a:ext cx="3998913"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8658196" cy="3357586"/>
          </a:xfrm>
        </p:spPr>
        <p:txBody>
          <a:bodyPr/>
          <a:lstStyle/>
          <a:p>
            <a:pPr fontAlgn="auto">
              <a:spcAft>
                <a:spcPts val="0"/>
              </a:spcAft>
              <a:defRPr/>
            </a:pPr>
            <a:r>
              <a:rPr lang="ru-RU" sz="2400" b="0" dirty="0" smtClean="0"/>
              <a:t>Все земли городов, иных населенных пунктов должны использоваться в строгом соответствии с их генеральными планами и планами землеустройства территории этих населенных пунктов.</a:t>
            </a:r>
            <a:r>
              <a:rPr lang="ru-RU" sz="2400" dirty="0" smtClean="0"/>
              <a:t/>
            </a:r>
            <a:br>
              <a:rPr lang="ru-RU" sz="2400" dirty="0" smtClean="0"/>
            </a:br>
            <a:r>
              <a:rPr lang="ru-RU" sz="2400" b="0" dirty="0" smtClean="0"/>
              <a:t>Являясь средоточием основных промышленных и транспортных загрязнителей, города становятся самыми загрязненными участками государственной территории. </a:t>
            </a:r>
            <a:endParaRPr lang="ru-RU" sz="2400" dirty="0"/>
          </a:p>
        </p:txBody>
      </p:sp>
      <p:pic>
        <p:nvPicPr>
          <p:cNvPr id="22530" name="Рисунок 2" descr="12681_BnHover.jpg"/>
          <p:cNvPicPr>
            <a:picLocks noChangeAspect="1"/>
          </p:cNvPicPr>
          <p:nvPr/>
        </p:nvPicPr>
        <p:blipFill>
          <a:blip r:embed="rId2"/>
          <a:srcRect/>
          <a:stretch>
            <a:fillRect/>
          </a:stretch>
        </p:blipFill>
        <p:spPr bwMode="auto">
          <a:xfrm>
            <a:off x="2071688" y="3157538"/>
            <a:ext cx="7072312" cy="37004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7498" y="0"/>
            <a:ext cx="6186502" cy="3868742"/>
          </a:xfrm>
        </p:spPr>
        <p:txBody>
          <a:bodyPr/>
          <a:lstStyle/>
          <a:p>
            <a:pPr fontAlgn="auto">
              <a:spcAft>
                <a:spcPts val="0"/>
              </a:spcAft>
              <a:defRPr/>
            </a:pPr>
            <a:r>
              <a:rPr lang="ru-RU" sz="2400" b="0" dirty="0" smtClean="0"/>
              <a:t>В большинстве городских поселений систематически фиксируются превышения допустимых концентраций вредных веществ в атмосфере и воде, поэтому территории городов и иных населенных пунктов имеют более высокие требования к охране окружающей среды.</a:t>
            </a:r>
            <a:endParaRPr lang="ru-RU" sz="2400" dirty="0"/>
          </a:p>
        </p:txBody>
      </p:sp>
      <p:pic>
        <p:nvPicPr>
          <p:cNvPr id="23554" name="Рисунок 2" descr="avto.jpg"/>
          <p:cNvPicPr>
            <a:picLocks noChangeAspect="1"/>
          </p:cNvPicPr>
          <p:nvPr/>
        </p:nvPicPr>
        <p:blipFill>
          <a:blip r:embed="rId2"/>
          <a:srcRect/>
          <a:stretch>
            <a:fillRect/>
          </a:stretch>
        </p:blipFill>
        <p:spPr bwMode="auto">
          <a:xfrm>
            <a:off x="142875" y="3535363"/>
            <a:ext cx="4429125" cy="3322637"/>
          </a:xfrm>
          <a:prstGeom prst="rect">
            <a:avLst/>
          </a:prstGeom>
          <a:noFill/>
          <a:ln w="9525">
            <a:noFill/>
            <a:miter lim="800000"/>
            <a:headEnd/>
            <a:tailEnd/>
          </a:ln>
        </p:spPr>
      </p:pic>
      <p:pic>
        <p:nvPicPr>
          <p:cNvPr id="23555" name="Рисунок 3" descr="main13576447_92b5825d1d1abc1d0282d0e34d40fd34.jpg"/>
          <p:cNvPicPr>
            <a:picLocks noChangeAspect="1"/>
          </p:cNvPicPr>
          <p:nvPr/>
        </p:nvPicPr>
        <p:blipFill>
          <a:blip r:embed="rId3"/>
          <a:srcRect/>
          <a:stretch>
            <a:fillRect/>
          </a:stretch>
        </p:blipFill>
        <p:spPr bwMode="auto">
          <a:xfrm>
            <a:off x="4500563" y="3540125"/>
            <a:ext cx="4643437" cy="3317875"/>
          </a:xfrm>
          <a:prstGeom prst="rect">
            <a:avLst/>
          </a:prstGeom>
          <a:noFill/>
          <a:ln w="9525">
            <a:noFill/>
            <a:miter lim="800000"/>
            <a:headEnd/>
            <a:tailEnd/>
          </a:ln>
        </p:spPr>
      </p:pic>
      <p:pic>
        <p:nvPicPr>
          <p:cNvPr id="23556" name="Рисунок 4" descr="tvoqherijhdaqldi.jpg"/>
          <p:cNvPicPr>
            <a:picLocks noChangeAspect="1"/>
          </p:cNvPicPr>
          <p:nvPr/>
        </p:nvPicPr>
        <p:blipFill>
          <a:blip r:embed="rId4"/>
          <a:srcRect/>
          <a:stretch>
            <a:fillRect/>
          </a:stretch>
        </p:blipFill>
        <p:spPr bwMode="auto">
          <a:xfrm>
            <a:off x="0" y="176213"/>
            <a:ext cx="2786063" cy="3228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lstStyle/>
          <a:p>
            <a:pPr fontAlgn="auto">
              <a:spcAft>
                <a:spcPts val="0"/>
              </a:spcAft>
              <a:defRPr/>
            </a:pPr>
            <a:r>
              <a:rPr lang="ru-RU" sz="2400" b="0" dirty="0" smtClean="0"/>
              <a:t>Охрана окружающей среды населенных пунктов основана на принципе устойчивого развития, который предполагает сбалансированное </a:t>
            </a:r>
            <a:r>
              <a:rPr lang="ru-RU" sz="2400" b="0" dirty="0" err="1" smtClean="0"/>
              <a:t>социальноэкономическое</a:t>
            </a:r>
            <a:r>
              <a:rPr lang="ru-RU" sz="2400" b="0" dirty="0" smtClean="0"/>
              <a:t> и экологическое развитие населенных пунктов. </a:t>
            </a:r>
            <a:br>
              <a:rPr lang="ru-RU" sz="2400" b="0" dirty="0" smtClean="0"/>
            </a:br>
            <a:r>
              <a:rPr lang="ru-RU" sz="2400" b="0" dirty="0" smtClean="0"/>
              <a:t>Основные направления устойчивого развития населенных пунктов закреплены в Национальной стратегии устойчивого социально-экономического развития Республики Беларусь на период до 2020 года.</a:t>
            </a:r>
            <a:r>
              <a:rPr lang="ru-RU" sz="2400" dirty="0" smtClean="0"/>
              <a:t/>
            </a:r>
            <a:br>
              <a:rPr lang="ru-RU" sz="2400" dirty="0" smtClean="0"/>
            </a:b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lstStyle/>
          <a:p>
            <a:pPr fontAlgn="auto">
              <a:spcAft>
                <a:spcPts val="0"/>
              </a:spcAft>
              <a:defRPr/>
            </a:pPr>
            <a:r>
              <a:rPr lang="ru-RU" sz="2400" b="0" dirty="0" smtClean="0"/>
              <a:t>В Республике Беларусь исторически сложилась система расселения, отражающая характерные особенности природных условий, хозяйственной деятельности, социально-демографического и историко-культурного развития государства, которая представляет собой сеть населенных мест, объединенных между собой пространственными, социально-экономическими и культурными связями и находящихся в иерархичной соподчиненности. Она включает 213</a:t>
            </a:r>
            <a:br>
              <a:rPr lang="ru-RU" sz="2400" b="0" dirty="0" smtClean="0"/>
            </a:br>
            <a:r>
              <a:rPr lang="ru-RU" sz="2400" b="0" dirty="0" smtClean="0"/>
              <a:t>городских поселений (в которых проживает 71% населения) и 24,1 тыс. сельских поселений121. </a:t>
            </a:r>
            <a:br>
              <a:rPr lang="ru-RU" sz="2400" b="0" dirty="0" smtClean="0"/>
            </a:b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643702" cy="4357694"/>
          </a:xfrm>
        </p:spPr>
        <p:txBody>
          <a:bodyPr>
            <a:normAutofit fontScale="90000"/>
          </a:bodyPr>
          <a:lstStyle/>
          <a:p>
            <a:pPr fontAlgn="auto">
              <a:spcAft>
                <a:spcPts val="0"/>
              </a:spcAft>
              <a:defRPr/>
            </a:pPr>
            <a:r>
              <a:rPr lang="ru-RU" sz="2400" b="0" dirty="0" smtClean="0"/>
              <a:t>Правовую охрану окружающей среды населенных пунктов можно рассматривать как систему правовых мер, направленных на обеспечение благоприятного состояния окружающей среды населенных пунктов и поддержание экологического равновесия в процессе размещения и развития населенных пунктов. Она представляет собой сложный комплекс правоотношений, которые объединены единством целей и единым объектом. </a:t>
            </a:r>
            <a:endParaRPr lang="ru-RU" sz="2400" dirty="0"/>
          </a:p>
        </p:txBody>
      </p:sp>
      <p:pic>
        <p:nvPicPr>
          <p:cNvPr id="26626" name="Рисунок 2" descr="i.jpg"/>
          <p:cNvPicPr>
            <a:picLocks noChangeAspect="1"/>
          </p:cNvPicPr>
          <p:nvPr/>
        </p:nvPicPr>
        <p:blipFill>
          <a:blip r:embed="rId2"/>
          <a:srcRect/>
          <a:stretch>
            <a:fillRect/>
          </a:stretch>
        </p:blipFill>
        <p:spPr bwMode="auto">
          <a:xfrm>
            <a:off x="2714625" y="3714750"/>
            <a:ext cx="6429375" cy="3143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6583362"/>
          </a:xfrm>
        </p:spPr>
        <p:txBody>
          <a:bodyPr/>
          <a:lstStyle/>
          <a:p>
            <a:pPr fontAlgn="auto">
              <a:spcAft>
                <a:spcPts val="0"/>
              </a:spcAft>
              <a:defRPr/>
            </a:pPr>
            <a:r>
              <a:rPr lang="ru-RU" sz="2400" b="0" dirty="0" smtClean="0"/>
              <a:t>Общие требования в области охраны окружающей среды при размещении, проектировании, строительстве и реконструкции населенных пунктов установлены ст. 43 Закона Республики Беларусь «Об охране окружающей среды». В соответствии с этой нормой при размещении, проектировании, строительстве и реконструкции населенных пунктов должны соблюдаться требования в области охраны окружающей среды, обеспечивающие благоприятную для жизни и здоровья граждан окружающую среду. Эта задача решается посредством установления экологических требований к различным видам человеческой деятельности, в процессе которой оказывается воздействие на окружающую среду населенных пунктов и обеспечивается экологическая безопасность.</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5011750"/>
          </a:xfrm>
        </p:spPr>
        <p:txBody>
          <a:bodyPr>
            <a:normAutofit fontScale="90000"/>
          </a:bodyPr>
          <a:lstStyle/>
          <a:p>
            <a:pPr fontAlgn="auto">
              <a:spcAft>
                <a:spcPts val="0"/>
              </a:spcAft>
              <a:defRPr/>
            </a:pPr>
            <a:r>
              <a:rPr lang="ru-RU" sz="2400" b="0" dirty="0" smtClean="0">
                <a:solidFill>
                  <a:schemeClr val="accent2">
                    <a:lumMod val="75000"/>
                  </a:schemeClr>
                </a:solidFill>
              </a:rPr>
              <a:t>                           </a:t>
            </a:r>
            <a:r>
              <a:rPr lang="ru-RU" sz="2400" i="1" u="sng" dirty="0" smtClean="0">
                <a:solidFill>
                  <a:schemeClr val="accent2">
                    <a:lumMod val="75000"/>
                  </a:schemeClr>
                </a:solidFill>
              </a:rPr>
              <a:t>К ним относятся:</a:t>
            </a:r>
            <a:r>
              <a:rPr lang="ru-RU" sz="2400" b="0" dirty="0" smtClean="0"/>
              <a:t/>
            </a:r>
            <a:br>
              <a:rPr lang="ru-RU" sz="2400" b="0" dirty="0" smtClean="0"/>
            </a:br>
            <a:r>
              <a:rPr lang="ru-RU" sz="2400" b="0" dirty="0" smtClean="0"/>
              <a:t/>
            </a:r>
            <a:br>
              <a:rPr lang="ru-RU" sz="2400" b="0" dirty="0" smtClean="0"/>
            </a:br>
            <a:r>
              <a:rPr lang="ru-RU" sz="2400" dirty="0" smtClean="0">
                <a:solidFill>
                  <a:schemeClr val="accent2">
                    <a:lumMod val="75000"/>
                  </a:schemeClr>
                </a:solidFill>
              </a:rPr>
              <a:t>1</a:t>
            </a:r>
            <a:r>
              <a:rPr lang="ru-RU" sz="2400" b="0" dirty="0" smtClean="0">
                <a:solidFill>
                  <a:schemeClr val="accent2">
                    <a:lumMod val="75000"/>
                  </a:schemeClr>
                </a:solidFill>
              </a:rPr>
              <a:t>. </a:t>
            </a:r>
            <a:r>
              <a:rPr lang="ru-RU" sz="2400" b="0" dirty="0" smtClean="0"/>
              <a:t>экологические требования к размещению и развитию населенных пунктов как центров расселения. Это направление определяется тем, что населенные пункты являются центрами территориального расселения людей, и предусматривает правовые меры охраны окружающей среды населенных</a:t>
            </a:r>
            <a:br>
              <a:rPr lang="ru-RU" sz="2400" b="0" dirty="0" smtClean="0"/>
            </a:br>
            <a:r>
              <a:rPr lang="ru-RU" sz="2400" b="0" dirty="0" smtClean="0"/>
              <a:t> пунктов в процессе территориальной организации Республики Беларусь, планировки и застройки населенных пунктов, которые закреплены в законодательстве об архитектурной, градостроительной и строительной деятельности;</a:t>
            </a:r>
            <a:br>
              <a:rPr lang="ru-RU" sz="2400" b="0" dirty="0" smtClean="0"/>
            </a:br>
            <a:endParaRPr lang="ru-RU" sz="2400" dirty="0"/>
          </a:p>
        </p:txBody>
      </p:sp>
      <p:pic>
        <p:nvPicPr>
          <p:cNvPr id="28674" name="Рисунок 2" descr="1373874427_novaya-rechitsa1.jpg"/>
          <p:cNvPicPr>
            <a:picLocks noChangeAspect="1"/>
          </p:cNvPicPr>
          <p:nvPr/>
        </p:nvPicPr>
        <p:blipFill>
          <a:blip r:embed="rId2"/>
          <a:srcRect/>
          <a:stretch>
            <a:fillRect/>
          </a:stretch>
        </p:blipFill>
        <p:spPr bwMode="auto">
          <a:xfrm>
            <a:off x="2214563" y="4214813"/>
            <a:ext cx="6500812" cy="26431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5869006"/>
          </a:xfrm>
        </p:spPr>
        <p:txBody>
          <a:bodyPr/>
          <a:lstStyle/>
          <a:p>
            <a:pPr fontAlgn="auto">
              <a:spcAft>
                <a:spcPts val="0"/>
              </a:spcAft>
              <a:defRPr/>
            </a:pPr>
            <a:r>
              <a:rPr lang="ru-RU" sz="2400" b="0" dirty="0" smtClean="0">
                <a:solidFill>
                  <a:schemeClr val="accent2">
                    <a:lumMod val="75000"/>
                  </a:schemeClr>
                </a:solidFill>
              </a:rPr>
              <a:t>2.</a:t>
            </a:r>
            <a:r>
              <a:rPr lang="ru-RU" sz="2400" b="0" dirty="0" smtClean="0"/>
              <a:t>экологические требования, направленные на достижение </a:t>
            </a:r>
            <a:r>
              <a:rPr lang="ru-RU" sz="2400" b="0" dirty="0" err="1" smtClean="0"/>
              <a:t>санитарноэпидемического</a:t>
            </a:r>
            <a:r>
              <a:rPr lang="ru-RU" sz="2400" b="0" dirty="0" smtClean="0"/>
              <a:t> благополучия, которые установлены санитарным законодательством. Правовое регулирование санитарно-эпидемического благополучия исходит из того, что благоприятное качество окружающей среды является составной частью социальных условий жизни населения. Законодательство предусматривает систему мер по предотвращению неблагоприятного воздействия на организм человека факторов среды его обитания, которые обеспечивают создание экологических условий, способствующих сохранению и восстановлению здоровья населения;</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lstStyle/>
          <a:p>
            <a:pPr fontAlgn="auto">
              <a:spcAft>
                <a:spcPts val="0"/>
              </a:spcAft>
              <a:defRPr/>
            </a:pPr>
            <a:r>
              <a:rPr lang="ru-RU" sz="2400" b="0" dirty="0" smtClean="0">
                <a:solidFill>
                  <a:schemeClr val="accent2">
                    <a:lumMod val="75000"/>
                  </a:schemeClr>
                </a:solidFill>
              </a:rPr>
              <a:t>3.</a:t>
            </a:r>
            <a:r>
              <a:rPr lang="ru-RU" sz="2400" b="0" dirty="0" smtClean="0"/>
              <a:t>экологические требования по рациональному использованию и охране природных компонентов в населенных пунктах. Эти требования закреплены в </a:t>
            </a:r>
            <a:r>
              <a:rPr lang="ru-RU" sz="2400" b="0" dirty="0" err="1" smtClean="0"/>
              <a:t>природоресурсном</a:t>
            </a:r>
            <a:r>
              <a:rPr lang="ru-RU" sz="2400" b="0" dirty="0" smtClean="0"/>
              <a:t> законодательстве, регулирующем использование и охрану отдельных компонентов природной среды, и направлены на то, чтобы обеспечить сохранение и функционирование в населенных пунктах природных экосистем, в том числе подвергшихся антропогенным изменениям.</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000628" cy="4572008"/>
          </a:xfrm>
        </p:spPr>
        <p:txBody>
          <a:bodyPr/>
          <a:lstStyle/>
          <a:p>
            <a:pPr fontAlgn="auto">
              <a:spcAft>
                <a:spcPts val="0"/>
              </a:spcAft>
              <a:defRPr/>
            </a:pPr>
            <a:r>
              <a:rPr lang="ru-RU" sz="2400" b="0" dirty="0" smtClean="0"/>
              <a:t>Кодексом Республики Беларусь об административных правонарушениях предусмотрены меры административной ответственности за нарушение правил благоустройства и содержания населенных пунктов. </a:t>
            </a:r>
            <a:endParaRPr lang="ru-RU" sz="2400" dirty="0"/>
          </a:p>
        </p:txBody>
      </p:sp>
      <p:pic>
        <p:nvPicPr>
          <p:cNvPr id="31746" name="Рисунок 2" descr="koap.jpg"/>
          <p:cNvPicPr>
            <a:picLocks noChangeAspect="1"/>
          </p:cNvPicPr>
          <p:nvPr/>
        </p:nvPicPr>
        <p:blipFill>
          <a:blip r:embed="rId2"/>
          <a:srcRect/>
          <a:stretch>
            <a:fillRect/>
          </a:stretch>
        </p:blipFill>
        <p:spPr bwMode="auto">
          <a:xfrm rot="359205">
            <a:off x="4759325" y="481013"/>
            <a:ext cx="4071938" cy="6213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86446" cy="6215082"/>
          </a:xfrm>
        </p:spPr>
        <p:txBody>
          <a:bodyPr/>
          <a:lstStyle/>
          <a:p>
            <a:pPr fontAlgn="auto">
              <a:spcAft>
                <a:spcPts val="0"/>
              </a:spcAft>
              <a:defRPr/>
            </a:pPr>
            <a:r>
              <a:rPr lang="ru-RU" sz="2400" b="0" dirty="0" smtClean="0"/>
              <a:t>Охрана окружающей среды населенных пунктов является одним из направлений обеспечения экологической безопасности. В качестве объекта правового регулирования в данном случае выступает окружающая среда населенных пунктов, которая представляет собой сложное </a:t>
            </a:r>
            <a:r>
              <a:rPr lang="ru-RU" sz="2400" b="0" dirty="0" err="1" smtClean="0"/>
              <a:t>природноантропогенное</a:t>
            </a:r>
            <a:r>
              <a:rPr lang="ru-RU" sz="2400" b="0" dirty="0" smtClean="0"/>
              <a:t> образование, включающее природные, </a:t>
            </a:r>
            <a:r>
              <a:rPr lang="ru-RU" sz="2400" b="0" dirty="0" err="1" smtClean="0"/>
              <a:t>природноантропогенные</a:t>
            </a:r>
            <a:r>
              <a:rPr lang="ru-RU" sz="2400" b="0" dirty="0" smtClean="0"/>
              <a:t> и антропогенные элементы, обеспечивающие развитие населенных пунктов. </a:t>
            </a:r>
            <a:endParaRPr lang="ru-RU" sz="2400" dirty="0"/>
          </a:p>
        </p:txBody>
      </p:sp>
      <p:pic>
        <p:nvPicPr>
          <p:cNvPr id="14338" name="Рисунок 2" descr="1835.jpg"/>
          <p:cNvPicPr>
            <a:picLocks noChangeAspect="1"/>
          </p:cNvPicPr>
          <p:nvPr/>
        </p:nvPicPr>
        <p:blipFill>
          <a:blip r:embed="rId2"/>
          <a:srcRect/>
          <a:stretch>
            <a:fillRect/>
          </a:stretch>
        </p:blipFill>
        <p:spPr bwMode="auto">
          <a:xfrm>
            <a:off x="4714875" y="2357438"/>
            <a:ext cx="4429125" cy="45005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fontAlgn="auto">
              <a:spcAft>
                <a:spcPts val="0"/>
              </a:spcAft>
              <a:defRPr/>
            </a:pPr>
            <a:r>
              <a:rPr lang="ru-RU" sz="2400" b="0" dirty="0" smtClean="0"/>
              <a:t>Нарушение правил содержания в чистоте улиц и придомовых территорий, очистки крыш, улиц и тротуаров от снега влечет предупреждение или наложение штрафа на граждан в размере до одной минимальной заработной платы и предупреждение или наложение штрафа на должностных лиц до трех минимальных заработных плат.</a:t>
            </a:r>
            <a:br>
              <a:rPr lang="ru-RU" sz="2400" b="0" dirty="0" smtClean="0"/>
            </a:br>
            <a:r>
              <a:rPr lang="ru-RU" sz="2400" b="0" dirty="0" smtClean="0"/>
              <a:t/>
            </a:r>
            <a:br>
              <a:rPr lang="ru-RU" sz="2400" b="0" dirty="0" smtClean="0"/>
            </a:br>
            <a:r>
              <a:rPr lang="ru-RU" sz="2400" b="0" dirty="0" smtClean="0"/>
              <a:t> В целях обеспечения надлежащей охраны и рационального использования земель, соблюдения правил благоустройства и содержания населенных пунктов Указом ПРЕЗИДЕНТА РЕСПУБЛИКИ БЕЛАРУСЬ от 17 января 2006 г. N 31 «ОБ УСИЛЕНИИ ОТВЕТСТВЕННОСТИ ЗА НАРУШЕНИЕ ЗАКОНОДАТЕЛЬСТВА ОБ ОХРАНЕ И ИСПОЛЬЗОВАНИИ ЗЕМЕЛЬ, ПРАВИЛ БЛАГОУСТРОЙСТВА И СОДЕРЖАНИЯ НАСЕЛЕННЫХ ПУНКТОВ»</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2" descr="img20.jpg"/>
          <p:cNvPicPr>
            <a:picLocks noChangeAspect="1"/>
          </p:cNvPicPr>
          <p:nvPr/>
        </p:nvPicPr>
        <p:blipFill>
          <a:blip r:embed="rId2"/>
          <a:srcRect/>
          <a:stretch>
            <a:fillRect/>
          </a:stretch>
        </p:blipFill>
        <p:spPr bwMode="auto">
          <a:xfrm>
            <a:off x="0" y="-1143000"/>
            <a:ext cx="9144000" cy="8001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1285860"/>
            <a:ext cx="6143636" cy="1571636"/>
          </a:xfrm>
        </p:spPr>
        <p:txBody>
          <a:bodyPr/>
          <a:lstStyle/>
          <a:p>
            <a:pPr fontAlgn="auto">
              <a:spcAft>
                <a:spcPts val="0"/>
              </a:spcAft>
              <a:defRPr/>
            </a:pPr>
            <a:r>
              <a:rPr lang="ru-RU" sz="2800" dirty="0" smtClean="0"/>
              <a:t>СПАСИБО ЗА ВНИМАНИЕ</a:t>
            </a:r>
            <a:endParaRPr lang="ru-RU" sz="2800" dirty="0"/>
          </a:p>
        </p:txBody>
      </p:sp>
      <p:pic>
        <p:nvPicPr>
          <p:cNvPr id="34818" name="Рисунок 2" descr="1c41385f53b9be6ec31f0e95bb700e87.jpg"/>
          <p:cNvPicPr>
            <a:picLocks noChangeAspect="1"/>
          </p:cNvPicPr>
          <p:nvPr/>
        </p:nvPicPr>
        <p:blipFill>
          <a:blip r:embed="rId2"/>
          <a:srcRect/>
          <a:stretch>
            <a:fillRect/>
          </a:stretch>
        </p:blipFill>
        <p:spPr bwMode="auto">
          <a:xfrm>
            <a:off x="4143375" y="2571750"/>
            <a:ext cx="5000625" cy="4286250"/>
          </a:xfrm>
          <a:prstGeom prst="rect">
            <a:avLst/>
          </a:prstGeom>
          <a:noFill/>
          <a:ln w="9525">
            <a:noFill/>
            <a:miter lim="800000"/>
            <a:headEnd/>
            <a:tailEnd/>
          </a:ln>
        </p:spPr>
      </p:pic>
      <p:pic>
        <p:nvPicPr>
          <p:cNvPr id="34819" name="Рисунок 3" descr="15-aprelya--Den-ekologicheskih-znaniy.jpg"/>
          <p:cNvPicPr>
            <a:picLocks noChangeAspect="1"/>
          </p:cNvPicPr>
          <p:nvPr/>
        </p:nvPicPr>
        <p:blipFill>
          <a:blip r:embed="rId3"/>
          <a:srcRect/>
          <a:stretch>
            <a:fillRect/>
          </a:stretch>
        </p:blipFill>
        <p:spPr bwMode="auto">
          <a:xfrm>
            <a:off x="0" y="2928938"/>
            <a:ext cx="5214938" cy="3929062"/>
          </a:xfrm>
          <a:prstGeom prst="rect">
            <a:avLst/>
          </a:prstGeom>
          <a:noFill/>
          <a:ln w="9525">
            <a:noFill/>
            <a:miter lim="800000"/>
            <a:headEnd/>
            <a:tailEnd/>
          </a:ln>
        </p:spPr>
      </p:pic>
      <p:pic>
        <p:nvPicPr>
          <p:cNvPr id="34820" name="Рисунок 4" descr="110313_0316_1.png"/>
          <p:cNvPicPr>
            <a:picLocks noChangeAspect="1"/>
          </p:cNvPicPr>
          <p:nvPr/>
        </p:nvPicPr>
        <p:blipFill>
          <a:blip r:embed="rId4"/>
          <a:srcRect/>
          <a:stretch>
            <a:fillRect/>
          </a:stretch>
        </p:blipFill>
        <p:spPr bwMode="auto">
          <a:xfrm>
            <a:off x="0" y="0"/>
            <a:ext cx="3071813" cy="32146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1816"/>
          </a:xfrm>
        </p:spPr>
        <p:txBody>
          <a:bodyPr/>
          <a:lstStyle/>
          <a:p>
            <a:pPr fontAlgn="auto">
              <a:spcAft>
                <a:spcPts val="0"/>
              </a:spcAft>
              <a:defRPr/>
            </a:pPr>
            <a:r>
              <a:rPr lang="ru-RU" sz="2400" b="0" dirty="0" smtClean="0"/>
              <a:t>Окружающая среда населенных пунктов является качественно новым природно-социальным явлением, устойчивое функционирование которого обеспечивается не естественными законами природы, а целенаправленной деятельностью человека по поддержанию экологического равновесия в населенных пунктах. </a:t>
            </a:r>
            <a:br>
              <a:rPr lang="ru-RU" sz="2400" b="0" dirty="0" smtClean="0"/>
            </a:br>
            <a:r>
              <a:rPr lang="ru-RU" sz="2400" b="0" dirty="0" smtClean="0"/>
              <a:t/>
            </a:r>
            <a:br>
              <a:rPr lang="ru-RU" sz="2400" b="0" dirty="0" smtClean="0"/>
            </a:br>
            <a:r>
              <a:rPr lang="ru-RU" sz="2400" b="0" dirty="0" smtClean="0"/>
              <a:t>Использование компонентов природной среды на территории населенных пунктов имеет комплексный характер, направлено прежде всего на удовлетворение жизненно важных потребностей населения.</a:t>
            </a:r>
            <a:r>
              <a:rPr lang="ru-RU" sz="2400" dirty="0" smtClean="0"/>
              <a:t/>
            </a:r>
            <a:br>
              <a:rPr lang="ru-RU" sz="2400" dirty="0" smtClean="0"/>
            </a:b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0440" y="0"/>
            <a:ext cx="5543560" cy="5511816"/>
          </a:xfrm>
        </p:spPr>
        <p:txBody>
          <a:bodyPr/>
          <a:lstStyle/>
          <a:p>
            <a:pPr fontAlgn="auto">
              <a:spcAft>
                <a:spcPts val="0"/>
              </a:spcAft>
              <a:defRPr/>
            </a:pPr>
            <a:r>
              <a:rPr lang="ru-RU" sz="2400" b="0" dirty="0" smtClean="0"/>
              <a:t>Размещение и развитие населенных пунктов является одной из наиболее сложных форм взаимодействия общества и природы.</a:t>
            </a:r>
            <a:br>
              <a:rPr lang="ru-RU" sz="2400" b="0" dirty="0" smtClean="0"/>
            </a:br>
            <a:r>
              <a:rPr lang="ru-RU" sz="2400" b="0" dirty="0" smtClean="0"/>
              <a:t> Правовое регулирование отношений, возникающих при обеспечении экологической безопасности населенных пунктов, направлено на то, чтобы обеспечить правовыми средствами благоприятное качество окружающей среды населенных пунктов. </a:t>
            </a:r>
            <a:endParaRPr lang="ru-RU" sz="2400" dirty="0"/>
          </a:p>
        </p:txBody>
      </p:sp>
      <p:pic>
        <p:nvPicPr>
          <p:cNvPr id="16386" name="Рисунок 3" descr="i (2).jpg"/>
          <p:cNvPicPr>
            <a:picLocks noChangeAspect="1"/>
          </p:cNvPicPr>
          <p:nvPr/>
        </p:nvPicPr>
        <p:blipFill>
          <a:blip r:embed="rId2"/>
          <a:srcRect/>
          <a:stretch>
            <a:fillRect/>
          </a:stretch>
        </p:blipFill>
        <p:spPr bwMode="auto">
          <a:xfrm>
            <a:off x="0" y="357188"/>
            <a:ext cx="3643313" cy="5857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8934"/>
          </a:xfrm>
        </p:spPr>
        <p:txBody>
          <a:bodyPr>
            <a:normAutofit fontScale="90000"/>
          </a:bodyPr>
          <a:lstStyle/>
          <a:p>
            <a:pPr fontAlgn="auto">
              <a:spcAft>
                <a:spcPts val="0"/>
              </a:spcAft>
              <a:defRPr/>
            </a:pPr>
            <a:r>
              <a:rPr lang="ru-RU" sz="2400" dirty="0" smtClean="0"/>
              <a:t> Предметом </a:t>
            </a:r>
            <a:r>
              <a:rPr lang="ru-RU" sz="2400" b="0" dirty="0" smtClean="0"/>
              <a:t>правового регулирования в данной области общественных отношений являются не только отношения по сохранению и рациональному использованию компонентов природной среды на территории населенных пунктов, но и общественные отношения в социально-экономической сфере, которые влияют на качество жизненной среды и подвергаются экологическому регулированию.</a:t>
            </a:r>
            <a:r>
              <a:rPr lang="ru-RU" sz="2400" dirty="0" smtClean="0"/>
              <a:t/>
            </a:r>
            <a:br>
              <a:rPr lang="ru-RU" sz="2400" dirty="0" smtClean="0"/>
            </a:br>
            <a:endParaRPr lang="ru-RU" sz="2400" dirty="0"/>
          </a:p>
        </p:txBody>
      </p:sp>
      <p:pic>
        <p:nvPicPr>
          <p:cNvPr id="17410" name="Рисунок 2" descr="natural-res.jpg"/>
          <p:cNvPicPr>
            <a:picLocks noChangeAspect="1"/>
          </p:cNvPicPr>
          <p:nvPr/>
        </p:nvPicPr>
        <p:blipFill>
          <a:blip r:embed="rId2"/>
          <a:srcRect/>
          <a:stretch>
            <a:fillRect/>
          </a:stretch>
        </p:blipFill>
        <p:spPr bwMode="auto">
          <a:xfrm>
            <a:off x="0" y="2500313"/>
            <a:ext cx="9144000" cy="43576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000768"/>
          </a:xfrm>
        </p:spPr>
        <p:txBody>
          <a:bodyPr/>
          <a:lstStyle/>
          <a:p>
            <a:pPr fontAlgn="auto">
              <a:spcAft>
                <a:spcPts val="0"/>
              </a:spcAft>
              <a:defRPr/>
            </a:pPr>
            <a:r>
              <a:rPr lang="ru-RU" sz="2400" b="0" dirty="0" smtClean="0">
                <a:solidFill>
                  <a:schemeClr val="bg1"/>
                </a:solidFill>
              </a:rPr>
              <a:t>Населенный пункт </a:t>
            </a:r>
            <a:r>
              <a:rPr lang="ru-RU" sz="2400" b="0" dirty="0" smtClean="0"/>
              <a:t>- это компактно заселенная часть территории Республики Беларусь, место постоянного проживания граждан, имеющая необходимые для обеспечения жизнедеятельности граждан жилые и иные здания и сооружения, собственное наименование и установленные в соответствующем порядке территориальные пределы.</a:t>
            </a:r>
            <a:r>
              <a:rPr lang="ru-RU" sz="2400" dirty="0" smtClean="0"/>
              <a:t/>
            </a:r>
            <a:br>
              <a:rPr lang="ru-RU" sz="2400" dirty="0" smtClean="0"/>
            </a:br>
            <a:r>
              <a:rPr lang="ru-RU" sz="2400" b="0" dirty="0" smtClean="0"/>
              <a:t>К числу населенных пунктов согласно статье 4 Закона Республики Беларусь от 5 мая 1998 г. «Об административно-территориальном делении и порядке решения вопросов административно-территориального устройства Республики Беларусь» относятся : </a:t>
            </a:r>
            <a:r>
              <a:rPr lang="ru-RU" sz="2400" dirty="0" smtClean="0"/>
              <a:t/>
            </a:r>
            <a:br>
              <a:rPr lang="ru-RU" sz="2400" dirty="0" smtClean="0"/>
            </a:br>
            <a:r>
              <a:rPr lang="ru-RU" sz="2400" dirty="0" smtClean="0"/>
              <a:t>        </a:t>
            </a:r>
            <a:r>
              <a:rPr lang="ru-RU" sz="2400" i="1" dirty="0" smtClean="0"/>
              <a:t>1. Города:</a:t>
            </a:r>
            <a:r>
              <a:rPr lang="ru-RU" sz="2400" dirty="0" smtClean="0"/>
              <a:t/>
            </a:r>
            <a:br>
              <a:rPr lang="ru-RU" sz="2400" dirty="0" smtClean="0"/>
            </a:br>
            <a:r>
              <a:rPr lang="ru-RU" sz="2400" b="0" dirty="0" smtClean="0"/>
              <a:t>• город Минск — столица Республики Беларусь;</a:t>
            </a:r>
            <a:r>
              <a:rPr lang="ru-RU" sz="2400" dirty="0" smtClean="0"/>
              <a:t/>
            </a:r>
            <a:br>
              <a:rPr lang="ru-RU" sz="2400" dirty="0" smtClean="0"/>
            </a:br>
            <a:r>
              <a:rPr lang="ru-RU" sz="2400" b="0" dirty="0" smtClean="0"/>
              <a:t>• города областного подчинения;</a:t>
            </a:r>
            <a:r>
              <a:rPr lang="ru-RU" sz="2400" dirty="0" smtClean="0"/>
              <a:t/>
            </a:r>
            <a:br>
              <a:rPr lang="ru-RU" sz="2400" dirty="0" smtClean="0"/>
            </a:br>
            <a:r>
              <a:rPr lang="ru-RU" sz="2400" b="0" dirty="0" smtClean="0"/>
              <a:t>• города районного подчинения.</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858280" cy="3786214"/>
          </a:xfrm>
        </p:spPr>
        <p:txBody>
          <a:bodyPr/>
          <a:lstStyle/>
          <a:p>
            <a:pPr fontAlgn="auto">
              <a:spcAft>
                <a:spcPts val="0"/>
              </a:spcAft>
              <a:defRPr/>
            </a:pPr>
            <a:r>
              <a:rPr lang="ru-RU" sz="2400" i="1" dirty="0" smtClean="0"/>
              <a:t>2. поселки городского типа:</a:t>
            </a:r>
            <a:r>
              <a:rPr lang="ru-RU" sz="2400" dirty="0" smtClean="0"/>
              <a:t/>
            </a:r>
            <a:br>
              <a:rPr lang="ru-RU" sz="2400" dirty="0" smtClean="0"/>
            </a:br>
            <a:r>
              <a:rPr lang="ru-RU" sz="2400" b="0" dirty="0" smtClean="0"/>
              <a:t>• городские поселки — населенные пункты с численностью населения свыше 2 тыс. человек, имеющие промышленные и коммунальные предприятия, социально-культурные учреждения, предприятия торговли, общественного питания и бытового обслуживания;</a:t>
            </a:r>
            <a:r>
              <a:rPr lang="ru-RU" sz="2400" dirty="0" smtClean="0"/>
              <a:t/>
            </a:r>
            <a:br>
              <a:rPr lang="ru-RU" sz="2400" dirty="0" smtClean="0"/>
            </a:br>
            <a:endParaRPr lang="ru-RU" sz="2400" dirty="0"/>
          </a:p>
        </p:txBody>
      </p:sp>
      <p:pic>
        <p:nvPicPr>
          <p:cNvPr id="19458" name="Рисунок 2" descr="i (3).jpg"/>
          <p:cNvPicPr>
            <a:picLocks noChangeAspect="1"/>
          </p:cNvPicPr>
          <p:nvPr/>
        </p:nvPicPr>
        <p:blipFill>
          <a:blip r:embed="rId2"/>
          <a:srcRect/>
          <a:stretch>
            <a:fillRect/>
          </a:stretch>
        </p:blipFill>
        <p:spPr bwMode="auto">
          <a:xfrm rot="-487123">
            <a:off x="215900" y="3613150"/>
            <a:ext cx="4618038" cy="2887663"/>
          </a:xfrm>
          <a:prstGeom prst="rect">
            <a:avLst/>
          </a:prstGeom>
          <a:noFill/>
          <a:ln w="9525">
            <a:noFill/>
            <a:miter lim="800000"/>
            <a:headEnd/>
            <a:tailEnd/>
          </a:ln>
        </p:spPr>
      </p:pic>
      <p:pic>
        <p:nvPicPr>
          <p:cNvPr id="19459" name="Рисунок 3" descr="sovetskij02.jpg"/>
          <p:cNvPicPr>
            <a:picLocks noChangeAspect="1"/>
          </p:cNvPicPr>
          <p:nvPr/>
        </p:nvPicPr>
        <p:blipFill>
          <a:blip r:embed="rId3"/>
          <a:srcRect/>
          <a:stretch>
            <a:fillRect/>
          </a:stretch>
        </p:blipFill>
        <p:spPr bwMode="auto">
          <a:xfrm>
            <a:off x="4857750" y="3633788"/>
            <a:ext cx="4286250" cy="32242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286512" cy="6429396"/>
          </a:xfrm>
        </p:spPr>
        <p:txBody>
          <a:bodyPr/>
          <a:lstStyle/>
          <a:p>
            <a:pPr fontAlgn="auto">
              <a:spcAft>
                <a:spcPts val="0"/>
              </a:spcAft>
              <a:defRPr/>
            </a:pPr>
            <a:r>
              <a:rPr lang="ru-RU" sz="2400" b="0" dirty="0" smtClean="0"/>
              <a:t>• курортные поселки — населенные пункты с численностью населения не менее 2 тыс. человек, на территории которых находятся санатории, дома отдыха, пансионаты, другие оздоровительные учреждения, предприятия торговли, общественного питания и бытового обслуживания населения, культурно-просветительские учреждения;</a:t>
            </a:r>
            <a:r>
              <a:rPr lang="ru-RU" sz="2400" dirty="0" smtClean="0"/>
              <a:t/>
            </a:r>
            <a:br>
              <a:rPr lang="ru-RU" sz="2400" dirty="0" smtClean="0"/>
            </a:br>
            <a:r>
              <a:rPr lang="ru-RU" sz="2400" b="0" dirty="0" smtClean="0"/>
              <a:t>• рабочие поселки — населенные пункты с численностью населения не менее 500 человек, расположенные при промышленных предприятиях, электростанциях, стройках, железнодорожных станциях и других объектах.</a:t>
            </a:r>
            <a:endParaRPr lang="ru-RU" sz="2400" dirty="0"/>
          </a:p>
        </p:txBody>
      </p:sp>
      <p:pic>
        <p:nvPicPr>
          <p:cNvPr id="20482" name="Рисунок 2" descr="13_big.jpg"/>
          <p:cNvPicPr>
            <a:picLocks noChangeAspect="1"/>
          </p:cNvPicPr>
          <p:nvPr/>
        </p:nvPicPr>
        <p:blipFill>
          <a:blip r:embed="rId2"/>
          <a:srcRect/>
          <a:stretch>
            <a:fillRect/>
          </a:stretch>
        </p:blipFill>
        <p:spPr bwMode="auto">
          <a:xfrm>
            <a:off x="5786438" y="0"/>
            <a:ext cx="3357562" cy="2357438"/>
          </a:xfrm>
          <a:prstGeom prst="rect">
            <a:avLst/>
          </a:prstGeom>
          <a:noFill/>
          <a:ln w="9525">
            <a:noFill/>
            <a:miter lim="800000"/>
            <a:headEnd/>
            <a:tailEnd/>
          </a:ln>
        </p:spPr>
      </p:pic>
      <p:pic>
        <p:nvPicPr>
          <p:cNvPr id="20483" name="Рисунок 3" descr="20130227-123331-979.jpg"/>
          <p:cNvPicPr>
            <a:picLocks noChangeAspect="1"/>
          </p:cNvPicPr>
          <p:nvPr/>
        </p:nvPicPr>
        <p:blipFill>
          <a:blip r:embed="rId3"/>
          <a:srcRect/>
          <a:stretch>
            <a:fillRect/>
          </a:stretch>
        </p:blipFill>
        <p:spPr bwMode="auto">
          <a:xfrm>
            <a:off x="6000750" y="2857500"/>
            <a:ext cx="2952750" cy="37861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lstStyle/>
          <a:p>
            <a:pPr fontAlgn="auto">
              <a:spcAft>
                <a:spcPts val="0"/>
              </a:spcAft>
              <a:defRPr/>
            </a:pPr>
            <a:r>
              <a:rPr lang="ru-RU" sz="2400" b="0" dirty="0" smtClean="0"/>
              <a:t>3. сельские населенные пункты (деревни, поселки и др.)</a:t>
            </a:r>
            <a:endParaRPr lang="ru-RU" sz="2400" dirty="0"/>
          </a:p>
        </p:txBody>
      </p:sp>
      <p:pic>
        <p:nvPicPr>
          <p:cNvPr id="21506" name="Рисунок 2" descr="3.jpg"/>
          <p:cNvPicPr>
            <a:picLocks noChangeAspect="1"/>
          </p:cNvPicPr>
          <p:nvPr/>
        </p:nvPicPr>
        <p:blipFill>
          <a:blip r:embed="rId2"/>
          <a:srcRect/>
          <a:stretch>
            <a:fillRect/>
          </a:stretch>
        </p:blipFill>
        <p:spPr bwMode="auto">
          <a:xfrm>
            <a:off x="0" y="3965575"/>
            <a:ext cx="3857625" cy="2892425"/>
          </a:xfrm>
          <a:prstGeom prst="rect">
            <a:avLst/>
          </a:prstGeom>
          <a:noFill/>
          <a:ln w="9525">
            <a:noFill/>
            <a:miter lim="800000"/>
            <a:headEnd/>
            <a:tailEnd/>
          </a:ln>
        </p:spPr>
      </p:pic>
      <p:pic>
        <p:nvPicPr>
          <p:cNvPr id="21507" name="Рисунок 3" descr="1344835469_3.jpg"/>
          <p:cNvPicPr>
            <a:picLocks noChangeAspect="1"/>
          </p:cNvPicPr>
          <p:nvPr/>
        </p:nvPicPr>
        <p:blipFill>
          <a:blip r:embed="rId3"/>
          <a:srcRect/>
          <a:stretch>
            <a:fillRect/>
          </a:stretch>
        </p:blipFill>
        <p:spPr bwMode="auto">
          <a:xfrm>
            <a:off x="1000125" y="1428750"/>
            <a:ext cx="3786188" cy="2857500"/>
          </a:xfrm>
          <a:prstGeom prst="rect">
            <a:avLst/>
          </a:prstGeom>
          <a:noFill/>
          <a:ln w="9525">
            <a:noFill/>
            <a:miter lim="800000"/>
            <a:headEnd/>
            <a:tailEnd/>
          </a:ln>
        </p:spPr>
      </p:pic>
      <p:pic>
        <p:nvPicPr>
          <p:cNvPr id="21508" name="Рисунок 4" descr="i (3).jpg"/>
          <p:cNvPicPr>
            <a:picLocks noChangeAspect="1"/>
          </p:cNvPicPr>
          <p:nvPr/>
        </p:nvPicPr>
        <p:blipFill>
          <a:blip r:embed="rId4"/>
          <a:srcRect/>
          <a:stretch>
            <a:fillRect/>
          </a:stretch>
        </p:blipFill>
        <p:spPr bwMode="auto">
          <a:xfrm>
            <a:off x="4000500" y="4214813"/>
            <a:ext cx="5143500" cy="2643187"/>
          </a:xfrm>
          <a:prstGeom prst="rect">
            <a:avLst/>
          </a:prstGeom>
          <a:noFill/>
          <a:ln w="9525">
            <a:noFill/>
            <a:miter lim="800000"/>
            <a:headEnd/>
            <a:tailEnd/>
          </a:ln>
        </p:spPr>
      </p:pic>
      <p:pic>
        <p:nvPicPr>
          <p:cNvPr id="21509" name="Рисунок 5" descr="i (4).jpg"/>
          <p:cNvPicPr>
            <a:picLocks noChangeAspect="1"/>
          </p:cNvPicPr>
          <p:nvPr/>
        </p:nvPicPr>
        <p:blipFill>
          <a:blip r:embed="rId5"/>
          <a:srcRect/>
          <a:stretch>
            <a:fillRect/>
          </a:stretch>
        </p:blipFill>
        <p:spPr bwMode="auto">
          <a:xfrm rot="342268">
            <a:off x="5067300" y="1481138"/>
            <a:ext cx="3911600" cy="273526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FC35CC-E719-4E94-8294-24D5D05F6AC1}"/>
</file>

<file path=customXml/itemProps2.xml><?xml version="1.0" encoding="utf-8"?>
<ds:datastoreItem xmlns:ds="http://schemas.openxmlformats.org/officeDocument/2006/customXml" ds:itemID="{4FC3442D-F044-4AA2-A578-F531B8C20506}"/>
</file>

<file path=customXml/itemProps3.xml><?xml version="1.0" encoding="utf-8"?>
<ds:datastoreItem xmlns:ds="http://schemas.openxmlformats.org/officeDocument/2006/customXml" ds:itemID="{3BDDFDD5-D37C-4E1E-B7D7-97762C7EF370}"/>
</file>

<file path=docProps/app.xml><?xml version="1.0" encoding="utf-8"?>
<Properties xmlns="http://schemas.openxmlformats.org/officeDocument/2006/extended-properties" xmlns:vt="http://schemas.openxmlformats.org/officeDocument/2006/docPropsVTypes">
  <Template>Concourse</Template>
  <TotalTime>92</TotalTime>
  <Words>0</Words>
  <Application>Microsoft Office PowerPoint</Application>
  <PresentationFormat>Экран (4:3)</PresentationFormat>
  <Paragraphs>0</Paragraphs>
  <Slides>22</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8</vt:i4>
      </vt:variant>
      <vt:variant>
        <vt:lpstr>Заголовки слайдов</vt:lpstr>
      </vt:variant>
      <vt:variant>
        <vt:i4>22</vt:i4>
      </vt:variant>
    </vt:vector>
  </HeadingPairs>
  <TitlesOfParts>
    <vt:vector size="36" baseType="lpstr">
      <vt:lpstr>Lucida Sans Unicode</vt:lpstr>
      <vt:lpstr>Arial</vt:lpstr>
      <vt:lpstr>Wingdings 3</vt:lpstr>
      <vt:lpstr>Verdana</vt:lpstr>
      <vt:lpstr>Wingdings 2</vt:lpstr>
      <vt:lpstr>Calibri</vt:lpstr>
      <vt:lpstr>Открытая</vt:lpstr>
      <vt:lpstr>Открытая</vt:lpstr>
      <vt:lpstr>Открытая</vt:lpstr>
      <vt:lpstr>Открытая</vt:lpstr>
      <vt:lpstr>Открытая</vt:lpstr>
      <vt:lpstr>Открытая</vt:lpstr>
      <vt:lpstr>Открытая</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ОБЕСПЕЧЕНИЕ ЭКОЛОГИЧЕСКОЙ БЕЗОПАСНОСТИ В  НАСЕЛЕННЫХ ПУНКТОВ</dc:title>
  <dc:creator>User</dc:creator>
  <cp:lastModifiedBy>ZZZ</cp:lastModifiedBy>
  <cp:revision>10</cp:revision>
  <dcterms:created xsi:type="dcterms:W3CDTF">2015-05-12T13:59:36Z</dcterms:created>
  <dcterms:modified xsi:type="dcterms:W3CDTF">2015-06-04T10:50:43Z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