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37.xml" ContentType="application/vnd.openxmlformats-officedocument.presentationml.slide+xml"/>
  <Override PartName="/ppt/slides/slide3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3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8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4A612C-1113-4C2F-ABC8-BE518BDFBA71}" type="datetimeFigureOut">
              <a:rPr lang="ru-RU" smtClean="0"/>
              <a:t>04.06.2017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137667-27D4-4EF8-B9BC-300AB704A73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Республиканские и местные налоги и сборы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64296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добавленную стоимость.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прибыль.</a:t>
            </a:r>
          </a:p>
        </p:txBody>
      </p:sp>
    </p:spTree>
    <p:extLst>
      <p:ext uri="{BB962C8B-B14F-4D97-AF65-F5344CB8AC3E}">
        <p14:creationId xmlns:p14="http://schemas.microsoft.com/office/powerpoint/2010/main" val="4132714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Определение момента фактической реализации товаров (работ, услуг), имущественных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 (ст.100 НК)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фактической реализации товаров (работ, услуг), имущественных прав определяется как приходящийся на отчетный период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день отгрузки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товаров (выполнения работ, оказания услуг),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передачи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имущественных прав независимо от даты проведения расчетов по ним, если иное не установлено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943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Ставки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НДС (ст. 102 НК):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ноль (</a:t>
            </a:r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0)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процентов при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реализации: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товаров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помещенных под таможенную процедуру экспорта, а также вывезенных (без обязательств об обратном ввозе на территорию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РБ)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 государства – члены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ЕАЭС,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 условии документального подтверждения фактического вывоза товаров за пределы территории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РБ;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работ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(услуг) по сопровождению, погрузке, перегрузке и иных подобных работ (услуг), непосредственно связанных с реализацией товаров, указанных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выше;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экспортируемых транспортных услуг, а также экспортируемых работ по производству товаров из давальческого сырья (материалов);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работ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(услуг) по ремонту, модернизации, переоборудованию воздушных судов и их двигателей, единиц железнодорожного подвижного состава, выполняемых для иностранных организаций или физических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лиц;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товаров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собственного производства владельцу магазина беспошлинной торговли для их последующей реализации в магазинах беспошлинной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торговли;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товаров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 розничной торговле через магазины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физическим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лицам, не имеющим постоянного места жительства в государстве – члене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ЕАЭС,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 случае вывоза иностранными лицами товаров за пределы таможенной территории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ЕАЭС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месяцев со дня приобретения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товаров (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Tax free -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приобрести на сумму свыше 80 бел. руб. в течение одного дня в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опред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магазинах);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46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Ставки НДС (ст. 102 НК):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десять (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процентов: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при реализации производимой на территории Республики Беларусь продукции растениеводства (за исключением цветоводства, выращивания декоративных растений), дикорастущих ягод, орехов и иных плодов, грибов, другой дикорастущей продукции, пчеловодства, животноводства (за исключением производства пушнины) и рыбоводства;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при ввозе на территорию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(или) реализации продовольственных товаров и товаров для детей по перечню, утвержденному Президентом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664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Ставки НДС (ст. 102 НК):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девять целых девять сотых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(9,09)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процента (10 : 110 х 100 процентов) или шестнадцать целых шестьдесят семь сотых (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16,67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процента (20 : 120 х 100 процентов) – при реализации товаров по регулируемым розничным ценам с учетом налога на добавленную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двадцать пять (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25)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процентов – при реализации услуг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электросвязи;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двадцать (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20)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процентов (все остальное).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98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Порядок исчисления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НДС (ст.103 НК)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НДС исчисляется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нарастающим итогом с начала налогового периода по истечении каждого отчетного периода по всем операциям по реализации товаров (работ, услуг), имущественных прав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соответствующем отчетном периоде.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Сумма НДС исчисляется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как произведение налоговой базы и налоговой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ставки: НДС=НБ×НС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Сумма НДС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предъявляется плательщиком при реализации товаров (работ, услуг), имущественных прав к оплате покупателю этих товаров (работ, услуг), имущественных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прав. Для свободных цен – обязанность плательщика, в регулируемые цены НДС уже включен.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НДС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определяется путем сложения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сумм НДС по отдельным операциям.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Сумма НДС,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подлежащая уплате в бюджет, определяется как разница между общей суммой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НДС,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исчисленной по итогам отчетного периода, и суммами налоговых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вычетов: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=(НДС+…+НДС)-НВ</a:t>
            </a:r>
          </a:p>
          <a:p>
            <a:pPr marL="0" indent="0"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&lt;0, то зачет или возврат.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662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Налоговые вычеты и порядок их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применения (ст.107 НК)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Налоговыми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вычетами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признаются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суммы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НДС: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 предъявленные продавцами, состоящими на учете в налоговых органах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 являющимися плательщиками, к оплате плательщику при приобретении им на территории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товаров (работ, услуг), имущественных прав;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 уплаченные плательщиком при ввозе товаров на территорию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РБ;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 уплаченные в бюджет при приобретении товаров (работ, услуг), имущественных прав на территории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 иностранных организаций, не состоящих на учете в налоговых органах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РБ.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Общая сумма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НДС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уменьшается 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налоговые вычеты: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=(НДС+…+НДС)-НВ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Налоговые вычеты производятся на основании электронных счетов-фактур, налоговых деклараций, платежных документов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227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Налоговый и отчетный периоды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по(ст.108 НК)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Налоговым периодом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календарный год.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Отчетным периодом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выбору плательщика признаются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календарный месяц или календарный квартал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Принятое плательщиком решение о выборе отчетного периода (календарный месяц или календарный квартал) изменению в течение текущего налогового периода не подлежит.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Отчетным периодом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плательщиков, реализующих услуги электросвязи, оказываемые абонентам, признается календарный месяц.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25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Порядок и сроки представления налоговых деклараций (расчетов) и уплаты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НДС (ст.108 НК)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Плательщики представляют в налоговые органы налоговую декларацию (расчет) не позднее 20-го числа месяца, следующего за истекшим отчетным периодом.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Уплата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налога на добавленную стоимость производится не позднее 22-го числа месяца, следующего за истекшим отчетным периодом.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172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Акцизы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012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Плательщики акцизов (ст.109 НК)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предприниматели;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физические лица, на которых в соответствии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НК,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РБ«О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таможенном регулировании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РБ»,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актами, составляющими право Евразийского экономического союза, и (или) актами Президента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 возложена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обязанность по уплате акцизов, взимаемых при ввозе товаров на территорию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16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9871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Плательщики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НДС (ст. 90 НК):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организации;</a:t>
            </a:r>
          </a:p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индивидуальные предприниматели с учетом особенностей, установленных статьей 91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НК;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доверительные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управляющие по оборотам по реализации товаров (работ, услуг), имущественных прав, возникающим в связи с доверительным управлением имуществом, полученным в доверительное управление, в интересах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вверителей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и (или) выгодоприобретателей;</a:t>
            </a:r>
          </a:p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физические лица, на которых в соответствии с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НК,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Законом Республики Беларусь «О таможенном регулировании в Республике Беларусь», таможенным законодательством Таможенного союза, и (или) актами Президента Республики Беларусь возложена обязанность по уплате налога на добавленную стоимость, взимаемого при ввозе товаров на территорию Республики Беларусь.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348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Подакцизные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товары (ст.111 НК):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спирт;</a:t>
            </a: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алкогольная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продукция;</a:t>
            </a: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непищевая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спиртосодержащая продукция в виде растворов, эмульсий, суспензий, произведенных с использованием этилового спирта из всех видов сырья, иных спиртосодержащих продуктов;</a:t>
            </a: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пиво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пивной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коктейль;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слабоалкогольные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напитки с объемной долей этилового спирта более 1,2 процента и менее 7 процентов (слабоалкогольные натуральные напитки, иные слабоалкогольные напитки), вина с объемной долей этилового спирта от 1,2 процента до 7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процентов;</a:t>
            </a:r>
          </a:p>
          <a:p>
            <a:pPr algn="just">
              <a:spcBef>
                <a:spcPts val="0"/>
              </a:spcBef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табачные изделия;</a:t>
            </a: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автомобильные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бензины;</a:t>
            </a: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дизельное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топливо и дизельное топливо с метиловыми эфирами жирных кислот;</a:t>
            </a: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судовое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топливо;</a:t>
            </a: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газ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углеводородный сжиженный и газ природный топливный компримированный,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используемые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 качестве автомобильного топлива;</a:t>
            </a: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масло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для дизельных и (или) карбюраторных (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) двигателей;</a:t>
            </a: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сидры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пищевая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спиртосодержащая продукция в виде растворов, эмульсий, суспензий, произведенных с использованием этилового спирта.</a:t>
            </a:r>
          </a:p>
          <a:p>
            <a:pPr algn="just">
              <a:spcBef>
                <a:spcPts val="0"/>
              </a:spcBef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500470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Не признаются подакцизными товарами: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спиртосодержащие лекарственные средства, разрешенные к промышленному производству, реализации и медицинскому применению на территории Республики Беларусь в порядке, установленном законодательством;</a:t>
            </a: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спиртосодержащие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лекарственные средства, изготавливаемые в аптеках по индивидуальным назначениям (рецептам) врача или требованиям (заявкам) организации здравоохранения, включая гомеопатические лекарственные средства;</a:t>
            </a: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спиртосодержащие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средства и препараты ветеринарного назначения, допущенные к производству и (или) применению на территории Республики Беларусь в порядке, установленном законодательством;</a:t>
            </a: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спиртосодержащие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парфюмерно-косметические средства;</a:t>
            </a:r>
          </a:p>
          <a:p>
            <a:pPr algn="just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дезинфицирующие средства;</a:t>
            </a: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товары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бытовой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химии и др.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192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Ставки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акцизов (ст.112 НК):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Ставки акцизов могут устанавливаться: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абсолютной сумме на физическую единицу измерения подакцизных товаров (твердые (специфические) ставки);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процентах от стоимости подакцизных товаров или таможенной стоимости подакцизных товаров, увеличенной на подлежащие уплате суммы таможенных пошлин (процентные (адвалорные) ставки).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акцизов по подакцизным товарам устанавливаются согласно приложению 1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63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Объекты налогообложения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акцизами (ст.113 НК):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подакцизные товары, производимые плательщиками и реализуемые (передаваемые) ими на территории Республики Беларусь;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ввозимые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территорию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подакцизные товары и (или) возникновение иных обстоятельств, с наличием которых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НК,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 «О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таможенном регулировании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РБ»,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акты, составляющие право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ЕАЭС,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(или) акты Президента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связывают возникновение обязанности по уплате акцизов;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подакцизные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товары, ввезенные на территорию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реализации (передаче).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61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Освобождаются от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акцизов (ст.114 НК):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подакцизные товары при реализации в магазинах беспошлинной торговли в зоне таможенного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спирт при его реализации (отпуске) для производства лекарственных средств белорусским организациям, которым разрешено их производство;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конфискованные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(или) бесхозяйные подакцизные товары, подакцизные товары, от которых произошел отказ в пользу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государства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291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Освобождаются от акцизов при ввозе на территорию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РБ (ст.116 НК):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подакцизные товары, указанные в подпунктах 1.7–1.9 пункта 1 статьи 111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НК (бензин, дизельное топливо, судовое топливо),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ввозимые с территории государств – членов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ЕАЭС,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заправка которыми в бак и (или) иные емкости транспортного средства произведена за пределами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объемах, предусмотренных заводом – изготовителем транспортного средства;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товары, перемещаемые транзитом, ввозимые с территории государств – членов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ЕАЭС;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товары, подлежащие обращению в собственность государства в соответствии с законодательством;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товары, ввозимые с территории государств – членов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ЕАЭС,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предназначенные для официального пользования дипломатическими представительствами и консульскими учреждениями иностранных государств, представительствами и органами международных организаций и межгосударственных образований или для личного пользования дипломатического и (или) административно-технического персонала этих представительств, учреждений и органов, включая проживающих вместе с ними членов их семей (если они не являются гражданами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дипломатическая почта и консульская вализа;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газ углеводородный сжиженный и газ природный топливный компримированный;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иные подакцизные товары в порядке и на условиях, определяемых Президентом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213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Определение налоговой базы по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акцизам (ст.117 НК):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реализации (передаче) произведенных (в том числе из давальческого сырья) плательщиком подакцизных товаров: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объем реализованных (переданных) подакцизных товаров в натуральном выражении – по подакцизным товарам, в отношении которых установлены твердые (специфические) ставки акцизов;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стоимость реализованных (переданных) подакцизных товаров, определяемая исходя из отпускных цен без учета акцизов, – по подакцизным товарам, в отношении которых установлены процентные (адвалорные) ставки акцизов.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Налоговая база определяется отдельно по каждому виду реализованных (переданных) подакцизных товаров;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ввозе подакцизных товаров на территорию Республики Беларусь, взимание акцизов по которым осуществляется таможенными органами: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объем подакцизных товаров в натуральном выражении – по подакцизным товарам, в отношении которых установлены твердые (специфические) ставки акцизов;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таможенная стоимость подакцизных товаров, увеличенная на подлежащие уплате суммы таможенных пошлин, – по подакцизным товарам, в отношении которых установлены процентные (адвалорные) ставки акцизов;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335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налоговой базы по акцизам (ст.117 НК):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реализации (передаче) ввезенных на территорию Республики Беларусь подакцизных товаров: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объем подакцизных товаров в натуральном выражении – по подакцизным товарам, в отношении которых установлены твердые (специфические) ставки акцизов, ввезенным на территорию Республики Беларусь без уплаты акцизов;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стоимость подакцизных товаров, исчисленная исходя из применяемых цен без учета акцизов, – по подакцизным товарам, в отношении которых установлены процентные (адвалорные) ставки акцизов;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10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5618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Определение момента фактической реализации (передачи) подакцизных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товаров (ст.118 НК)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Момент фактической реализации (передачи) подакцизных товаров определяется как приходящийся на налоговый период день отгрузки (передачи) (в том числе структурному подразделению плательщика) подакцизных товаров.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Днем отгрузки подакцизных товаров признается дата их отпуска со склада, осуществленного в установленном порядке.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844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исчисления (ст.120 НК)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Сумма акцизов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исчисляется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как произведение налоговой базы и ставки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акцизов: Акциз</a:t>
            </a:r>
            <a:r>
              <a:rPr lang="en-US" sz="65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НБ×НС</a:t>
            </a:r>
          </a:p>
          <a:p>
            <a:pPr marL="0" indent="0" algn="just">
              <a:buNone/>
            </a:pP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Общая сумма акцизов, устанавливаемая по итогам налогового периода по всем операциям по реализации подакцизных товаров, определяется путем сложения сумм, исчисленных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каждого вида подакцизного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товара.</a:t>
            </a:r>
          </a:p>
          <a:p>
            <a:pPr marL="0" indent="0" algn="just">
              <a:buNone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акцизов, подлежащая уплате плательщиком в бюджет, определяется как разница между общей суммой акцизов, исчисленной по итогам налогового периода, и суммой налоговых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вычетов: </a:t>
            </a:r>
            <a:r>
              <a:rPr lang="en-US" sz="65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=(акциз+…+акциз)-НВ</a:t>
            </a:r>
          </a:p>
          <a:p>
            <a:pPr marL="0" indent="0" algn="just">
              <a:buNone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Плательщик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обязан предъявить к оплате покупателю подакцизных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товаров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соответствующую сумму акцизов. При реализации (передаче) подакцизных товаров по розничным ценам сумма акцизов включается в цены подакцизных товаров. При этом на ярлыках подакцизных товаров и ценниках, выставляемых продавцами, а также на чеках и других выдаваемых покупателю документах сумма акцизов не указывается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Сумма акцизов, взимаемая таможенными органами при ввозе на территорию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подакцизных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товаров, исчисляется в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белорусских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рублях (применяется </a:t>
            </a:r>
            <a:r>
              <a:rPr lang="ru-RU" sz="6500" dirty="0" err="1" smtClean="0">
                <a:latin typeface="Times New Roman" pitchFamily="18" charset="0"/>
                <a:cs typeface="Times New Roman" pitchFamily="18" charset="0"/>
              </a:rPr>
              <a:t>офиц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 курс НБ РБ).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58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Особенности признания плательщиками индивидуальных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предпринимателей (ст.91 НК)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Индивидуальные предприниматели признаются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плательщиками,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сумма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выручки 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три предшествующих последовательных календарных месяца превысила в совокупности 40 000 евро по официальному курсу белорусского рубля, установленному Национальным банком Республики Беларусь по отношению к евро на последнее число последнего из таких месяцев, без учета налогов и сборов, уплачиваемых из выручки.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предприниматели имеют право уплачивать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НДС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независимо от возникновения обстоятельства, указанного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выше.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предприниматели признаются плательщиками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течение двенадцати последовательных календарных месяцев начиная с месяца возникновения обязательств по исчислению и уплате налога на добавленную стоимость в отношении всех объектов налогообложения, облагаемых в общем порядке.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883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Налоговые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вычеты (ст.123 НК):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предъявленные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(уплаченные) на территории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приобретении (получении) подакцизных товаров (ввозе на территорию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 подакцизных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товаров), использованных для производства других подакцизных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товаров;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уплаченные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плательщиком, производящим подакцизные товары из давальческого сырья, при приобретении (ввозе на территорию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подакцизных товаров, использованных им в производстве подакцизных товаров из давальческого сырья;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уплаченные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ввозе на территорию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 подакцизных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товаров, в отношении которых установлены процентные (адвалорные) ставки акцизов, при последующей реализации таких подакцизных товаров на территории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Вычет указанных сумм акцизов производится в пределах сумм акцизов, исчисленных при реализации этих подакцизных товаров на территории Республики Беларусь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реализации нескольких видов подакцизных товаров, в отношении которых установлены процентные (адвалорные) ставки акцизов, суммы акцизов, подлежащие вычету, определяются отдельно по каждому виду реализованного подакцизного товара.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880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Налоговый период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акцизов (ст.124 НК)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Налоговым периодом акцизов признается календарный месяц.</a:t>
            </a:r>
          </a:p>
        </p:txBody>
      </p:sp>
    </p:spTree>
    <p:extLst>
      <p:ext uri="{BB962C8B-B14F-4D97-AF65-F5344CB8AC3E}">
        <p14:creationId xmlns:p14="http://schemas.microsoft.com/office/powerpoint/2010/main" val="4205790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Сроки представления налоговых деклараций (расчетов) и уплаты акцизов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Плательщики ежемесячно представляют в налоговые органы налоговую декларацию (расчет) не позднее 20-го числа месяца, следующего за истекшим налоговым периодом.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Уплата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акцизов производится не позднее 22-го числа месяца, следующего за истекшим налоговым периодом.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Порядок и сроки уплаты акцизов, взимаемых таможенными органами при ввозе подакцизных товаров на территорию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исключением ввоза с территории государств – членов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ЕАЭС подакцизных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товаров, подлежащих маркировке акцизными марками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определяются таможенным законодательством Таможенного союза, Законом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 «О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таможенном регулировании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(или) актами Президента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84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Налог на прибыль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935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Плательщики налога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прибыль (ст.125 НК):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1954017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налогообложения (ст.126 НК):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валовая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прибыль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белорусских организаций – сумма прибыли от реализации товаров (работ, услуг), имущественных прав и внереализационных доходов, уменьшенных на сумму внереализационных расходов;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иностранных организаций, осуществляющих деятельность в Республике Беларусь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через постоянное представительство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– сумма прибыли иностранной организации, полученная через постоянное представительство на территории Республики Беларусь от реализации товаров (работ, услуг), имущественных прав и внереализационных доходов, уменьшенных на сумму внереализационных расходов.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ВП=(прибыль 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реализации+внереал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доходы)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внереал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расходы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дивиденды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приравненные к ним доходы,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начисленные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белорусскими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0074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ВП=(прибыль от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реализации+внереал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доходы) –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внереал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расходы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91680" y="620688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39552" y="1340768"/>
            <a:ext cx="230425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Ст.127 НК: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Прибыль от реализации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Выручка от реализации – налоги, уплачиваемые из выручки – затраты по производству и реализации, учитываемые при налогообложении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(ст.130 НК содержит их перечень)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713790" y="62068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275856" y="1340768"/>
            <a:ext cx="2875869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доходы, полученные плательщиком при осуществлении своей деятельности и непосредственно не связанные с производством и реализацией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товаров: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дивиденды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источников за пределами Республики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Беларусь;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суммы неустоек (штрафов, пеней), суммы, причитающиеся к получению в результате применения иных мер ответственности, в том числе в результате возмещения убытков, за нарушение договорных обязательств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стоимость принятого к учету имущества, оказавшегося в излишке по результатам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инвентаризации;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доходы от операций по сдаче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аренду и др. (ст.128 НК)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7211012" y="65669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516216" y="1340768"/>
            <a:ext cx="230425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расходы, потери, убытки, произведенные плательщиком для осуществления своей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деят-сти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непосред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-но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 связанные с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произв-вом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 реализацией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товаров: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суммы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неустоек (штрафов, пеней), суммы, подлежащие уплате в результате применения иных мер ответственности, в том числе в результате возмещения убытков, за нарушение договорных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обязательств;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расходы, связанные с рассмотрением дел в судах (судебные расходы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расходы по сдаче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аренду и др. (ст.129 НК)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413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Не являются объектом налогообложения налогом 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прибыль (ст.126 НК):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доходы, получаемые эмитентами от размещения акций;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прибыль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от отчуждения находящегося в государственной собственности имущества, при котором полученные денежные средства подлежат направлению 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бюджет;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прибыль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от реализации предприятия как имущественного комплекса должника в процедуре конкурсного производства;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прибыль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государственных учреждений социального обслуживания, финансируемых из бюджета, от реализации изделий, изготовленных в рамках лечебно-трудовой деятельности и на занятиях в кружках по интересам, а также при проведении мероприятий по развитию доступных трудовых навыков инвалидов;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прибыль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от предоставления в пользование жилых помещений коммерческого использования государственного жилищного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фонда;</a:t>
            </a:r>
          </a:p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дивиденды,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начисленные ОО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«Белорусское общество инвалидов», «Белорусское общество глухих» и «Белорусское товарищество инвалидов по зрению» унитарными предприятиями, собственниками имущества которых являются эти объединения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1003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Прибыль, освобождаемая от налога 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прибыль (ст.140 НК):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прибыль организаций (в размере не более 10 процентов валовой прибыли), переданная зарегистрированным на территории Республики Беларусь организациям для строительства и (или) реконструкции объектов физкультурно-спортивного назначения, бюджетным организациям здравоохранения, образования, культуры, физкультуры и спорта, религиозным организациям, учреждениям социального обслуживания, а также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ОО «Белорусское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общество инвалидов», «Белорусское общество глухих», «Белорусское товарищество инвалидов по зрению», «Республиканская ассоциация инвалидов-колясочников», «Белорусская ассоциация помощи детям-инвалидам и молодым инвалидам», Белорусскому детскому фонду, Белорусскому детскому хоспису, Белорусскому общественному объединению ветеранов, Белорусскому общественному объединению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стомированных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Международному благотворительному фонду помощи детям «Шанс», Международному общественному объединению «Понимание», Белорусскому республиканскому общественному объединению инвалидов «Реабилитация», Международной общественной организации «SOS – Детские деревни», унитарным предприятиям, собственниками имущества которых являются эти объединения, или использованная на оплату счетов за приобретенные и переданные указанным организациям товары (выполненные работы, оказанные услуги), имущественные права;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прибыль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организаций от реализации произведенных ими протезно-ортопедических изделий (в том числе стоматологических протезов), средств реабилитации и обслуживания инвалидов;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валовая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прибыль организаций уголовно-исполнительной системы и лечебно-трудовых профилакториев;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валовая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прибыль (кроме прибыли, полученной от торгово-закупочной и посреднической деятельности) организаций, использующих труд инвалидов, если средняя численность инвалидов в них в среднем за период с начала года по отчетный период включительно составляет не менее 50 процентов от средней численности работников в этот же период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прибыль организаций, полученная от реализации произведенных ими продуктов детского питания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прибыль организаций культуры, полученная от осуществления культурной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прибыль учреждений образования от приносящей доходы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деятельности и др.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085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Налоговая база налога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прибыль (ст.141 НК):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НБ – это денежное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выражение валовой прибыли, подлежащей налогообложению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выручка (доход) белорусской организации от деятельности (источников) за пределами Республики Беларусь принимается в размере до удержания (уплаты) налогов (сборов, отчислений) согласно законодательству иностранного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из выручки (дохода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белорусской организации от деятельности (источников) за пределами Республики Беларусь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подлежат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вычету суммы налогов и сборов, включенных белорусской организацией в выручку (доход), согласно законодательству иностранного государства;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затраты по производству и реализации товаров (работ, услуг), имущественных прав и внереализационные расходы, учитываемые при налогообложении, произведенные в связи с осуществлением деятельности за пределами Республики Беларусь, принимаются белорусской организацией в соответствии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НК.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Налоговая база налога на прибыль по дивидендам, начисленным белорусскими организациями, определяется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белорусскими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организациями, начислившими дивиденды.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0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Объекты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налогообложения (ст. 93 НК)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обороты по реализации товаров (работ, услуг), имущественных прав на территории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РБ,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включая обороты: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 по реализации товаров (работ, услуг), имущественных прав плательщиком своим работникам;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 по обмену товарами (работами, услугами), имущественными правами;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 по безвозмездной передаче товаров (работ, услуг), имущественных прав;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 по передаче товаров (результатов выполненных работ, оказанных услуг), имущественных прав по соглашению о предоставлении взамен исполнения обязательства отступного, а также предмета залога залогодателем залогодержателю (кредитору) при неисполнении или ненадлежащем исполнении обеспеченного залогом обязательства;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 по передаче лизингодателем предмета договора финансовой аренды (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лизинга) лизингополучателю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 по передаче арендодателем объекта аренды арендатору;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по реализации товаров (работ, услуг), имущественных прав, возникающие у доверительного управляющего в связи с доверительным управлением имуществом по договору доверительного управления имуществом в интересах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вверителя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(выгодоприобретателя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по передаче товаров в рамках договора займа в виде вещей;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по прочему выбытию товаров собственного производства, помещенных под таможенную процедуру беспошлинной торговли, в магазинах беспошлинной торговли, если при их приобретении в товарно-транспортных накладных была выделена ставка налога на добавленную стоимость в размере ноль (0)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процентов;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по передаче имущественных прав на объекты интеллектуальной собственности;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по реализации имущества должника в рамках исполнительного производства, включая передачу имущества должника взыскателю;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по передаче имущества в безвозмездное пользование ссудополучателю;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по передаче абонентом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субабонентам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всех видов полученных энергии, газа, воды;</a:t>
            </a:r>
          </a:p>
          <a:p>
            <a:pPr algn="just">
              <a:spcBef>
                <a:spcPts val="0"/>
              </a:spcBef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ввоз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товаров на территорию Республики Беларусь и (или) иные обстоятельства, с наличием которых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НК,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РБ «О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таможенном регулировании в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РБ»,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таможенное законодательство Таможенного союза, международные договоры, регулирующие взимание косвенных налогов в Таможенном союзе, и (или) акты Президента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РБ связывают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возникновение обязанности по уплате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НДС.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84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Ставки налога на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прибыль (ст.142 НК):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о дивидендам и приравненным к ним доходам, </a:t>
            </a:r>
            <a:r>
              <a:rPr lang="ru-RU" dirty="0"/>
              <a:t>а также по доходам учредителей (участников, акционеров) в виде курсовых разниц, возникающих при переоценке дебиторской задолженности по расчетам с иностранными организациями по причитающимся от них дивидендам, </a:t>
            </a:r>
            <a:r>
              <a:rPr lang="ru-RU" dirty="0" smtClean="0"/>
              <a:t>- </a:t>
            </a:r>
            <a:r>
              <a:rPr lang="ru-RU" u="sng" dirty="0" smtClean="0"/>
              <a:t>12 </a:t>
            </a:r>
            <a:r>
              <a:rPr lang="ru-RU" u="sng" dirty="0"/>
              <a:t>процентов</a:t>
            </a:r>
            <a:r>
              <a:rPr lang="ru-RU" dirty="0" smtClean="0"/>
              <a:t>.</a:t>
            </a:r>
          </a:p>
          <a:p>
            <a:r>
              <a:rPr lang="ru-RU" dirty="0"/>
              <a:t>Научно-технологические парки, центры трансфера технологий, резиденты научно-технологических парков уплачивают налог на прибыль по ставке </a:t>
            </a:r>
            <a:r>
              <a:rPr lang="ru-RU" u="sng" dirty="0"/>
              <a:t>10 </a:t>
            </a:r>
            <a:r>
              <a:rPr lang="ru-RU" u="sng" dirty="0" smtClean="0"/>
              <a:t>процентов</a:t>
            </a:r>
            <a:r>
              <a:rPr lang="ru-RU" dirty="0" smtClean="0"/>
              <a:t>.</a:t>
            </a:r>
          </a:p>
          <a:p>
            <a:r>
              <a:rPr lang="ru-RU" dirty="0"/>
              <a:t>Прибыль организаций, полученная от реализации товаров собственного производства, включенных в перечень высокотехнологичных товаров, облагается налогом на прибыль по ставке </a:t>
            </a:r>
            <a:r>
              <a:rPr lang="ru-RU" u="sng" dirty="0"/>
              <a:t>10 </a:t>
            </a:r>
            <a:r>
              <a:rPr lang="ru-RU" u="sng" dirty="0" smtClean="0"/>
              <a:t>процентов</a:t>
            </a:r>
            <a:r>
              <a:rPr lang="ru-RU" dirty="0" smtClean="0"/>
              <a:t>.</a:t>
            </a:r>
          </a:p>
          <a:p>
            <a:r>
              <a:rPr lang="ru-RU" dirty="0"/>
              <a:t>Банки и страховые организации уплачивают налог на прибыль по ставке </a:t>
            </a:r>
            <a:r>
              <a:rPr lang="ru-RU" u="sng" dirty="0"/>
              <a:t>25 процентов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остальных случаях – </a:t>
            </a:r>
            <a:r>
              <a:rPr lang="ru-RU" u="sng" dirty="0" smtClean="0"/>
              <a:t>18 процентов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4651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Налоговый и отчетный периоды налога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прибыль (ст.143 НК)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Налоговым периодом налога на прибыль признается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календарный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Отчетным периодом налога на прибыль с дивидендов, начисленных белорусскими организациями, признается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календарный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месяц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остальных случаях –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календарный квартал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7990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Порядок исчисления налога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прибыль (ст.143 НК)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Сумма налога на прибыль по итогам отчетного периода исчисляется нарастающим итогом с начала налогового периода как произведение налоговой базы, уменьшенной на сумму прибыли, освобождаемой от налогообложения,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ставки: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=(НБ-освобождаемая прибыль)∙НС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Сумма налога на прибыль с дивидендов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исчисляется как произведение налоговой базы и налоговой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ставки: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=НБ∙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НС</a:t>
            </a: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343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Сроки представления налоговых деклараций (расчетов) и уплаты налога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прибыль (ст.143 НК)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Налоговая декларация (расчет) по налогу на прибыль по итогам истекшего </a:t>
            </a:r>
            <a:r>
              <a:rPr lang="ru-RU" sz="5600" u="sng" dirty="0">
                <a:latin typeface="Times New Roman" pitchFamily="18" charset="0"/>
                <a:cs typeface="Times New Roman" pitchFamily="18" charset="0"/>
              </a:rPr>
              <a:t>отчетного периода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представляется плательщиком в налоговые органы не позднее 20-го числа месяца, следующего за истекшим отчетным периодом, независимо от наличия либо отсутствия объектов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налогообложения.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Налоговая декларация (расчет) по налогу на прибыль за истекший </a:t>
            </a:r>
            <a:r>
              <a:rPr lang="ru-RU" sz="5600" u="sng" dirty="0">
                <a:latin typeface="Times New Roman" pitchFamily="18" charset="0"/>
                <a:cs typeface="Times New Roman" pitchFamily="18" charset="0"/>
              </a:rPr>
              <a:t>налоговый период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представляется не позднее 20 марта года, следующего за истекшим налоговым периодом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Уплата налога на прибыль производится в течение налогового периода по итогам истекшего отчетного периода не позднее 22-го числа месяца, следующего за истекшим отчетным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периодом.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уплата налога на прибыль за четвертый квартал налогового периода производится не позднее 22 декабря этого периода в размере двух третей суммы налога на прибыль, исчисленной исходя из суммы налога на прибыль за третий квартал налогового периода с последующим перерасчетом в целом за налоговый период и исчислением суммы налога на прибыль к доплате или уменьшению не позднее 22 марта года, следующего за истекшим налоговым периодом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Бюджетными организациями, общественными и религиозными организациями (объединениями), республиканскими государственно-общественными объединениями, иными некоммерческими организациями, за исключением потребительских обществ и их союзов, являющихся субъектами торговли, налоговая декларация (расчет) по налогу на прибыль за истекший налоговый период представляется не позднее 20 марта и налог на прибыль уплачивается не позднее 22 марта года, следующего за истекшим налоговым периодом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Сумма налога на прибыль с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дивидендов удерживается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и перечисляется в бюджет белорусскими организациями, начислившими дивиденды. Такие белорусские организации признаются налоговыми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агентами.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Налоговая декларация (расчет) по суммам налога на прибыль с дивидендов, начисленных белорусскими организациями, представляется в налоговые органы налоговыми агентами не позднее 20-го числа месяца, следующего за месяцем, в котором были начислены дивиденды.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Перечисление в бюджет сумм налога на прибыль по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дивидендам производится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налоговыми агентами не позднее 22-го числа месяца, следующего за месяцем, в котором были начислены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дивиденды.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923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Устранение двойного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налогообложения (ст. 144 НК)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500" kern="0" dirty="0">
                <a:latin typeface="Times New Roman" pitchFamily="18" charset="0"/>
                <a:cs typeface="Times New Roman" pitchFamily="18" charset="0"/>
              </a:rPr>
              <a:t>Фактически уплаченные (удержанные) в соответствии с законодательством иностранного государства суммы налога на прибыль (доход) в отношении дохода, полученного в этом иностранном государстве, зачитываются белорусской организацией при уплате налога на прибыль в Республике </a:t>
            </a:r>
            <a:r>
              <a:rPr lang="ru-RU" sz="1500" kern="0" dirty="0" smtClean="0">
                <a:latin typeface="Times New Roman" pitchFamily="18" charset="0"/>
                <a:cs typeface="Times New Roman" pitchFamily="18" charset="0"/>
              </a:rPr>
              <a:t>Беларусь.</a:t>
            </a:r>
            <a:endParaRPr lang="ru-RU" sz="1500" kern="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kern="0" dirty="0" smtClean="0">
                <a:latin typeface="Times New Roman" pitchFamily="18" charset="0"/>
                <a:cs typeface="Times New Roman" pitchFamily="18" charset="0"/>
              </a:rPr>
              <a:t>Доходом, полученным в иностранном государстве, признается доход (выручка) белорусской организации, в связи с которым в соответствии с законодательством иностранного государства, а при наличии международного договора Республики Беларусь по вопросам налогообложения – в соответствии с его положениями производится налогообложение налогом на прибыль (доход) в иностранном государстве.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kern="0" dirty="0" smtClean="0">
                <a:latin typeface="Times New Roman" pitchFamily="18" charset="0"/>
                <a:cs typeface="Times New Roman" pitchFamily="18" charset="0"/>
              </a:rPr>
              <a:t>Уплаченная </a:t>
            </a:r>
            <a:r>
              <a:rPr lang="ru-RU" sz="1500" kern="0" dirty="0">
                <a:latin typeface="Times New Roman" pitchFamily="18" charset="0"/>
                <a:cs typeface="Times New Roman" pitchFamily="18" charset="0"/>
              </a:rPr>
              <a:t>(удержанная) в соответствии с законодательством иностранного государства и (или) международным договором Республики Беларусь по вопросам налогообложения сумма налога на прибыль (доход) в отношении дохода, полученного в иностранном государстве, пересчитанная в белорусские рубли по официальному курсу, установленному Национальным банком Республики Беларусь на дату внесения налога в бюджет иностранного государства, зачитывается белорусской организацией при уплате в Республике Беларусь налога на прибыль при представлении в налоговый орган по месту ее постановки на учет справки (иного документа) налогового органа (иной компетентной службы, в функции которой входит взимание налогов) иностранного государства, подтверждающей факт уплаты данной суммы в этом государстве, в том налоговом периоде, в котором представлена такая </a:t>
            </a:r>
            <a:r>
              <a:rPr lang="ru-RU" sz="1500" kern="0" dirty="0" smtClean="0">
                <a:latin typeface="Times New Roman" pitchFamily="18" charset="0"/>
                <a:cs typeface="Times New Roman" pitchFamily="18" charset="0"/>
              </a:rPr>
              <a:t>справка.</a:t>
            </a:r>
            <a:endParaRPr lang="ru-RU" sz="1500" kern="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kern="0" dirty="0" smtClean="0">
                <a:latin typeface="Times New Roman" pitchFamily="18" charset="0"/>
                <a:cs typeface="Times New Roman" pitchFamily="18" charset="0"/>
              </a:rPr>
              <a:t>Зачет </a:t>
            </a:r>
            <a:r>
              <a:rPr lang="ru-RU" sz="1500" kern="0" dirty="0">
                <a:latin typeface="Times New Roman" pitchFamily="18" charset="0"/>
                <a:cs typeface="Times New Roman" pitchFamily="18" charset="0"/>
              </a:rPr>
              <a:t>суммы налога на прибыль (доход), уплаченной (удержанной) в соответствии с законодательством иностранного государства и (или) международным договором Республики Беларусь по вопросам налогообложения в отношении дохода, полученного в иностранном государстве, производится в пределах уплаченной (уплачиваемой) в Республике Беларусь суммы налога на прибыль в отношении этого </a:t>
            </a:r>
            <a:r>
              <a:rPr lang="ru-RU" sz="1500" kern="0" dirty="0" smtClean="0">
                <a:latin typeface="Times New Roman" pitchFamily="18" charset="0"/>
                <a:cs typeface="Times New Roman" pitchFamily="18" charset="0"/>
              </a:rPr>
              <a:t>дохода.</a:t>
            </a:r>
            <a:endParaRPr lang="ru-RU" sz="1500" kern="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500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26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Объектами налогообложения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НДС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не признаются: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сдача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в аренду (передача в финансовую аренду (лизинг)) находящегося в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гос.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собственности предприятия в целом как имущественного комплекса, при которой полученные суммы арендной платы подлежат перечислению в доход бюджета;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отчуждение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находящегося в государственной собственности имущества, при котором полученные денежные средства подлежат направлению в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бюджет;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безвозмездная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передача организациям культуры культурных ценностей и товаров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(работ, услуг), имущественных прав на объекты авторского права и смежных прав для осуществления культурной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обороты по реализации религиозными организациями в рамках религиозной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 услуг по организации и проведению религиозных обрядов, церемоний, молитвенных собраний или других культовых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действий, а также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 религиозной литературы и (или) предметов религиозного назначения (кроме подакцизных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обороты по реализации на территории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работ (услуг), выполняемых (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оказываемых) органами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внутренних дел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РБ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(их подразделениями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) и органами 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и подразделениями по чрезвычайным ситуациям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РБ;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обороты по реализации на территории Республики Беларусь государственными учреждениями социального обслуживания, финансируемыми из бюджета, изделий, изготовленных в рамках лечебно-трудовой деятельности и на занятиях в кружках по интересам, а также при проведении мероприятий по развитию доступных трудовых навыков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инвалидов и др.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  <a:p>
            <a:endParaRPr lang="ru-RU" sz="6800" dirty="0">
              <a:latin typeface="Times New Roman" pitchFamily="18" charset="0"/>
              <a:cs typeface="Times New Roman" pitchFamily="18" charset="0"/>
            </a:endParaRPr>
          </a:p>
          <a:p>
            <a:endParaRPr lang="ru-RU" sz="6800" dirty="0">
              <a:latin typeface="Times New Roman" pitchFamily="18" charset="0"/>
              <a:cs typeface="Times New Roman" pitchFamily="18" charset="0"/>
            </a:endParaRPr>
          </a:p>
          <a:p>
            <a:endParaRPr lang="ru-RU" sz="6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18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Освобождаются от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НДС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обороты по реализации на территории Республики Беларусь: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лекарственных средств, медицинских изделий по перечню, утверждаемому Президентом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РБ;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медицинских услуг (за исключением косметологических услуг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нелечебного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характера) по перечню таких услуг, утверждаемому Президентом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РБ;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ветеринарных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мероприятий по перечню таких мероприятий, утверждаемому Президентом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РБ;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продуктов питания, произведенных структурными подразделениями учреждений образования, при организации питания обучающихся в этих учреждениях образования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услуг в сфере культуры по перечню таких услуг, утверждаемому Президентом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РБ;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 услуг, связанных с организацией похорон, по перечню таких услуг, утверждаемому Президентом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РБ,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надгробных памятников, оград и других ритуальных предметов, связанных с погребением, а также работ по их изготовлению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товаров магазинами беспошлинной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торговли в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зоне таможенного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контроля;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товаров (работ, услуг), изготавливаемых (выполняемых, оказываемых) исправительными учреждениями уголовно-исполнительной системы и лечебно-трудовыми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профилакториями и др.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71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налоговой базы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НДС при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реализации товаров (работ, услуг), имущественных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 (ст. 97 НК):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 договорам, предусматривающим реализацию товаров (работ, услуг), имущественных прав за иностранную валюту, пересчет иностранной валюты в белорусские рубли производится по официальному курсу НБ РБ, установленному на момент фактической реализации товаров (работ, услуг), имущественных прав.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 безвозмездной передаче товаров (работ, услуг), имущественных прав:</a:t>
            </a:r>
          </a:p>
          <a:p>
            <a:pPr marL="0" indent="0"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произведенных (выполненных, оказанных) плательщиком, налоговая база определяется исходя из себестоимости таких товаров (работ, услуг), имущественных прав;</a:t>
            </a:r>
          </a:p>
          <a:p>
            <a:pPr marL="0" indent="0"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приобретенных товаров налоговая база определяется исходя из цены их приобретения.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Налоговая база налога на добавленную стоимость определяется исходя из всех поступлений плательщика, полученных им в денежной, натуральной и иных формах от реализации товаров (работ, услуг), имущественных прав.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1424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Ст. 98 НК - Налоговая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база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НДС при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реализации товаров (работ, услуг), имущественных прав определяется как стоимость этих товаров (работ, услуг), имущественных прав, исчисленная исходя из: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924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цен (тарифов) на товары (работы, услуги), имущественные права с учетом акцизов (для подакцизных товаров) без включения в них налога на добавленную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НБ (для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неподакц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товаров)=цена без НДС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НБ(для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подакц.товаров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)=цена с акцизом без НДС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регулируемых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розничных цен, включающих в себя налог на добавленную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НБ= цена (уже включает в себя НДС)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48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 99 НК - Налоговая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база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НДС,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взимаемого таможенными органами при ввозе товаров на территорию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РБ,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определяется как сумма: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их таможенной стоимости;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подлежащих уплате сумм таможенных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пошлин;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подлежащих уплате сумм акцизов (по подакцизным товарам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НБ=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там.стоимость+там.пошлины+акцизы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НДС=НБ×НС (ст.104 НК)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137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CEFBA8-94D9-4ABB-987A-B28A45415585}"/>
</file>

<file path=customXml/itemProps2.xml><?xml version="1.0" encoding="utf-8"?>
<ds:datastoreItem xmlns:ds="http://schemas.openxmlformats.org/officeDocument/2006/customXml" ds:itemID="{CFD59F06-CA9E-403A-AD01-2362D4F83445}"/>
</file>

<file path=customXml/itemProps3.xml><?xml version="1.0" encoding="utf-8"?>
<ds:datastoreItem xmlns:ds="http://schemas.openxmlformats.org/officeDocument/2006/customXml" ds:itemID="{2DD3E34C-EBC1-4C19-8E7B-1ED9A6409E8B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381</TotalTime>
  <Words>2994</Words>
  <Application>Microsoft Office PowerPoint</Application>
  <PresentationFormat>Экран (4:3)</PresentationFormat>
  <Paragraphs>255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Апекс</vt:lpstr>
      <vt:lpstr>Республиканские и местные налоги и сборы</vt:lpstr>
      <vt:lpstr>Плательщики НДС (ст. 90 НК):</vt:lpstr>
      <vt:lpstr>Особенности признания плательщиками индивидуальных предпринимателей (ст.91 НК)</vt:lpstr>
      <vt:lpstr>Объекты налогообложения (ст. 93 НК)</vt:lpstr>
      <vt:lpstr> Объектами налогообложения НДС не признаются:</vt:lpstr>
      <vt:lpstr>Освобождаются от НДС обороты по реализации на территории Республики Беларусь:</vt:lpstr>
      <vt:lpstr> Определение налоговой базы НДС при реализации товаров (работ, услуг), имущественных прав (ст. 97 НК):</vt:lpstr>
      <vt:lpstr>Ст. 98 НК - Налоговая база НДС при реализации товаров (работ, услуг), имущественных прав определяется как стоимость этих товаров (работ, услуг), имущественных прав, исчисленная исходя из:</vt:lpstr>
      <vt:lpstr>Ст. 99 НК - Налоговая база НДС, взимаемого таможенными органами при ввозе товаров на территорию РБ, определяется как сумма:</vt:lpstr>
      <vt:lpstr>Определение момента фактической реализации товаров (работ, услуг), имущественных прав (ст.100 НК)</vt:lpstr>
      <vt:lpstr>Ставки НДС (ст. 102 НК):</vt:lpstr>
      <vt:lpstr>Ставки НДС (ст. 102 НК):</vt:lpstr>
      <vt:lpstr>Ставки НДС (ст. 102 НК):</vt:lpstr>
      <vt:lpstr>Порядок исчисления НДС (ст.103 НК)</vt:lpstr>
      <vt:lpstr>Налоговые вычеты и порядок их применения (ст.107 НК)</vt:lpstr>
      <vt:lpstr>Налоговый и отчетный периоды по(ст.108 НК)</vt:lpstr>
      <vt:lpstr>Порядок и сроки представления налоговых деклараций (расчетов) и уплаты НДС (ст.108 НК)</vt:lpstr>
      <vt:lpstr>2. Акцизы</vt:lpstr>
      <vt:lpstr>Плательщики акцизов (ст.109 НК)</vt:lpstr>
      <vt:lpstr>Подакцизные товары (ст.111 НК):</vt:lpstr>
      <vt:lpstr>Не признаются подакцизными товарами:</vt:lpstr>
      <vt:lpstr>Ставки акцизов (ст.112 НК):</vt:lpstr>
      <vt:lpstr>Объекты налогообложения акцизами (ст.113 НК):</vt:lpstr>
      <vt:lpstr>Освобождаются от акцизов (ст.114 НК):</vt:lpstr>
      <vt:lpstr>Освобождаются от акцизов при ввозе на территорию РБ (ст.116 НК):</vt:lpstr>
      <vt:lpstr>Определение налоговой базы по акцизам (ст.117 НК):</vt:lpstr>
      <vt:lpstr>Определение налоговой базы по акцизам (ст.117 НК):</vt:lpstr>
      <vt:lpstr>Определение момента фактической реализации (передачи) подакцизных товаров (ст.118 НК)</vt:lpstr>
      <vt:lpstr>Порядок исчисления (ст.120 НК)</vt:lpstr>
      <vt:lpstr>Налоговые вычеты (ст.123 НК):</vt:lpstr>
      <vt:lpstr> Налоговый период акцизов (ст.124 НК)</vt:lpstr>
      <vt:lpstr>Сроки представления налоговых деклараций (расчетов) и уплаты акцизов</vt:lpstr>
      <vt:lpstr>3. Налог на прибыль</vt:lpstr>
      <vt:lpstr> Плательщики налога на прибыль (ст.125 НК):</vt:lpstr>
      <vt:lpstr>Объект налогообложения (ст.126 НК):</vt:lpstr>
      <vt:lpstr>Презентация PowerPoint</vt:lpstr>
      <vt:lpstr>Не являются объектом налогообложения налогом на прибыль (ст.126 НК):</vt:lpstr>
      <vt:lpstr>Прибыль, освобождаемая от налога на прибыль (ст.140 НК):</vt:lpstr>
      <vt:lpstr>Налоговая база налога на прибыль (ст.141 НК):</vt:lpstr>
      <vt:lpstr> Ставки налога на прибыль (ст.142 НК):</vt:lpstr>
      <vt:lpstr>Налоговый и отчетный периоды налога на прибыль (ст.143 НК)</vt:lpstr>
      <vt:lpstr>Порядок исчисления налога на прибыль (ст.143 НК)</vt:lpstr>
      <vt:lpstr>Сроки представления налоговых деклараций (расчетов) и уплаты налога на прибыль (ст.143 НК)</vt:lpstr>
      <vt:lpstr>Устранение двойного налогообложения (ст. 144 НК)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Республиканские и местные налоги и сборы</dc:title>
  <dc:creator>V&amp;K</dc:creator>
  <cp:lastModifiedBy>V&amp;K</cp:lastModifiedBy>
  <cp:revision>36</cp:revision>
  <dcterms:created xsi:type="dcterms:W3CDTF">2017-03-19T16:13:45Z</dcterms:created>
  <dcterms:modified xsi:type="dcterms:W3CDTF">2017-06-04T18:26:44Z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