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6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48553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19841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132906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393829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116960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1CBC1C8-836D-48EB-B8A5-970F463A5F2A}" type="datetimeFigureOut">
              <a:rPr lang="ru-RU" smtClean="0"/>
              <a:t>20.11.2021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39760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1CBC1C8-836D-48EB-B8A5-970F463A5F2A}" type="datetimeFigureOut">
              <a:rPr lang="ru-RU" smtClean="0"/>
              <a:t>20.11.2021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182011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1CBC1C8-836D-48EB-B8A5-970F463A5F2A}" type="datetimeFigureOut">
              <a:rPr lang="ru-RU" smtClean="0"/>
              <a:t>20.11.2021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655682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CBC1C8-836D-48EB-B8A5-970F463A5F2A}" type="datetimeFigureOut">
              <a:rPr lang="ru-RU" smtClean="0"/>
              <a:t>20.11.2021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255966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CBC1C8-836D-48EB-B8A5-970F463A5F2A}" type="datetimeFigureOut">
              <a:rPr lang="ru-RU" smtClean="0"/>
              <a:t>20.11.2021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106617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CBC1C8-836D-48EB-B8A5-970F463A5F2A}" type="datetimeFigureOut">
              <a:rPr lang="ru-RU" smtClean="0"/>
              <a:t>20.11.2021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A6508-5BAA-4B5C-B33C-37D05E80A45E}" type="slidenum">
              <a:rPr lang="ru-RU" smtClean="0"/>
              <a:t>‹#›</a:t>
            </a:fld>
            <a:endParaRPr lang="ru-RU"/>
          </a:p>
        </p:txBody>
      </p:sp>
    </p:spTree>
    <p:extLst>
      <p:ext uri="{BB962C8B-B14F-4D97-AF65-F5344CB8AC3E}">
        <p14:creationId xmlns:p14="http://schemas.microsoft.com/office/powerpoint/2010/main" val="36266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BC1C8-836D-48EB-B8A5-970F463A5F2A}" type="datetimeFigureOut">
              <a:rPr lang="ru-RU" smtClean="0"/>
              <a:t>20.11.2021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A6508-5BAA-4B5C-B33C-37D05E80A45E}" type="slidenum">
              <a:rPr lang="ru-RU" smtClean="0"/>
              <a:t>‹#›</a:t>
            </a:fld>
            <a:endParaRPr lang="ru-RU"/>
          </a:p>
        </p:txBody>
      </p:sp>
    </p:spTree>
    <p:extLst>
      <p:ext uri="{BB962C8B-B14F-4D97-AF65-F5344CB8AC3E}">
        <p14:creationId xmlns:p14="http://schemas.microsoft.com/office/powerpoint/2010/main" val="50922388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96752"/>
            <a:ext cx="7772400" cy="2403699"/>
          </a:xfrm>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threePt" dir="t"/>
            </a:scene3d>
            <a:sp3d extrusionH="57150">
              <a:bevelT w="38100" h="38100" prst="slope"/>
            </a:sp3d>
          </a:bodyPr>
          <a:lstStyle/>
          <a:p>
            <a:r>
              <a:rPr lang="ru-RU" b="1" dirty="0" smtClean="0"/>
              <a:t>Условия для назначения пенсии за особые заслуги перед Республикой Беларусь</a:t>
            </a:r>
            <a:endParaRPr lang="ru-RU" b="1" dirty="0"/>
          </a:p>
        </p:txBody>
      </p:sp>
    </p:spTree>
    <p:extLst>
      <p:ext uri="{BB962C8B-B14F-4D97-AF65-F5344CB8AC3E}">
        <p14:creationId xmlns:p14="http://schemas.microsoft.com/office/powerpoint/2010/main" val="3655278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363272" cy="5832648"/>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buFont typeface="Wingdings" pitchFamily="2" charset="2"/>
              <a:buChar char="v"/>
            </a:pPr>
            <a:r>
              <a:rPr lang="ru-RU" dirty="0" smtClean="0">
                <a:solidFill>
                  <a:schemeClr val="bg1"/>
                </a:solidFill>
              </a:rPr>
              <a:t>В случае отказа в установлении (пересмотре размера) пенсии за особые заслуги соответствующее решение Комиссии не позднее 5 дней после его принятия направляется ходатайствующему органу (организации) и гражданину, в отношении которого принято решение.</a:t>
            </a:r>
          </a:p>
          <a:p>
            <a:pPr marL="0" indent="0">
              <a:buNone/>
            </a:pPr>
            <a:endParaRPr lang="ru-RU" dirty="0" smtClean="0">
              <a:solidFill>
                <a:schemeClr val="bg1"/>
              </a:solidFill>
            </a:endParaRPr>
          </a:p>
          <a:p>
            <a:pPr>
              <a:buFont typeface="Wingdings" pitchFamily="2" charset="2"/>
              <a:buChar char="v"/>
            </a:pPr>
            <a:r>
              <a:rPr lang="ru-RU" dirty="0" smtClean="0">
                <a:solidFill>
                  <a:schemeClr val="bg1"/>
                </a:solidFill>
              </a:rPr>
              <a:t>Гражданам, которым установлены пенсии за особые заслуги, пенсионные удостоверения выдаются облисполкомами (Минским горисполкомом) в соответствии с пунктом </a:t>
            </a:r>
            <a:r>
              <a:rPr lang="ru-RU" b="1" dirty="0" smtClean="0">
                <a:solidFill>
                  <a:schemeClr val="bg1"/>
                </a:solidFill>
              </a:rPr>
              <a:t>3.14</a:t>
            </a:r>
            <a:r>
              <a:rPr lang="ru-RU" dirty="0" smtClean="0">
                <a:solidFill>
                  <a:schemeClr val="bg1"/>
                </a:solidFill>
              </a:rPr>
              <a:t> перечня административных процедур, осуществляемых государственными органами и иными организациями по заявлениям граждан, утвержденного Указом Президента Республики Беларусь от </a:t>
            </a:r>
            <a:r>
              <a:rPr lang="ru-RU" b="1" dirty="0" smtClean="0">
                <a:solidFill>
                  <a:schemeClr val="bg1"/>
                </a:solidFill>
              </a:rPr>
              <a:t>26 апреля 2010 г. № 200 «Об административных процедурах, осуществляемых государственными органами и иными организациями по заявлениям граждан» </a:t>
            </a:r>
            <a:r>
              <a:rPr lang="ru-RU" dirty="0" smtClean="0">
                <a:solidFill>
                  <a:schemeClr val="bg1"/>
                </a:solidFill>
              </a:rPr>
              <a:t>(Национальный реестр правовых актов Республики Беларусь, 2010 г., № 119, 1/11590).</a:t>
            </a:r>
          </a:p>
          <a:p>
            <a:pPr marL="0" indent="0">
              <a:buNone/>
            </a:pPr>
            <a:endParaRPr lang="ru-RU" dirty="0" smtClean="0">
              <a:solidFill>
                <a:schemeClr val="bg1"/>
              </a:solidFill>
            </a:endParaRPr>
          </a:p>
          <a:p>
            <a:pPr>
              <a:buFont typeface="Wingdings" pitchFamily="2" charset="2"/>
              <a:buChar char="v"/>
            </a:pPr>
            <a:r>
              <a:rPr lang="ru-RU" dirty="0" smtClean="0">
                <a:solidFill>
                  <a:schemeClr val="bg1"/>
                </a:solidFill>
              </a:rPr>
              <a:t>Гражданам, получающим пенсию за особые заслуги, находящимся на государственном обеспечении и проживающим в государственных стационарных организациях социального обслуживания, выплачивается разница между установленной пенсией за особые заслуги и стоимостью содержания, но не менее </a:t>
            </a:r>
            <a:r>
              <a:rPr lang="ru-RU" b="1" dirty="0" smtClean="0">
                <a:solidFill>
                  <a:schemeClr val="bg1"/>
                </a:solidFill>
              </a:rPr>
              <a:t>25%</a:t>
            </a:r>
            <a:r>
              <a:rPr lang="ru-RU" dirty="0" smtClean="0">
                <a:solidFill>
                  <a:schemeClr val="bg1"/>
                </a:solidFill>
              </a:rPr>
              <a:t> пенсии за особые заслуги.</a:t>
            </a:r>
            <a:endParaRPr lang="ru-RU" dirty="0">
              <a:solidFill>
                <a:schemeClr val="bg1"/>
              </a:solidFill>
            </a:endParaRPr>
          </a:p>
        </p:txBody>
      </p:sp>
    </p:spTree>
    <p:extLst>
      <p:ext uri="{BB962C8B-B14F-4D97-AF65-F5344CB8AC3E}">
        <p14:creationId xmlns:p14="http://schemas.microsoft.com/office/powerpoint/2010/main" val="2584682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363272" cy="5688632"/>
          </a:xfrm>
        </p:spPr>
        <p:style>
          <a:lnRef idx="2">
            <a:schemeClr val="accent5">
              <a:shade val="50000"/>
            </a:schemeClr>
          </a:lnRef>
          <a:fillRef idx="1">
            <a:schemeClr val="accent5"/>
          </a:fillRef>
          <a:effectRef idx="0">
            <a:schemeClr val="accent5"/>
          </a:effectRef>
          <a:fontRef idx="minor">
            <a:schemeClr val="lt1"/>
          </a:fontRef>
        </p:style>
        <p:txBody>
          <a:bodyPr>
            <a:normAutofit fontScale="70000" lnSpcReduction="20000"/>
          </a:bodyPr>
          <a:lstStyle/>
          <a:p>
            <a:pPr>
              <a:buFont typeface="Wingdings" pitchFamily="2" charset="2"/>
              <a:buChar char="q"/>
            </a:pPr>
            <a:r>
              <a:rPr lang="ru-RU" dirty="0">
                <a:solidFill>
                  <a:schemeClr val="bg1"/>
                </a:solidFill>
              </a:rPr>
              <a:t>Если у гражданина, указанного в части первой настоящего пункта, имеются нетрудоспособные члены семьи, находящиеся на его иждивении, пенсия за особые заслуги выплачивается на одного члена семьи в размере </a:t>
            </a:r>
            <a:r>
              <a:rPr lang="ru-RU" b="1" dirty="0" smtClean="0">
                <a:solidFill>
                  <a:schemeClr val="bg1"/>
                </a:solidFill>
              </a:rPr>
              <a:t>25%</a:t>
            </a:r>
            <a:r>
              <a:rPr lang="ru-RU" dirty="0" smtClean="0">
                <a:solidFill>
                  <a:schemeClr val="bg1"/>
                </a:solidFill>
              </a:rPr>
              <a:t>, </a:t>
            </a:r>
            <a:r>
              <a:rPr lang="ru-RU" dirty="0">
                <a:solidFill>
                  <a:schemeClr val="bg1"/>
                </a:solidFill>
              </a:rPr>
              <a:t>двух членов семьи </a:t>
            </a:r>
            <a:r>
              <a:rPr lang="ru-RU" dirty="0" smtClean="0">
                <a:solidFill>
                  <a:schemeClr val="bg1"/>
                </a:solidFill>
              </a:rPr>
              <a:t>– </a:t>
            </a:r>
            <a:r>
              <a:rPr lang="ru-RU" b="1" dirty="0" smtClean="0">
                <a:solidFill>
                  <a:schemeClr val="bg1"/>
                </a:solidFill>
              </a:rPr>
              <a:t>33%</a:t>
            </a:r>
            <a:r>
              <a:rPr lang="ru-RU" dirty="0" smtClean="0">
                <a:solidFill>
                  <a:schemeClr val="bg1"/>
                </a:solidFill>
              </a:rPr>
              <a:t>, </a:t>
            </a:r>
            <a:r>
              <a:rPr lang="ru-RU" dirty="0">
                <a:solidFill>
                  <a:schemeClr val="bg1"/>
                </a:solidFill>
              </a:rPr>
              <a:t>трех и более </a:t>
            </a:r>
            <a:r>
              <a:rPr lang="ru-RU" dirty="0" smtClean="0">
                <a:solidFill>
                  <a:schemeClr val="bg1"/>
                </a:solidFill>
              </a:rPr>
              <a:t>– </a:t>
            </a:r>
            <a:r>
              <a:rPr lang="ru-RU" b="1" dirty="0" smtClean="0">
                <a:solidFill>
                  <a:schemeClr val="bg1"/>
                </a:solidFill>
              </a:rPr>
              <a:t>50%</a:t>
            </a:r>
            <a:r>
              <a:rPr lang="ru-RU" dirty="0" smtClean="0">
                <a:solidFill>
                  <a:schemeClr val="bg1"/>
                </a:solidFill>
              </a:rPr>
              <a:t> </a:t>
            </a:r>
            <a:r>
              <a:rPr lang="ru-RU" dirty="0">
                <a:solidFill>
                  <a:schemeClr val="bg1"/>
                </a:solidFill>
              </a:rPr>
              <a:t>установленной пенсии за особые заслуги, самому гражданину выплачивается оставшаяся часть такой пенсии за вычетом стоимости содержания в организациях, указанных в части первой настоящего пункта, но </a:t>
            </a:r>
            <a:r>
              <a:rPr lang="ru-RU" b="1" dirty="0">
                <a:solidFill>
                  <a:schemeClr val="bg1"/>
                </a:solidFill>
              </a:rPr>
              <a:t>не менее </a:t>
            </a:r>
            <a:r>
              <a:rPr lang="ru-RU" b="1" dirty="0" smtClean="0">
                <a:solidFill>
                  <a:schemeClr val="bg1"/>
                </a:solidFill>
              </a:rPr>
              <a:t>25% </a:t>
            </a:r>
            <a:r>
              <a:rPr lang="ru-RU" dirty="0">
                <a:solidFill>
                  <a:schemeClr val="bg1"/>
                </a:solidFill>
              </a:rPr>
              <a:t>пенсии за особые заслуги.</a:t>
            </a:r>
          </a:p>
          <a:p>
            <a:pPr marL="0" indent="0">
              <a:buNone/>
            </a:pPr>
            <a:endParaRPr lang="ru-RU" dirty="0">
              <a:solidFill>
                <a:schemeClr val="bg1"/>
              </a:solidFill>
            </a:endParaRPr>
          </a:p>
          <a:p>
            <a:pPr>
              <a:buFont typeface="Wingdings" pitchFamily="2" charset="2"/>
              <a:buChar char="q"/>
            </a:pPr>
            <a:r>
              <a:rPr lang="ru-RU" dirty="0">
                <a:solidFill>
                  <a:schemeClr val="bg1"/>
                </a:solidFill>
              </a:rPr>
              <a:t>В случае совершения гражданином, получающим пенсию за особые заслуги, преступления, лишения его государственных наград, указанных в части первой пункта 3 настоящего Положения, установления недостоверных или необоснованных данных, на основании которых была установлена эта пенсия, по решению Комиссии выплата пенсии за особые заслуги прекращается, а в случае лишения гражданина ордена (медали) Республики Беларусь (за исключением юбилейной), послужившего (послужившей) основанием для увеличения повышения за особые заслуги, - </a:t>
            </a:r>
            <a:r>
              <a:rPr lang="ru-RU" dirty="0" smtClean="0">
                <a:solidFill>
                  <a:schemeClr val="bg1"/>
                </a:solidFill>
              </a:rPr>
              <a:t>снижается.</a:t>
            </a:r>
            <a:endParaRPr lang="ru-RU" dirty="0">
              <a:solidFill>
                <a:schemeClr val="bg1"/>
              </a:solidFill>
            </a:endParaRPr>
          </a:p>
        </p:txBody>
      </p:sp>
    </p:spTree>
    <p:extLst>
      <p:ext uri="{BB962C8B-B14F-4D97-AF65-F5344CB8AC3E}">
        <p14:creationId xmlns:p14="http://schemas.microsoft.com/office/powerpoint/2010/main" val="152618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44616"/>
          </a:xfrm>
        </p:spPr>
        <p:style>
          <a:lnRef idx="1">
            <a:schemeClr val="accent1"/>
          </a:lnRef>
          <a:fillRef idx="2">
            <a:schemeClr val="accent1"/>
          </a:fillRef>
          <a:effectRef idx="1">
            <a:schemeClr val="accent1"/>
          </a:effectRef>
          <a:fontRef idx="minor">
            <a:schemeClr val="dk1"/>
          </a:fontRef>
        </p:style>
        <p:txBody>
          <a:bodyPr/>
          <a:lstStyle/>
          <a:p>
            <a:pPr>
              <a:buFont typeface="Wingdings" pitchFamily="2" charset="2"/>
              <a:buChar char="ü"/>
            </a:pPr>
            <a:r>
              <a:rPr lang="ru-RU" dirty="0" smtClean="0">
                <a:solidFill>
                  <a:schemeClr val="bg1"/>
                </a:solidFill>
              </a:rPr>
              <a:t>При восстановлении гражданина в правах на государственные награды Комиссией может быть принято решение о возобновлении выплаты (соответствующем увеличении) пенсии за особые заслуги.</a:t>
            </a:r>
          </a:p>
          <a:p>
            <a:pPr marL="0" indent="0">
              <a:buNone/>
            </a:pPr>
            <a:endParaRPr lang="ru-RU" dirty="0" smtClean="0">
              <a:solidFill>
                <a:schemeClr val="bg1"/>
              </a:solidFill>
            </a:endParaRPr>
          </a:p>
          <a:p>
            <a:pPr>
              <a:buFont typeface="Wingdings" pitchFamily="2" charset="2"/>
              <a:buChar char="ü"/>
            </a:pPr>
            <a:r>
              <a:rPr lang="ru-RU" dirty="0" smtClean="0">
                <a:solidFill>
                  <a:schemeClr val="bg1"/>
                </a:solidFill>
              </a:rPr>
              <a:t>Финансирование расходов на выплату повышения за особые заслуги осуществляется за счет средств республиканского бюджета.</a:t>
            </a:r>
            <a:endParaRPr lang="ru-RU" dirty="0">
              <a:solidFill>
                <a:schemeClr val="bg1"/>
              </a:solidFill>
            </a:endParaRPr>
          </a:p>
        </p:txBody>
      </p:sp>
    </p:spTree>
    <p:extLst>
      <p:ext uri="{BB962C8B-B14F-4D97-AF65-F5344CB8AC3E}">
        <p14:creationId xmlns:p14="http://schemas.microsoft.com/office/powerpoint/2010/main" val="15570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72608"/>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a:buFont typeface="Wingdings" pitchFamily="2" charset="2"/>
              <a:buChar char="q"/>
            </a:pPr>
            <a:r>
              <a:rPr lang="ru-RU" dirty="0">
                <a:solidFill>
                  <a:schemeClr val="bg1"/>
                </a:solidFill>
              </a:rPr>
              <a:t>Увеличение размера пенсии за особые заслуги производится не только при изменении заслуг, но и при повышении группы инвалидно­сти пенсионера. Причем этот вопрос рассматривается в каждом кон­кретном случае Комиссией на основании соответствующих ходатайств республиканских органов государственного управления и иных госу­дарственных организаций, подчиненных Правительству Республики </a:t>
            </a:r>
            <a:r>
              <a:rPr lang="ru-RU" dirty="0" smtClean="0">
                <a:solidFill>
                  <a:schemeClr val="bg1"/>
                </a:solidFill>
              </a:rPr>
              <a:t>Беларусь</a:t>
            </a:r>
            <a:r>
              <a:rPr lang="ru-RU" dirty="0">
                <a:solidFill>
                  <a:schemeClr val="bg1"/>
                </a:solidFill>
              </a:rPr>
              <a:t>, облисполкомов, Минского горисполкома. Подготовка и офор­мление решений Комиссии об установлении и увеличении пенсий за особые заслуги перед Республикой Беларусь осуществляются Мини­стерством труда и социальной защиты, а ходатайств об установлении и увеличении этих пенсий - республиканскими органами государствен­ного управления и иными государственными организациями, </a:t>
            </a:r>
            <a:r>
              <a:rPr lang="ru-RU" dirty="0" smtClean="0">
                <a:solidFill>
                  <a:schemeClr val="bg1"/>
                </a:solidFill>
              </a:rPr>
              <a:t>подчиненными </a:t>
            </a:r>
            <a:r>
              <a:rPr lang="ru-RU" dirty="0">
                <a:solidFill>
                  <a:schemeClr val="bg1"/>
                </a:solidFill>
              </a:rPr>
              <a:t>Правительству Республики Беларусь, комитетам по труду и социальной защите облисполкомов и Минского горисполкома, руко­водящими органами республиканских общественных объединений, Национальной академией наук Беларуси.</a:t>
            </a:r>
          </a:p>
        </p:txBody>
      </p:sp>
    </p:spTree>
    <p:extLst>
      <p:ext uri="{BB962C8B-B14F-4D97-AF65-F5344CB8AC3E}">
        <p14:creationId xmlns:p14="http://schemas.microsoft.com/office/powerpoint/2010/main" val="3389966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81744"/>
            <a:ext cx="8229600" cy="5571592"/>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buFont typeface="Wingdings" pitchFamily="2" charset="2"/>
              <a:buChar char="v"/>
            </a:pPr>
            <a:r>
              <a:rPr lang="ru-RU" dirty="0">
                <a:solidFill>
                  <a:schemeClr val="bg1"/>
                </a:solidFill>
              </a:rPr>
              <a:t>Пенсионер может быть лишен пенсии за особые заслуги в слу­чаях, предусмотренных </a:t>
            </a:r>
            <a:r>
              <a:rPr lang="ru-RU" b="1" dirty="0">
                <a:solidFill>
                  <a:schemeClr val="bg1"/>
                </a:solidFill>
              </a:rPr>
              <a:t>п. 13 </a:t>
            </a:r>
            <a:r>
              <a:rPr lang="ru-RU" dirty="0">
                <a:solidFill>
                  <a:schemeClr val="bg1"/>
                </a:solidFill>
              </a:rPr>
              <a:t>Положения. Согласно указанному пун­кту по решению Комиссии может производиться лишение пенсионе­ра пенсии за особые заслуги в случае совершения им преступления или обнаружения ошибочности данных, на основании которых эта пенсия была установлена. В случае смерти лица, получавшего пен­сию за особые заслуги перед Республикой Беларусь, его семье выплачивается пособие на погребение в сумме двух месячных </a:t>
            </a:r>
            <a:r>
              <a:rPr lang="ru-RU" dirty="0" smtClean="0">
                <a:solidFill>
                  <a:schemeClr val="bg1"/>
                </a:solidFill>
              </a:rPr>
              <a:t>пенсий</a:t>
            </a:r>
            <a:r>
              <a:rPr lang="ru-RU" dirty="0">
                <a:solidFill>
                  <a:schemeClr val="bg1"/>
                </a:solidFill>
              </a:rPr>
              <a:t>, но не менее десятикратного размера базовой величины. Если похороны пенсионера производились лицами, не являющимися чле­нами его семьи, указанное пособие выплачивается этим лицам.</a:t>
            </a:r>
          </a:p>
        </p:txBody>
      </p:sp>
    </p:spTree>
    <p:extLst>
      <p:ext uri="{BB962C8B-B14F-4D97-AF65-F5344CB8AC3E}">
        <p14:creationId xmlns:p14="http://schemas.microsoft.com/office/powerpoint/2010/main" val="2601110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9672" y="2708920"/>
            <a:ext cx="7067128" cy="3417243"/>
          </a:xfrm>
        </p:spPr>
        <p:txBody>
          <a:bodyPr>
            <a:normAutofit/>
          </a:bodyPr>
          <a:lstStyle/>
          <a:p>
            <a:pPr marL="0" indent="0">
              <a:buNone/>
            </a:pPr>
            <a:r>
              <a:rPr lang="ru-RU" sz="4000" b="1" dirty="0" smtClean="0">
                <a:solidFill>
                  <a:schemeClr val="bg1"/>
                </a:solidFill>
              </a:rPr>
              <a:t>Спасибо за внимание…</a:t>
            </a:r>
            <a:endParaRPr lang="ru-RU" sz="4000" b="1" dirty="0">
              <a:solidFill>
                <a:schemeClr val="bg1"/>
              </a:solidFill>
            </a:endParaRPr>
          </a:p>
        </p:txBody>
      </p:sp>
    </p:spTree>
    <p:extLst>
      <p:ext uri="{BB962C8B-B14F-4D97-AF65-F5344CB8AC3E}">
        <p14:creationId xmlns:p14="http://schemas.microsoft.com/office/powerpoint/2010/main" val="3548427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buFont typeface="Wingdings" pitchFamily="2" charset="2"/>
              <a:buChar char="q"/>
            </a:pPr>
            <a:r>
              <a:rPr lang="ru-RU" dirty="0" smtClean="0"/>
              <a:t>Порядок назначения пенсий за особые заслуги перед Республикой Беларусь (далее – пенсии за особые заслуги)  регулируется постановлением Совета Министров Республики Беларусь от </a:t>
            </a:r>
            <a:r>
              <a:rPr lang="ru-RU" b="1" dirty="0" smtClean="0"/>
              <a:t>30 марта 1993 г. № 185</a:t>
            </a:r>
            <a:r>
              <a:rPr lang="ru-RU" dirty="0" smtClean="0"/>
              <a:t> (в редакции постановления Совета Министров Республики Беларусь от </a:t>
            </a:r>
            <a:r>
              <a:rPr lang="ru-RU" b="1" dirty="0" smtClean="0"/>
              <a:t>13 октября  2011 г. № 1367</a:t>
            </a:r>
            <a:r>
              <a:rPr lang="ru-RU" dirty="0" smtClean="0"/>
              <a:t>). </a:t>
            </a:r>
          </a:p>
          <a:p>
            <a:pPr marL="0" indent="0">
              <a:buNone/>
            </a:pPr>
            <a:r>
              <a:rPr lang="ru-RU" dirty="0" smtClean="0"/>
              <a:t>Пенсии за особые заслуги устанавливаются Комиссией по установлению пенсий за особые заслуги при Совете Министров Республики Беларусь (далее – Комиссия).</a:t>
            </a:r>
          </a:p>
          <a:p>
            <a:pPr marL="0" indent="0">
              <a:buNone/>
            </a:pPr>
            <a:endParaRPr lang="ru-RU" dirty="0"/>
          </a:p>
        </p:txBody>
      </p:sp>
    </p:spTree>
    <p:extLst>
      <p:ext uri="{BB962C8B-B14F-4D97-AF65-F5344CB8AC3E}">
        <p14:creationId xmlns:p14="http://schemas.microsoft.com/office/powerpoint/2010/main" val="2712115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rPr>
              <a:t>Право на пенсию за особые заслуги</a:t>
            </a:r>
            <a:endParaRPr lang="ru-RU" b="1" dirty="0">
              <a:solidFill>
                <a:schemeClr val="bg1"/>
              </a:solidFill>
            </a:endParaRPr>
          </a:p>
        </p:txBody>
      </p:sp>
      <p:sp>
        <p:nvSpPr>
          <p:cNvPr id="3" name="Объект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fontScale="85000" lnSpcReduction="20000"/>
          </a:bodyPr>
          <a:lstStyle/>
          <a:p>
            <a:pPr>
              <a:buFont typeface="Wingdings" pitchFamily="2" charset="2"/>
              <a:buChar char="Ø"/>
            </a:pPr>
            <a:r>
              <a:rPr lang="ru-RU" dirty="0" smtClean="0"/>
              <a:t>Право на пенсию за особые заслуги имеют граждане, проживающие на территории Республики Беларусь, получающие пенсию по возрасту, по инвалидности, за выслугу лет в соответствии с Законом Республики Беларусь </a:t>
            </a:r>
            <a:r>
              <a:rPr lang="ru-RU" b="1" dirty="0" smtClean="0"/>
              <a:t>«О пенсионном обеспечении» </a:t>
            </a:r>
            <a:r>
              <a:rPr lang="ru-RU" dirty="0" smtClean="0"/>
              <a:t>или пенсию за выслугу лет в соответствии с Законом Республики Беларусь </a:t>
            </a:r>
            <a:r>
              <a:rPr lang="ru-RU" b="1" dirty="0" smtClean="0"/>
              <a:t>«О государственной службе в Республике Беларусь».</a:t>
            </a:r>
          </a:p>
          <a:p>
            <a:pPr marL="0" indent="0">
              <a:buNone/>
            </a:pPr>
            <a:r>
              <a:rPr lang="ru-RU" dirty="0" smtClean="0"/>
              <a:t>У граждан, получающих пенсию по возрасту или за выслугу лет, такое право возникает по достижении общеустановленного пенсионного возраста, а получающих пенсию по инвалидности – независимо от возраста.</a:t>
            </a:r>
          </a:p>
          <a:p>
            <a:pPr marL="0" indent="0">
              <a:buNone/>
            </a:pPr>
            <a:endParaRPr lang="ru-RU" dirty="0"/>
          </a:p>
        </p:txBody>
      </p:sp>
    </p:spTree>
    <p:extLst>
      <p:ext uri="{BB962C8B-B14F-4D97-AF65-F5344CB8AC3E}">
        <p14:creationId xmlns:p14="http://schemas.microsoft.com/office/powerpoint/2010/main" val="32040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Круг лиц, имеющих право на пенсию за особые заслуги</a:t>
            </a:r>
            <a:endParaRPr lang="ru-RU" b="1" dirty="0">
              <a:solidFill>
                <a:srgbClr val="7030A0"/>
              </a:solidFill>
            </a:endParaRPr>
          </a:p>
        </p:txBody>
      </p:sp>
      <p:sp>
        <p:nvSpPr>
          <p:cNvPr id="3" name="Объект 2"/>
          <p:cNvSpPr>
            <a:spLocks noGrp="1"/>
          </p:cNvSpPr>
          <p:nvPr>
            <p:ph idx="1"/>
          </p:nvPr>
        </p:nvSpPr>
        <p:spPr>
          <a:xfrm>
            <a:off x="323528" y="1772816"/>
            <a:ext cx="8363272" cy="4608512"/>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indent="0">
              <a:buNone/>
            </a:pPr>
            <a:r>
              <a:rPr lang="ru-RU" b="1" dirty="0" smtClean="0"/>
              <a:t>Пенсия за особые заслуги устанавливается:</a:t>
            </a:r>
          </a:p>
          <a:p>
            <a:pPr marL="0" indent="0">
              <a:buNone/>
            </a:pPr>
            <a:r>
              <a:rPr lang="ru-RU" dirty="0" smtClean="0"/>
              <a:t>- Героям Беларуси;</a:t>
            </a:r>
          </a:p>
          <a:p>
            <a:pPr marL="0" indent="0">
              <a:buNone/>
            </a:pPr>
            <a:r>
              <a:rPr lang="ru-RU" dirty="0" smtClean="0"/>
              <a:t>- Героям Советского Союза;</a:t>
            </a:r>
          </a:p>
          <a:p>
            <a:pPr marL="0" indent="0">
              <a:buNone/>
            </a:pPr>
            <a:r>
              <a:rPr lang="ru-RU" dirty="0" smtClean="0"/>
              <a:t>- Героям Социалистического Труда;</a:t>
            </a:r>
          </a:p>
          <a:p>
            <a:pPr marL="0" indent="0">
              <a:buNone/>
            </a:pPr>
            <a:r>
              <a:rPr lang="ru-RU" dirty="0" smtClean="0"/>
              <a:t>- гражданам, награжденным орденами Отечества трех степеней;</a:t>
            </a:r>
          </a:p>
          <a:p>
            <a:pPr marL="0" indent="0">
              <a:buNone/>
            </a:pPr>
            <a:r>
              <a:rPr lang="ru-RU" dirty="0" smtClean="0"/>
              <a:t>- гражданам, награжденным орденами Славы трех степеней;</a:t>
            </a:r>
          </a:p>
          <a:p>
            <a:pPr marL="0" indent="0">
              <a:buNone/>
            </a:pPr>
            <a:r>
              <a:rPr lang="ru-RU" dirty="0" smtClean="0"/>
              <a:t>- гражданам, награжденным орденами Трудовой Славы  трех степеней;</a:t>
            </a:r>
          </a:p>
          <a:p>
            <a:pPr marL="0" indent="0">
              <a:buNone/>
            </a:pPr>
            <a:r>
              <a:rPr lang="ru-RU" dirty="0" smtClean="0"/>
              <a:t>- гражданам, награжденным орденами «За службу Родине в Вооруженных Силах СССР» трех степеней;</a:t>
            </a:r>
          </a:p>
          <a:p>
            <a:pPr marL="0" indent="0">
              <a:buNone/>
            </a:pPr>
            <a:r>
              <a:rPr lang="ru-RU" dirty="0" smtClean="0"/>
              <a:t>- гражданам, награжденным орденами Республики Беларусь «За службу Родине» трех степеней;</a:t>
            </a:r>
          </a:p>
          <a:p>
            <a:pPr marL="0" indent="0">
              <a:buNone/>
            </a:pPr>
            <a:r>
              <a:rPr lang="ru-RU" dirty="0" smtClean="0"/>
              <a:t>- гражданам, награждённым тремя и более орденами Республики Беларусь и (или ) СССР;</a:t>
            </a:r>
          </a:p>
          <a:p>
            <a:pPr marL="0" indent="0">
              <a:buNone/>
            </a:pPr>
            <a:endParaRPr lang="ru-RU" dirty="0"/>
          </a:p>
        </p:txBody>
      </p:sp>
    </p:spTree>
    <p:extLst>
      <p:ext uri="{BB962C8B-B14F-4D97-AF65-F5344CB8AC3E}">
        <p14:creationId xmlns:p14="http://schemas.microsoft.com/office/powerpoint/2010/main" val="2913941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688632"/>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indent="0">
              <a:buNone/>
            </a:pPr>
            <a:r>
              <a:rPr lang="ru-RU" dirty="0" smtClean="0"/>
              <a:t>- гражданам, удостоенным почетных званий Республики Беларусь, БССР или СССР (народный, заслуженный);</a:t>
            </a:r>
          </a:p>
          <a:p>
            <a:pPr marL="0" indent="0">
              <a:buNone/>
            </a:pPr>
            <a:r>
              <a:rPr lang="ru-RU" dirty="0" smtClean="0"/>
              <a:t>- лауреатам Государственной премии Республики Беларусь, БССР, Ленинской и Государственной премий СССР;</a:t>
            </a:r>
          </a:p>
          <a:p>
            <a:pPr marL="0" indent="0">
              <a:buNone/>
            </a:pPr>
            <a:r>
              <a:rPr lang="ru-RU" dirty="0" smtClean="0"/>
              <a:t>- гражданам, занимающим высшие государственные должности Республики Беларусь, членам Правительства Республики Беларусь, председателям облисполкомов и Минского горисполкома – после прекращения ими работы в указанных должностях;</a:t>
            </a:r>
          </a:p>
          <a:p>
            <a:pPr marL="0" indent="0">
              <a:buNone/>
            </a:pPr>
            <a:r>
              <a:rPr lang="ru-RU" dirty="0" smtClean="0"/>
              <a:t>- победителям и призерам Олимпийских, </a:t>
            </a:r>
            <a:r>
              <a:rPr lang="ru-RU" dirty="0" err="1" smtClean="0"/>
              <a:t>Паралимпийских</a:t>
            </a:r>
            <a:r>
              <a:rPr lang="ru-RU" dirty="0" smtClean="0"/>
              <a:t> и </a:t>
            </a:r>
            <a:r>
              <a:rPr lang="ru-RU" dirty="0" err="1" smtClean="0"/>
              <a:t>Дефлимпийских</a:t>
            </a:r>
            <a:r>
              <a:rPr lang="ru-RU" dirty="0" smtClean="0"/>
              <a:t> игр, чемпионкам мира и Европы;</a:t>
            </a:r>
          </a:p>
          <a:p>
            <a:pPr marL="0" indent="0">
              <a:buNone/>
            </a:pPr>
            <a:r>
              <a:rPr lang="ru-RU" dirty="0" smtClean="0"/>
              <a:t>- командирам, комиссарам, начальникам штабов партизанских бригад и отрядов;</a:t>
            </a:r>
          </a:p>
          <a:p>
            <a:pPr marL="0" indent="0">
              <a:buNone/>
            </a:pPr>
            <a:r>
              <a:rPr lang="ru-RU" dirty="0" smtClean="0"/>
              <a:t>- женщинам, родившим и воспитавшим  девять и более детей и награжденным одной из следующих государственных наград СССР или Республики Беларусь: орденом Матери, медалью «Медаль материнства», орденом «Материнская слава», орденом «Мать-героиня».</a:t>
            </a:r>
          </a:p>
          <a:p>
            <a:pPr marL="0" indent="0">
              <a:buNone/>
            </a:pPr>
            <a:r>
              <a:rPr lang="ru-RU" dirty="0" smtClean="0"/>
              <a:t>Пенсия за особые заслуги не устанавливается гражданам, имеющим судимость.</a:t>
            </a:r>
          </a:p>
          <a:p>
            <a:pPr marL="0" indent="0">
              <a:buNone/>
            </a:pPr>
            <a:endParaRPr lang="ru-RU" dirty="0"/>
          </a:p>
        </p:txBody>
      </p:sp>
    </p:spTree>
    <p:extLst>
      <p:ext uri="{BB962C8B-B14F-4D97-AF65-F5344CB8AC3E}">
        <p14:creationId xmlns:p14="http://schemas.microsoft.com/office/powerpoint/2010/main" val="2353813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76064"/>
          </a:xfrm>
        </p:spPr>
        <p:txBody>
          <a:bodyPr>
            <a:noAutofit/>
          </a:bodyPr>
          <a:lstStyle/>
          <a:p>
            <a:r>
              <a:rPr lang="ru-RU" sz="3600" b="1" dirty="0" smtClean="0">
                <a:solidFill>
                  <a:srgbClr val="FFC000"/>
                </a:solidFill>
              </a:rPr>
              <a:t>Документы, необходимые для установления пенсии за особые заслуги</a:t>
            </a:r>
            <a:endParaRPr lang="ru-RU" sz="3600" b="1" dirty="0">
              <a:solidFill>
                <a:srgbClr val="FFC000"/>
              </a:solidFill>
            </a:endParaRPr>
          </a:p>
        </p:txBody>
      </p:sp>
      <p:sp>
        <p:nvSpPr>
          <p:cNvPr id="3" name="Объект 2"/>
          <p:cNvSpPr>
            <a:spLocks noGrp="1"/>
          </p:cNvSpPr>
          <p:nvPr>
            <p:ph idx="1"/>
          </p:nvPr>
        </p:nvSpPr>
        <p:spPr>
          <a:xfrm>
            <a:off x="457200" y="1600200"/>
            <a:ext cx="8229600" cy="4997152"/>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marL="0" indent="0">
              <a:buNone/>
            </a:pPr>
            <a:r>
              <a:rPr lang="ru-RU" dirty="0" smtClean="0"/>
              <a:t>- заявление гражданина на имя руководителя ходатайствующего органа (организации);</a:t>
            </a:r>
          </a:p>
          <a:p>
            <a:pPr marL="0" indent="0">
              <a:buNone/>
            </a:pPr>
            <a:r>
              <a:rPr lang="ru-RU" dirty="0" smtClean="0"/>
              <a:t>- личный листок по учету кадров, заверенный ходатайствующим органом (организацией);</a:t>
            </a:r>
          </a:p>
          <a:p>
            <a:pPr marL="0" indent="0">
              <a:buNone/>
            </a:pPr>
            <a:r>
              <a:rPr lang="ru-RU" dirty="0" smtClean="0"/>
              <a:t>- автобиография;</a:t>
            </a:r>
          </a:p>
          <a:p>
            <a:pPr marL="0" indent="0">
              <a:buNone/>
            </a:pPr>
            <a:r>
              <a:rPr lang="ru-RU" dirty="0" smtClean="0"/>
              <a:t>- характеристика, подписанная руководителем или уполномоченным должностным лицом ходатайствующего органа (организации);</a:t>
            </a:r>
          </a:p>
          <a:p>
            <a:pPr marL="0" indent="0">
              <a:buNone/>
            </a:pPr>
            <a:r>
              <a:rPr lang="ru-RU" dirty="0" smtClean="0"/>
              <a:t>- копии документов, подтверждающие особые заслуги гражданина, заверенные ходатайствующим органом (организацией);</a:t>
            </a:r>
          </a:p>
          <a:p>
            <a:pPr marL="0" indent="0">
              <a:buNone/>
            </a:pPr>
            <a:r>
              <a:rPr lang="ru-RU" dirty="0" smtClean="0"/>
              <a:t>- справка о размере получаемой пенсии по возрасту, по инвалидности или за выслугу лет;</a:t>
            </a:r>
          </a:p>
          <a:p>
            <a:pPr marL="0" indent="0">
              <a:buNone/>
            </a:pPr>
            <a:r>
              <a:rPr lang="ru-RU" dirty="0" smtClean="0"/>
              <a:t>- две фотографии размером 30х40 миллиметров.</a:t>
            </a:r>
          </a:p>
          <a:p>
            <a:pPr marL="0" indent="0">
              <a:buNone/>
            </a:pPr>
            <a:endParaRPr lang="ru-RU" dirty="0"/>
          </a:p>
        </p:txBody>
      </p:sp>
    </p:spTree>
    <p:extLst>
      <p:ext uri="{BB962C8B-B14F-4D97-AF65-F5344CB8AC3E}">
        <p14:creationId xmlns:p14="http://schemas.microsoft.com/office/powerpoint/2010/main" val="3006926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rPr>
              <a:t>Размер  пенсии за особые заслуги</a:t>
            </a:r>
            <a:endParaRPr lang="ru-RU" b="1" dirty="0">
              <a:solidFill>
                <a:schemeClr val="bg1"/>
              </a:solidFill>
            </a:endParaRPr>
          </a:p>
        </p:txBody>
      </p:sp>
      <p:sp>
        <p:nvSpPr>
          <p:cNvPr id="3" name="Объект 2"/>
          <p:cNvSpPr>
            <a:spLocks noGrp="1"/>
          </p:cNvSpPr>
          <p:nvPr>
            <p:ph idx="1"/>
          </p:nvPr>
        </p:nvSpPr>
        <p:spPr>
          <a:xfrm>
            <a:off x="457200" y="1600200"/>
            <a:ext cx="8229600" cy="4781128"/>
          </a:xfrm>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a:buFont typeface="Wingdings" pitchFamily="2" charset="2"/>
              <a:buChar char="v"/>
            </a:pPr>
            <a:r>
              <a:rPr lang="ru-RU" dirty="0" smtClean="0">
                <a:solidFill>
                  <a:schemeClr val="bg1"/>
                </a:solidFill>
              </a:rPr>
              <a:t>Пенсия за особые заслуги устанавливается в размере пенсии по возрасту, по инвалидности или за выслугу лет, назначенной пенсионеру в соответствии с Законом Республики Беларусь </a:t>
            </a:r>
            <a:r>
              <a:rPr lang="ru-RU" b="1" dirty="0" smtClean="0">
                <a:solidFill>
                  <a:schemeClr val="bg1"/>
                </a:solidFill>
              </a:rPr>
              <a:t>«О пенсионном обеспечении»</a:t>
            </a:r>
            <a:r>
              <a:rPr lang="ru-RU" dirty="0" smtClean="0">
                <a:solidFill>
                  <a:schemeClr val="bg1"/>
                </a:solidFill>
              </a:rPr>
              <a:t> или законодательством о государственной службе в Республике Беларусь, и повышения за особые заслуги.</a:t>
            </a:r>
          </a:p>
          <a:p>
            <a:pPr marL="0" indent="0">
              <a:buNone/>
            </a:pPr>
            <a:r>
              <a:rPr lang="ru-RU" dirty="0" smtClean="0">
                <a:solidFill>
                  <a:schemeClr val="bg1"/>
                </a:solidFill>
              </a:rPr>
              <a:t>Размер повышения за особые заслуги определяется Комиссией в каждом конкретном случае с учетом заслуг гражданина, которому устанавливается пенсия за особые заслуги, и не может превышать </a:t>
            </a:r>
            <a:r>
              <a:rPr lang="ru-RU" b="1" dirty="0" smtClean="0">
                <a:solidFill>
                  <a:schemeClr val="bg1"/>
                </a:solidFill>
              </a:rPr>
              <a:t>25% </a:t>
            </a:r>
            <a:r>
              <a:rPr lang="ru-RU" dirty="0" smtClean="0">
                <a:solidFill>
                  <a:schemeClr val="bg1"/>
                </a:solidFill>
              </a:rPr>
              <a:t>минимального размера пенсии по возрасту.</a:t>
            </a:r>
          </a:p>
          <a:p>
            <a:pPr marL="0" indent="0">
              <a:buNone/>
            </a:pPr>
            <a:endParaRPr lang="ru-RU" dirty="0"/>
          </a:p>
        </p:txBody>
      </p:sp>
    </p:spTree>
    <p:extLst>
      <p:ext uri="{BB962C8B-B14F-4D97-AF65-F5344CB8AC3E}">
        <p14:creationId xmlns:p14="http://schemas.microsoft.com/office/powerpoint/2010/main" val="1302112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Пересмотр размера пенсии за особые заслуги</a:t>
            </a:r>
            <a:endParaRPr lang="ru-RU" b="1" dirty="0">
              <a:solidFill>
                <a:srgbClr val="7030A0"/>
              </a:solidFill>
            </a:endParaRPr>
          </a:p>
        </p:txBody>
      </p:sp>
      <p:sp>
        <p:nvSpPr>
          <p:cNvPr id="3" name="Объект 2"/>
          <p:cNvSpPr>
            <a:spLocks noGrp="1"/>
          </p:cNvSpPr>
          <p:nvPr>
            <p:ph idx="1"/>
          </p:nvPr>
        </p:nvSpPr>
        <p:spPr>
          <a:xfrm>
            <a:off x="457200" y="1600200"/>
            <a:ext cx="8229600" cy="4853136"/>
          </a:xfrm>
        </p:spPr>
        <p:style>
          <a:lnRef idx="3">
            <a:schemeClr val="lt1"/>
          </a:lnRef>
          <a:fillRef idx="1">
            <a:schemeClr val="accent4"/>
          </a:fillRef>
          <a:effectRef idx="1">
            <a:schemeClr val="accent4"/>
          </a:effectRef>
          <a:fontRef idx="minor">
            <a:schemeClr val="lt1"/>
          </a:fontRef>
        </p:style>
        <p:txBody>
          <a:bodyPr>
            <a:normAutofit fontScale="85000" lnSpcReduction="10000"/>
          </a:bodyPr>
          <a:lstStyle/>
          <a:p>
            <a:pPr>
              <a:buFont typeface="Wingdings" pitchFamily="2" charset="2"/>
              <a:buChar char="ü"/>
            </a:pPr>
            <a:r>
              <a:rPr lang="ru-RU" dirty="0" smtClean="0"/>
              <a:t>Размер пенсии за особые заслуги может быть пересмотрен Комиссией в части увеличения размера повышения за особые заслуги при появлении новых (дополнительных) вышеперечисленных сведений об особых заслугах гражданина, а также при награждении гражданина орденом или медалью Республики Беларусь (за исключением юбилейной).</a:t>
            </a:r>
          </a:p>
          <a:p>
            <a:pPr marL="0" indent="0">
              <a:buNone/>
            </a:pPr>
            <a:r>
              <a:rPr lang="ru-RU" dirty="0" smtClean="0"/>
              <a:t>По вопросам, касающимся установления (пересмотра размера) пенсии за особые заслуги,  необходимо обращаться в органы по труду, занятости и социальной защите по месту получения пенсии.</a:t>
            </a:r>
          </a:p>
          <a:p>
            <a:pPr marL="0" indent="0">
              <a:buNone/>
            </a:pPr>
            <a:endParaRPr lang="ru-RU" dirty="0"/>
          </a:p>
        </p:txBody>
      </p:sp>
    </p:spTree>
    <p:extLst>
      <p:ext uri="{BB962C8B-B14F-4D97-AF65-F5344CB8AC3E}">
        <p14:creationId xmlns:p14="http://schemas.microsoft.com/office/powerpoint/2010/main" val="306980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363272" cy="5976664"/>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Font typeface="Wingdings" pitchFamily="2" charset="2"/>
              <a:buChar char="Ø"/>
            </a:pPr>
            <a:r>
              <a:rPr lang="ru-RU" dirty="0">
                <a:solidFill>
                  <a:schemeClr val="bg1"/>
                </a:solidFill>
              </a:rPr>
              <a:t>Ходатайство об установлении (пересмотре размера) пенсии за особые заслуги рассматривается Комиссией в месячный срок со дня его поступления со всеми необходимыми документами.</a:t>
            </a:r>
          </a:p>
          <a:p>
            <a:pPr marL="0" indent="0">
              <a:buNone/>
            </a:pPr>
            <a:endParaRPr lang="ru-RU" dirty="0">
              <a:solidFill>
                <a:schemeClr val="bg1"/>
              </a:solidFill>
            </a:endParaRPr>
          </a:p>
          <a:p>
            <a:pPr>
              <a:buFont typeface="Wingdings" pitchFamily="2" charset="2"/>
              <a:buChar char="Ø"/>
            </a:pPr>
            <a:r>
              <a:rPr lang="ru-RU" dirty="0">
                <a:solidFill>
                  <a:schemeClr val="bg1"/>
                </a:solidFill>
              </a:rPr>
              <a:t>Пенсия за особые заслуги устанавливается со дня подачи гражданином соответствующего заявления на имя руководителя ходатайствующего органа (организации), но не ранее дня назначения пенсии по возрасту, по инвалидности или за выслугу лет.</a:t>
            </a:r>
          </a:p>
          <a:p>
            <a:pPr marL="0" indent="0">
              <a:buNone/>
            </a:pPr>
            <a:endParaRPr lang="ru-RU" dirty="0">
              <a:solidFill>
                <a:schemeClr val="bg1"/>
              </a:solidFill>
            </a:endParaRPr>
          </a:p>
          <a:p>
            <a:pPr>
              <a:buFont typeface="Wingdings" pitchFamily="2" charset="2"/>
              <a:buChar char="Ø"/>
            </a:pPr>
            <a:r>
              <a:rPr lang="ru-RU" dirty="0">
                <a:solidFill>
                  <a:schemeClr val="bg1"/>
                </a:solidFill>
              </a:rPr>
              <a:t>Пересмотр размера пенсии за особые заслуги осуществляется с первого числа месяца, следующего за месяцем, в котором гражданин подал соответствующее заявление.</a:t>
            </a:r>
          </a:p>
          <a:p>
            <a:pPr marL="0" indent="0">
              <a:buNone/>
            </a:pPr>
            <a:endParaRPr lang="ru-RU" dirty="0">
              <a:solidFill>
                <a:schemeClr val="bg1"/>
              </a:solidFill>
            </a:endParaRPr>
          </a:p>
          <a:p>
            <a:pPr>
              <a:buFont typeface="Wingdings" pitchFamily="2" charset="2"/>
              <a:buChar char="Ø"/>
            </a:pPr>
            <a:r>
              <a:rPr lang="ru-RU" dirty="0">
                <a:solidFill>
                  <a:schemeClr val="bg1"/>
                </a:solidFill>
              </a:rPr>
              <a:t>Решение Комиссии об установлении (пересмотре размера) пенсии за особые заслуги не позднее 5 дней после его принятия направляется ходатайствующему органу (организации) и районному (городскому) управлению (отделу) по труду, занятости и социальной защите, осуществляющему выплату такой пенсии.</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39397626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1BBBE7-FA93-4D59-B746-AC4EF0FFA44F}"/>
</file>

<file path=customXml/itemProps2.xml><?xml version="1.0" encoding="utf-8"?>
<ds:datastoreItem xmlns:ds="http://schemas.openxmlformats.org/officeDocument/2006/customXml" ds:itemID="{34BDE998-1EBE-4D32-B35F-5F9E5ABD8710}"/>
</file>

<file path=customXml/itemProps3.xml><?xml version="1.0" encoding="utf-8"?>
<ds:datastoreItem xmlns:ds="http://schemas.openxmlformats.org/officeDocument/2006/customXml" ds:itemID="{E704DA8B-F563-4D5A-8238-1F2A9DE93790}"/>
</file>

<file path=docProps/app.xml><?xml version="1.0" encoding="utf-8"?>
<Properties xmlns="http://schemas.openxmlformats.org/officeDocument/2006/extended-properties" xmlns:vt="http://schemas.openxmlformats.org/officeDocument/2006/docPropsVTypes">
  <TotalTime>105</TotalTime>
  <Words>1395</Words>
  <Application>Microsoft Office PowerPoint</Application>
  <PresentationFormat>Экран (4:3)</PresentationFormat>
  <Paragraphs>59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Условия для назначения пенсии за особые заслуги перед Республикой Беларусь</vt:lpstr>
      <vt:lpstr>Презентация PowerPoint</vt:lpstr>
      <vt:lpstr>Право на пенсию за особые заслуги</vt:lpstr>
      <vt:lpstr>Круг лиц, имеющих право на пенсию за особые заслуги</vt:lpstr>
      <vt:lpstr>Презентация PowerPoint</vt:lpstr>
      <vt:lpstr>Документы, необходимые для установления пенсии за особые заслуги</vt:lpstr>
      <vt:lpstr>Размер  пенсии за особые заслуги</vt:lpstr>
      <vt:lpstr>Пересмотр размера пенсии за особые заслуги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oleg zotov</dc:creator>
  <cp:lastModifiedBy>НАТАША</cp:lastModifiedBy>
  <cp:revision>9</cp:revision>
  <dcterms:created xsi:type="dcterms:W3CDTF">2021-11-19T14:25:42Z</dcterms:created>
  <dcterms:modified xsi:type="dcterms:W3CDTF">2021-11-20T08:08:46Z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