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4.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25.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tags/tag1.xml" ContentType="application/vnd.openxmlformats-officedocument.presentationml.tags+xml"/>
  <Override PartName="/ppt/tags/tag2.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80" r:id="rId8"/>
    <p:sldId id="262" r:id="rId9"/>
    <p:sldId id="263" r:id="rId10"/>
    <p:sldId id="264" r:id="rId11"/>
    <p:sldId id="265" r:id="rId12"/>
    <p:sldId id="266" r:id="rId13"/>
    <p:sldId id="267" r:id="rId14"/>
    <p:sldId id="268" r:id="rId15"/>
    <p:sldId id="269" r:id="rId16"/>
    <p:sldId id="270" r:id="rId17"/>
    <p:sldId id="271" r:id="rId18"/>
    <p:sldId id="273" r:id="rId19"/>
    <p:sldId id="272" r:id="rId20"/>
    <p:sldId id="278" r:id="rId21"/>
    <p:sldId id="274" r:id="rId22"/>
    <p:sldId id="277" r:id="rId23"/>
    <p:sldId id="275" r:id="rId24"/>
    <p:sldId id="276" r:id="rId25"/>
    <p:sldId id="279"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238D71"/>
    <a:srgbClr val="2C0802"/>
    <a:srgbClr val="FAF144"/>
    <a:srgbClr val="FF0066"/>
    <a:srgbClr val="DDDDDD"/>
    <a:srgbClr val="777777"/>
    <a:srgbClr val="FFFF00"/>
    <a:srgbClr val="FFCC00"/>
    <a:srgbClr val="D20898"/>
    <a:srgbClr val="1F1D4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75" autoAdjust="0"/>
    <p:restoredTop sz="94660"/>
  </p:normalViewPr>
  <p:slideViewPr>
    <p:cSldViewPr>
      <p:cViewPr varScale="1">
        <p:scale>
          <a:sx n="74" d="100"/>
          <a:sy n="74" d="100"/>
        </p:scale>
        <p:origin x="-49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5B106E36-FD25-4E2D-B0AA-010F637433A0}" type="datetimeFigureOut">
              <a:rPr lang="ru-RU" smtClean="0"/>
              <a:pPr/>
              <a:t>25.11.2010</a:t>
            </a:fld>
            <a:endParaRPr lang="ru-RU"/>
          </a:p>
        </p:txBody>
      </p:sp>
      <p:sp>
        <p:nvSpPr>
          <p:cNvPr id="16" name="Номер слайда 15"/>
          <p:cNvSpPr>
            <a:spLocks noGrp="1"/>
          </p:cNvSpPr>
          <p:nvPr>
            <p:ph type="sldNum" sz="quarter" idx="11"/>
          </p:nvPr>
        </p:nvSpPr>
        <p:spPr/>
        <p:txBody>
          <a:bodyPr/>
          <a:lstStyle/>
          <a:p>
            <a:fld id="{725C68B6-61C2-468F-89AB-4B9F7531AA68}"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25.11.2010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25.11.2010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5B106E36-FD25-4E2D-B0AA-010F637433A0}" type="datetimeFigureOut">
              <a:rPr lang="ru-RU" smtClean="0"/>
              <a:pPr/>
              <a:t>25.11.2010</a:t>
            </a:fld>
            <a:endParaRPr lang="ru-RU"/>
          </a:p>
        </p:txBody>
      </p:sp>
      <p:sp>
        <p:nvSpPr>
          <p:cNvPr id="15" name="Номер слайда 14"/>
          <p:cNvSpPr>
            <a:spLocks noGrp="1"/>
          </p:cNvSpPr>
          <p:nvPr>
            <p:ph type="sldNum" sz="quarter" idx="15"/>
          </p:nvPr>
        </p:nvSpPr>
        <p:spPr/>
        <p:txBody>
          <a:bodyPr/>
          <a:lstStyle>
            <a:lvl1pPr algn="ctr">
              <a:defRPr/>
            </a:lvl1pPr>
          </a:lstStyle>
          <a:p>
            <a:fld id="{725C68B6-61C2-468F-89AB-4B9F7531AA68}"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5B106E36-FD25-4E2D-B0AA-010F637433A0}" type="datetimeFigureOut">
              <a:rPr lang="ru-RU" smtClean="0"/>
              <a:pPr/>
              <a:t>25.11.2010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5B106E36-FD25-4E2D-B0AA-010F637433A0}" type="datetimeFigureOut">
              <a:rPr lang="ru-RU" smtClean="0"/>
              <a:pPr/>
              <a:t>25.11.2010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25.11.2010</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25.11.2010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25.11.2010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5B106E36-FD25-4E2D-B0AA-010F637433A0}" type="datetimeFigureOut">
              <a:rPr lang="ru-RU" smtClean="0"/>
              <a:pPr/>
              <a:t>25.11.2010</a:t>
            </a:fld>
            <a:endParaRPr lang="ru-RU"/>
          </a:p>
        </p:txBody>
      </p:sp>
      <p:sp>
        <p:nvSpPr>
          <p:cNvPr id="9" name="Номер слайда 8"/>
          <p:cNvSpPr>
            <a:spLocks noGrp="1"/>
          </p:cNvSpPr>
          <p:nvPr>
            <p:ph type="sldNum" sz="quarter" idx="15"/>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5B106E36-FD25-4E2D-B0AA-010F637433A0}" type="datetimeFigureOut">
              <a:rPr lang="ru-RU" smtClean="0"/>
              <a:pPr/>
              <a:t>25.11.2010</a:t>
            </a:fld>
            <a:endParaRPr lang="ru-RU"/>
          </a:p>
        </p:txBody>
      </p:sp>
      <p:sp>
        <p:nvSpPr>
          <p:cNvPr id="9" name="Номер слайда 8"/>
          <p:cNvSpPr>
            <a:spLocks noGrp="1"/>
          </p:cNvSpPr>
          <p:nvPr>
            <p:ph type="sldNum" sz="quarter" idx="11"/>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B106E36-FD25-4E2D-B0AA-010F637433A0}" type="datetimeFigureOut">
              <a:rPr lang="ru-RU" smtClean="0"/>
              <a:pPr/>
              <a:t>25.11.2010</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25C68B6-61C2-468F-89AB-4B9F7531AA68}"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cstate="print">
            <a:duotone>
              <a:schemeClr val="bg2">
                <a:shade val="12000"/>
                <a:satMod val="240000"/>
              </a:schemeClr>
              <a:schemeClr val="bg2">
                <a:tint val="65000"/>
              </a:schemeClr>
            </a:duotone>
            <a:lum bright="1000"/>
          </a:blip>
          <a:stretch>
            <a:fillRect/>
          </a:stretch>
        </a:blipFill>
        <a:effectLst/>
      </p:bgPr>
    </p:bg>
    <p:spTree>
      <p:nvGrpSpPr>
        <p:cNvPr id="1" name=""/>
        <p:cNvGrpSpPr/>
        <p:nvPr/>
      </p:nvGrpSpPr>
      <p:grpSpPr>
        <a:xfrm>
          <a:off x="0" y="0"/>
          <a:ext cx="0" cy="0"/>
          <a:chOff x="0" y="0"/>
          <a:chExt cx="0" cy="0"/>
        </a:xfrm>
      </p:grpSpPr>
      <p:pic>
        <p:nvPicPr>
          <p:cNvPr id="4" name="Рисунок 3" descr="Rome_big_13.jpg"/>
          <p:cNvPicPr>
            <a:picLocks noChangeAspect="1"/>
          </p:cNvPicPr>
          <p:nvPr/>
        </p:nvPicPr>
        <p:blipFill>
          <a:blip r:embed="rId3" cstate="print">
            <a:lum bright="-3000" contrast="-40000"/>
          </a:blip>
          <a:stretch>
            <a:fillRect/>
          </a:stretch>
        </p:blipFill>
        <p:spPr>
          <a:xfrm>
            <a:off x="395536" y="188640"/>
            <a:ext cx="8496944" cy="6480720"/>
          </a:xfrm>
          <a:prstGeom prst="rect">
            <a:avLst/>
          </a:prstGeom>
        </p:spPr>
      </p:pic>
      <p:sp>
        <p:nvSpPr>
          <p:cNvPr id="2" name="Заголовок 1"/>
          <p:cNvSpPr>
            <a:spLocks noGrp="1"/>
          </p:cNvSpPr>
          <p:nvPr>
            <p:ph type="title"/>
          </p:nvPr>
        </p:nvSpPr>
        <p:spPr>
          <a:xfrm>
            <a:off x="457200" y="-171400"/>
            <a:ext cx="8229600" cy="3096344"/>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dirty="0" smtClean="0">
                <a:ln w="11430"/>
                <a:solidFill>
                  <a:schemeClr val="accent2"/>
                </a:solidFill>
                <a:effectLst>
                  <a:outerShdw blurRad="50800" dist="39000" dir="5460000" algn="tl">
                    <a:srgbClr val="000000">
                      <a:alpha val="38000"/>
                    </a:srgbClr>
                  </a:outerShdw>
                </a:effectLst>
                <a:latin typeface="+mn-lt"/>
                <a:cs typeface="Arial" pitchFamily="34" charset="0"/>
              </a:rPr>
              <a:t>ПРАВО </a:t>
            </a:r>
            <a:r>
              <a:rPr lang="ru-RU" sz="6600" b="1" dirty="0" smtClean="0">
                <a:ln w="11430"/>
                <a:solidFill>
                  <a:schemeClr val="accent2"/>
                </a:solidFill>
                <a:effectLst>
                  <a:outerShdw blurRad="50800" dist="39000" dir="5460000" algn="tl">
                    <a:srgbClr val="000000">
                      <a:alpha val="38000"/>
                    </a:srgbClr>
                  </a:outerShdw>
                </a:effectLst>
                <a:latin typeface="+mn-lt"/>
                <a:cs typeface="Arial" pitchFamily="34" charset="0"/>
              </a:rPr>
              <a:t>СОБСТВЕННОСТИ</a:t>
            </a:r>
            <a:r>
              <a:rPr lang="ru-RU" sz="5400" b="1" dirty="0" smtClean="0">
                <a:ln w="11430"/>
                <a:solidFill>
                  <a:schemeClr val="accent2"/>
                </a:solidFill>
                <a:effectLst>
                  <a:outerShdw blurRad="50800" dist="39000" dir="5460000" algn="tl">
                    <a:srgbClr val="000000">
                      <a:alpha val="38000"/>
                    </a:srgbClr>
                  </a:outerShdw>
                </a:effectLst>
                <a:latin typeface="+mn-lt"/>
                <a:cs typeface="Arial" pitchFamily="34" charset="0"/>
              </a:rPr>
              <a:t> </a:t>
            </a:r>
            <a:r>
              <a:rPr lang="ru-RU" sz="4800" b="1" dirty="0" smtClean="0">
                <a:ln w="11430"/>
                <a:solidFill>
                  <a:schemeClr val="accent2"/>
                </a:solidFill>
                <a:effectLst>
                  <a:outerShdw blurRad="50800" dist="39000" dir="5460000" algn="tl">
                    <a:srgbClr val="000000">
                      <a:alpha val="38000"/>
                    </a:srgbClr>
                  </a:outerShdw>
                </a:effectLst>
                <a:latin typeface="+mn-lt"/>
                <a:cs typeface="Arial" pitchFamily="34" charset="0"/>
              </a:rPr>
              <a:t/>
            </a:r>
            <a:br>
              <a:rPr lang="ru-RU" sz="4800" b="1" dirty="0" smtClean="0">
                <a:ln w="11430"/>
                <a:solidFill>
                  <a:schemeClr val="accent2"/>
                </a:solidFill>
                <a:effectLst>
                  <a:outerShdw blurRad="50800" dist="39000" dir="5460000" algn="tl">
                    <a:srgbClr val="000000">
                      <a:alpha val="38000"/>
                    </a:srgbClr>
                  </a:outerShdw>
                </a:effectLst>
                <a:latin typeface="+mn-lt"/>
                <a:cs typeface="Arial" pitchFamily="34" charset="0"/>
              </a:rPr>
            </a:br>
            <a:endParaRPr lang="ru-RU" sz="4800" b="1" dirty="0">
              <a:ln w="11430"/>
              <a:solidFill>
                <a:schemeClr val="accent2"/>
              </a:solidFill>
              <a:effectLst>
                <a:outerShdw blurRad="50800" dist="39000" dir="5460000" algn="tl">
                  <a:srgbClr val="000000">
                    <a:alpha val="38000"/>
                  </a:srgbClr>
                </a:outerShdw>
              </a:effectLst>
              <a:latin typeface="+mn-lt"/>
              <a:cs typeface="Arial" pitchFamily="34" charset="0"/>
            </a:endParaRPr>
          </a:p>
        </p:txBody>
      </p:sp>
    </p:spTree>
  </p:cSld>
  <p:clrMapOvr>
    <a:masterClrMapping/>
  </p:clrMapOvr>
  <p:transition spd="slow" advClick="0" advTm="3813">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abq.jpg"/>
          <p:cNvPicPr>
            <a:picLocks noGrp="1" noChangeAspect="1"/>
          </p:cNvPicPr>
          <p:nvPr>
            <p:ph idx="1"/>
          </p:nvPr>
        </p:nvPicPr>
        <p:blipFill>
          <a:blip r:embed="rId2" cstate="print">
            <a:lum bright="56000" contrast="-16000"/>
          </a:blip>
          <a:stretch>
            <a:fillRect/>
          </a:stretch>
        </p:blipFill>
        <p:spPr>
          <a:xfrm>
            <a:off x="0" y="0"/>
            <a:ext cx="9144000" cy="6858000"/>
          </a:xfrm>
        </p:spPr>
      </p:pic>
      <p:sp>
        <p:nvSpPr>
          <p:cNvPr id="3" name="Заголовок 2"/>
          <p:cNvSpPr>
            <a:spLocks noGrp="1"/>
          </p:cNvSpPr>
          <p:nvPr>
            <p:ph type="title"/>
          </p:nvPr>
        </p:nvSpPr>
        <p:spPr>
          <a:xfrm>
            <a:off x="457200" y="152400"/>
            <a:ext cx="8229600" cy="6444952"/>
          </a:xfrm>
        </p:spPr>
        <p:txBody>
          <a:bodyPr>
            <a:normAutofit/>
          </a:bodyPr>
          <a:lstStyle/>
          <a:p>
            <a:r>
              <a:rPr lang="ru-RU" sz="3600" b="1" dirty="0" smtClean="0">
                <a:solidFill>
                  <a:schemeClr val="accent2">
                    <a:lumMod val="75000"/>
                  </a:schemeClr>
                </a:solidFill>
              </a:rPr>
              <a:t>Первоначальный </a:t>
            </a:r>
            <a:r>
              <a:rPr lang="ru-RU" sz="3600" dirty="0" smtClean="0">
                <a:solidFill>
                  <a:schemeClr val="accent2">
                    <a:lumMod val="75000"/>
                  </a:schemeClr>
                </a:solidFill>
              </a:rPr>
              <a:t>-способ приобретения, при котором право приобретателя устанавливается независимо от предыдущего права на данную вещь. </a:t>
            </a:r>
            <a:br>
              <a:rPr lang="ru-RU" sz="3600" dirty="0" smtClean="0">
                <a:solidFill>
                  <a:schemeClr val="accent2">
                    <a:lumMod val="75000"/>
                  </a:schemeClr>
                </a:solidFill>
              </a:rPr>
            </a:br>
            <a:r>
              <a:rPr lang="ru-RU" sz="3600" b="1" dirty="0" smtClean="0">
                <a:solidFill>
                  <a:schemeClr val="accent2">
                    <a:lumMod val="75000"/>
                  </a:schemeClr>
                </a:solidFill>
              </a:rPr>
              <a:t>Производный</a:t>
            </a:r>
            <a:r>
              <a:rPr lang="ru-RU" sz="3600" dirty="0" smtClean="0">
                <a:solidFill>
                  <a:schemeClr val="accent2">
                    <a:lumMod val="75000"/>
                  </a:schemeClr>
                </a:solidFill>
              </a:rPr>
              <a:t>- способ приобретения,</a:t>
            </a:r>
            <a:r>
              <a:rPr lang="en-US" sz="3600" dirty="0" smtClean="0">
                <a:solidFill>
                  <a:schemeClr val="accent2">
                    <a:lumMod val="75000"/>
                  </a:schemeClr>
                </a:solidFill>
              </a:rPr>
              <a:t> </a:t>
            </a:r>
            <a:r>
              <a:rPr lang="ru-RU" sz="3600" dirty="0" smtClean="0">
                <a:solidFill>
                  <a:schemeClr val="accent2">
                    <a:lumMod val="75000"/>
                  </a:schemeClr>
                </a:solidFill>
              </a:rPr>
              <a:t>при котором право приобретателя основывается на праве предшествующего собственника, выводится из его права.</a:t>
            </a:r>
            <a:r>
              <a:rPr lang="ru-RU" sz="2800" dirty="0" smtClean="0"/>
              <a:t/>
            </a:r>
            <a:br>
              <a:rPr lang="ru-RU" sz="2800" dirty="0" smtClean="0"/>
            </a:br>
            <a:endParaRPr lang="ru-RU" sz="2800" dirty="0">
              <a:solidFill>
                <a:schemeClr val="bg1"/>
              </a:solidFill>
            </a:endParaRPr>
          </a:p>
        </p:txBody>
      </p:sp>
    </p:spTree>
  </p:cSld>
  <p:clrMapOvr>
    <a:masterClrMapping/>
  </p:clrMapOvr>
  <p:transition spd="slow" advClick="0" advTm="15656">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from="(-#ppt_w/2)" to="(#ppt_x)" calcmode="lin" valueType="num">
                                      <p:cBhvr>
                                        <p:cTn id="7" dur="600" fill="hold">
                                          <p:stCondLst>
                                            <p:cond delay="0"/>
                                          </p:stCondLst>
                                        </p:cTn>
                                        <p:tgtEl>
                                          <p:spTgt spid="3"/>
                                        </p:tgtEl>
                                        <p:attrNameLst>
                                          <p:attrName>ppt_x</p:attrName>
                                        </p:attrNameLst>
                                      </p:cBhvr>
                                    </p:anim>
                                    <p:anim from="0" to="-1.0" calcmode="lin" valueType="num">
                                      <p:cBhvr>
                                        <p:cTn id="8" dur="200" decel="50000" autoRev="1" fill="hold">
                                          <p:stCondLst>
                                            <p:cond delay="600"/>
                                          </p:stCondLst>
                                        </p:cTn>
                                        <p:tgtEl>
                                          <p:spTgt spid="3"/>
                                        </p:tgtEl>
                                        <p:attrNameLst>
                                          <p:attrName>xshear</p:attrName>
                                        </p:attrNameLst>
                                      </p:cBhvr>
                                    </p:anim>
                                    <p:animScale>
                                      <p:cBhvr>
                                        <p:cTn id="9" dur="200" decel="100000" autoRev="1" fill="hold">
                                          <p:stCondLst>
                                            <p:cond delay="600"/>
                                          </p:stCondLst>
                                        </p:cTn>
                                        <p:tgtEl>
                                          <p:spTgt spid="3"/>
                                        </p:tgtEl>
                                      </p:cBhvr>
                                      <p:from x="100000" y="100000"/>
                                      <p:to x="80000" y="100000"/>
                                    </p:animScale>
                                    <p:anim by="(#ppt_h/3+#ppt_w*0.1)" calcmode="lin" valueType="num">
                                      <p:cBhvr additive="sum">
                                        <p:cTn id="10" dur="200" decel="100000" autoRev="1" fill="hold">
                                          <p:stCondLst>
                                            <p:cond delay="600"/>
                                          </p:stCondLst>
                                        </p:cTn>
                                        <p:tgtEl>
                                          <p:spTgt spid="3"/>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acl.jpg"/>
          <p:cNvPicPr>
            <a:picLocks noGrp="1" noChangeAspect="1"/>
          </p:cNvPicPr>
          <p:nvPr>
            <p:ph idx="1"/>
          </p:nvPr>
        </p:nvPicPr>
        <p:blipFill>
          <a:blip r:embed="rId2" cstate="print">
            <a:lum bright="-15000" contrast="-3000"/>
          </a:blip>
          <a:stretch>
            <a:fillRect/>
          </a:stretch>
        </p:blipFill>
        <p:spPr>
          <a:xfrm>
            <a:off x="0" y="0"/>
            <a:ext cx="9143999" cy="6858000"/>
          </a:xfrm>
        </p:spPr>
      </p:pic>
      <p:sp>
        <p:nvSpPr>
          <p:cNvPr id="3" name="Заголовок 2"/>
          <p:cNvSpPr>
            <a:spLocks noGrp="1"/>
          </p:cNvSpPr>
          <p:nvPr>
            <p:ph type="title"/>
          </p:nvPr>
        </p:nvSpPr>
        <p:spPr>
          <a:xfrm>
            <a:off x="755576" y="980728"/>
            <a:ext cx="7632848" cy="4464496"/>
          </a:xfrm>
        </p:spPr>
        <p:txBody>
          <a:bodyPr>
            <a:normAutofit fontScale="90000"/>
          </a:bodyPr>
          <a:lstStyle/>
          <a:p>
            <a:pPr algn="r"/>
            <a:r>
              <a:rPr lang="ru-RU" sz="7300" b="1" dirty="0" smtClean="0"/>
              <a:t>«никто не может передать другому больше прав, чем имел бы сам»</a:t>
            </a:r>
            <a:r>
              <a:rPr lang="ru-RU" sz="6600" b="1" dirty="0" smtClean="0"/>
              <a:t/>
            </a:r>
            <a:br>
              <a:rPr lang="ru-RU" sz="6600" b="1" dirty="0" smtClean="0"/>
            </a:br>
            <a:r>
              <a:rPr lang="ru-RU" sz="3600" b="1" dirty="0" err="1" smtClean="0"/>
              <a:t>Ульпиан</a:t>
            </a:r>
            <a:endParaRPr lang="ru-RU" sz="6600" dirty="0"/>
          </a:p>
        </p:txBody>
      </p:sp>
    </p:spTree>
  </p:cSld>
  <p:clrMapOvr>
    <a:masterClrMapping/>
  </p:clrMapOvr>
  <p:transition spd="slow" advClick="0" advTm="8472">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1"/>
                                          </p:val>
                                        </p:tav>
                                        <p:tav tm="100000">
                                          <p:val>
                                            <p:strVal val="#ppt_x"/>
                                          </p:val>
                                        </p:tav>
                                      </p:tavLst>
                                    </p:anim>
                                    <p:anim calcmode="lin" valueType="num">
                                      <p:cBhvr>
                                        <p:cTn id="9"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aae.jpg"/>
          <p:cNvPicPr>
            <a:picLocks noGrp="1" noChangeAspect="1"/>
          </p:cNvPicPr>
          <p:nvPr>
            <p:ph idx="1"/>
          </p:nvPr>
        </p:nvPicPr>
        <p:blipFill>
          <a:blip r:embed="rId2" cstate="print">
            <a:lum bright="31000"/>
          </a:blip>
          <a:stretch>
            <a:fillRect/>
          </a:stretch>
        </p:blipFill>
        <p:spPr>
          <a:xfrm>
            <a:off x="-38498" y="0"/>
            <a:ext cx="9182498" cy="6858000"/>
          </a:xfrm>
        </p:spPr>
      </p:pic>
      <p:sp>
        <p:nvSpPr>
          <p:cNvPr id="3" name="Заголовок 2"/>
          <p:cNvSpPr>
            <a:spLocks noGrp="1"/>
          </p:cNvSpPr>
          <p:nvPr>
            <p:ph type="title"/>
          </p:nvPr>
        </p:nvSpPr>
        <p:spPr>
          <a:xfrm>
            <a:off x="611560" y="152400"/>
            <a:ext cx="7848872" cy="6444952"/>
          </a:xfrm>
        </p:spPr>
        <p:txBody>
          <a:bodyPr>
            <a:noAutofit/>
          </a:bodyPr>
          <a:lstStyle/>
          <a:p>
            <a:r>
              <a:rPr lang="ru-RU" sz="2800" b="1" dirty="0" smtClean="0">
                <a:solidFill>
                  <a:schemeClr val="bg1">
                    <a:lumMod val="95000"/>
                    <a:lumOff val="5000"/>
                  </a:schemeClr>
                </a:solidFill>
              </a:rPr>
              <a:t>Манципация </a:t>
            </a:r>
            <a:r>
              <a:rPr lang="ru-RU" sz="2800" dirty="0" smtClean="0">
                <a:solidFill>
                  <a:schemeClr val="bg1">
                    <a:lumMod val="95000"/>
                    <a:lumOff val="5000"/>
                  </a:schemeClr>
                </a:solidFill>
              </a:rPr>
              <a:t>— сложный обряд по передаче вещи в присутствии пяти свидетелей и весовщика.</a:t>
            </a:r>
            <a:br>
              <a:rPr lang="ru-RU" sz="2800" dirty="0" smtClean="0">
                <a:solidFill>
                  <a:schemeClr val="bg1">
                    <a:lumMod val="95000"/>
                    <a:lumOff val="5000"/>
                  </a:schemeClr>
                </a:solidFill>
              </a:rPr>
            </a:br>
            <a:r>
              <a:rPr lang="ru-RU" sz="2800" b="1" dirty="0" smtClean="0">
                <a:solidFill>
                  <a:schemeClr val="bg1">
                    <a:lumMod val="95000"/>
                    <a:lumOff val="5000"/>
                  </a:schemeClr>
                </a:solidFill>
              </a:rPr>
              <a:t>Цессия (судебная уступка )- </a:t>
            </a:r>
            <a:r>
              <a:rPr lang="ru-RU" sz="2800" dirty="0" smtClean="0">
                <a:solidFill>
                  <a:schemeClr val="bg1">
                    <a:lumMod val="95000"/>
                    <a:lumOff val="5000"/>
                  </a:schemeClr>
                </a:solidFill>
              </a:rPr>
              <a:t>перед претором или правителем провинции стороны разыгрывали спор по поводу передаваемой вещи. Покупатель как бы виндицирует приобретаемую вещь, а продавец не оспаривает его права, уступая ему вещь.</a:t>
            </a:r>
            <a:br>
              <a:rPr lang="ru-RU" sz="2800" dirty="0" smtClean="0">
                <a:solidFill>
                  <a:schemeClr val="bg1">
                    <a:lumMod val="95000"/>
                    <a:lumOff val="5000"/>
                  </a:schemeClr>
                </a:solidFill>
              </a:rPr>
            </a:br>
            <a:r>
              <a:rPr lang="ru-RU" sz="2800" b="1" dirty="0" smtClean="0">
                <a:solidFill>
                  <a:schemeClr val="bg1">
                    <a:lumMod val="95000"/>
                    <a:lumOff val="5000"/>
                  </a:schemeClr>
                </a:solidFill>
              </a:rPr>
              <a:t>Передача вещи (традиция — "traditio")— </a:t>
            </a:r>
            <a:r>
              <a:rPr lang="ru-RU" sz="2800" dirty="0" smtClean="0">
                <a:solidFill>
                  <a:schemeClr val="bg1">
                    <a:lumMod val="95000"/>
                    <a:lumOff val="5000"/>
                  </a:schemeClr>
                </a:solidFill>
              </a:rPr>
              <a:t>это простая передача вещи с намерением передать и право собственности на нее. Основанием традиции был договор (купля-продажа, дарение, мена и др.).</a:t>
            </a:r>
            <a:r>
              <a:rPr lang="ru-RU" sz="2400" dirty="0" smtClean="0"/>
              <a:t/>
            </a:r>
            <a:br>
              <a:rPr lang="ru-RU" sz="2400" dirty="0" smtClean="0"/>
            </a:br>
            <a:r>
              <a:rPr lang="ru-RU" sz="2400" dirty="0" smtClean="0"/>
              <a:t/>
            </a:r>
            <a:br>
              <a:rPr lang="ru-RU" sz="2400" dirty="0" smtClean="0"/>
            </a:br>
            <a:endParaRPr lang="ru-RU" sz="2400" dirty="0"/>
          </a:p>
        </p:txBody>
      </p:sp>
    </p:spTree>
  </p:cSld>
  <p:clrMapOvr>
    <a:masterClrMapping/>
  </p:clrMapOvr>
  <p:transition spd="slow" advClick="0" advTm="27750">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0-#ppt_w/2"/>
                                          </p:val>
                                        </p:tav>
                                        <p:tav tm="100000">
                                          <p:val>
                                            <p:strVal val="#ppt_x"/>
                                          </p:val>
                                        </p:tav>
                                      </p:tavLst>
                                    </p:anim>
                                    <p:anim calcmode="lin" valueType="num">
                                      <p:cBhvr additive="base">
                                        <p:cTn id="8" dur="20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aaa.jpg"/>
          <p:cNvPicPr>
            <a:picLocks noGrp="1" noChangeAspect="1"/>
          </p:cNvPicPr>
          <p:nvPr>
            <p:ph idx="1"/>
          </p:nvPr>
        </p:nvPicPr>
        <p:blipFill>
          <a:blip r:embed="rId2" cstate="print"/>
          <a:stretch>
            <a:fillRect/>
          </a:stretch>
        </p:blipFill>
        <p:spPr>
          <a:xfrm>
            <a:off x="0" y="0"/>
            <a:ext cx="9144000" cy="6857999"/>
          </a:xfrm>
        </p:spPr>
      </p:pic>
      <p:sp>
        <p:nvSpPr>
          <p:cNvPr id="3" name="Заголовок 2"/>
          <p:cNvSpPr>
            <a:spLocks noGrp="1"/>
          </p:cNvSpPr>
          <p:nvPr>
            <p:ph type="title"/>
          </p:nvPr>
        </p:nvSpPr>
        <p:spPr>
          <a:xfrm>
            <a:off x="0" y="548680"/>
            <a:ext cx="8686800" cy="5472608"/>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Завладение - обращение в свою собственность никому не принадлежащих вещей (например дикие звери; вещи, брошенные бывшим собственником; и др.).</a:t>
            </a:r>
            <a:br>
              <a:rPr lang="ru-RU"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ru-RU"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ru-RU"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spd="slow" advClick="0" advTm="9750">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 calcmode="lin" valueType="num">
                                      <p:cBhvr>
                                        <p:cTn id="9" dur="2000" fill="hold"/>
                                        <p:tgtEl>
                                          <p:spTgt spid="3"/>
                                        </p:tgtEl>
                                        <p:attrNameLst>
                                          <p:attrName>style.rotation</p:attrName>
                                        </p:attrNameLst>
                                      </p:cBhvr>
                                      <p:tavLst>
                                        <p:tav tm="0">
                                          <p:val>
                                            <p:fltVal val="360"/>
                                          </p:val>
                                        </p:tav>
                                        <p:tav tm="100000">
                                          <p:val>
                                            <p:fltVal val="0"/>
                                          </p:val>
                                        </p:tav>
                                      </p:tavLst>
                                    </p:anim>
                                    <p:animEffect transition="in" filter="fade">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ada.jpg"/>
          <p:cNvPicPr>
            <a:picLocks noGrp="1" noChangeAspect="1"/>
          </p:cNvPicPr>
          <p:nvPr>
            <p:ph idx="1"/>
          </p:nvPr>
        </p:nvPicPr>
        <p:blipFill>
          <a:blip r:embed="rId2" cstate="print">
            <a:lum bright="41000" contrast="7000"/>
          </a:blip>
          <a:stretch>
            <a:fillRect/>
          </a:stretch>
        </p:blipFill>
        <p:spPr>
          <a:xfrm>
            <a:off x="0" y="0"/>
            <a:ext cx="9144000" cy="6858000"/>
          </a:xfrm>
        </p:spPr>
      </p:pic>
      <p:sp>
        <p:nvSpPr>
          <p:cNvPr id="3" name="Заголовок 2"/>
          <p:cNvSpPr>
            <a:spLocks noGrp="1"/>
          </p:cNvSpPr>
          <p:nvPr>
            <p:ph type="title"/>
          </p:nvPr>
        </p:nvSpPr>
        <p:spPr>
          <a:xfrm>
            <a:off x="179512" y="152400"/>
            <a:ext cx="8964488" cy="5508848"/>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3600" b="1" spc="50" dirty="0" smtClean="0">
                <a:ln w="11430"/>
                <a:solidFill>
                  <a:schemeClr val="accent2">
                    <a:lumMod val="75000"/>
                  </a:schemeClr>
                </a:solidFill>
                <a:effectLst>
                  <a:outerShdw blurRad="76200" dist="50800" dir="5400000" algn="tl" rotWithShape="0">
                    <a:srgbClr val="000000">
                      <a:alpha val="65000"/>
                    </a:srgbClr>
                  </a:outerShdw>
                </a:effectLst>
              </a:rPr>
              <a:t>Переработка (спецификация)— изменение природы вещи, благодаря чему появляется новая вещь других свойств и характера употребления, которая поступает в собственность лица, ее переработавшего, если первоначальная вещь была его.</a:t>
            </a:r>
            <a:endParaRPr lang="ru-RU" sz="3600" b="1" spc="50" dirty="0">
              <a:ln w="11430"/>
              <a:solidFill>
                <a:schemeClr val="accent2">
                  <a:lumMod val="75000"/>
                </a:schemeClr>
              </a:solidFill>
              <a:effectLst>
                <a:outerShdw blurRad="76200" dist="50800" dir="5400000" algn="tl" rotWithShape="0">
                  <a:srgbClr val="000000">
                    <a:alpha val="65000"/>
                  </a:srgbClr>
                </a:outerShdw>
              </a:effectLst>
            </a:endParaRPr>
          </a:p>
        </p:txBody>
      </p:sp>
    </p:spTree>
  </p:cSld>
  <p:clrMapOvr>
    <a:masterClrMapping/>
  </p:clrMapOvr>
  <p:transition spd="slow" advClick="0" advTm="11875">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ads.jpg"/>
          <p:cNvPicPr>
            <a:picLocks noGrp="1" noChangeAspect="1"/>
          </p:cNvPicPr>
          <p:nvPr>
            <p:ph idx="1"/>
          </p:nvPr>
        </p:nvPicPr>
        <p:blipFill>
          <a:blip r:embed="rId2" cstate="print">
            <a:lum bright="50000" contrast="10000"/>
          </a:blip>
          <a:stretch>
            <a:fillRect/>
          </a:stretch>
        </p:blipFill>
        <p:spPr>
          <a:xfrm>
            <a:off x="0" y="0"/>
            <a:ext cx="9143999" cy="6858000"/>
          </a:xfrm>
        </p:spPr>
      </p:pic>
      <p:sp>
        <p:nvSpPr>
          <p:cNvPr id="3" name="Заголовок 2"/>
          <p:cNvSpPr>
            <a:spLocks noGrp="1"/>
          </p:cNvSpPr>
          <p:nvPr>
            <p:ph type="title"/>
          </p:nvPr>
        </p:nvSpPr>
        <p:spPr>
          <a:xfrm>
            <a:off x="683568" y="404664"/>
            <a:ext cx="7632848" cy="5400600"/>
          </a:xfrm>
        </p:spPr>
        <p:txBody>
          <a:bodyPr>
            <a:normAutofit/>
          </a:bodyPr>
          <a:lstStyle/>
          <a:p>
            <a:pPr algn="just"/>
            <a:r>
              <a:rPr lang="ru-RU" sz="4400" b="1" dirty="0" smtClean="0">
                <a:solidFill>
                  <a:schemeClr val="accent4">
                    <a:lumMod val="50000"/>
                  </a:schemeClr>
                </a:solidFill>
              </a:rPr>
              <a:t>Соединение</a:t>
            </a:r>
            <a:r>
              <a:rPr lang="ru-RU" dirty="0" smtClean="0">
                <a:solidFill>
                  <a:schemeClr val="accent4">
                    <a:lumMod val="50000"/>
                  </a:schemeClr>
                </a:solidFill>
              </a:rPr>
              <a:t>: в результате смешения новая вещь переходит к собственнику более дорогой вещи. Собственник вновь образованной вещи обязуется к возмещению стоимости предмета прежнему собственнику вещи.</a:t>
            </a:r>
            <a:endParaRPr lang="ru-RU" dirty="0">
              <a:solidFill>
                <a:schemeClr val="accent4">
                  <a:lumMod val="50000"/>
                </a:schemeClr>
              </a:solidFill>
            </a:endParaRPr>
          </a:p>
        </p:txBody>
      </p:sp>
    </p:spTree>
  </p:cSld>
  <p:clrMapOvr>
    <a:masterClrMapping/>
  </p:clrMapOvr>
  <p:transition spd="slow" advClick="0" advTm="12640">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strVal val="#ppt_w*2.5"/>
                                          </p:val>
                                        </p:tav>
                                        <p:tav tm="100000">
                                          <p:val>
                                            <p:strVal val="#ppt_w"/>
                                          </p:val>
                                        </p:tav>
                                      </p:tavLst>
                                    </p:anim>
                                    <p:anim calcmode="lin" valueType="num">
                                      <p:cBhvr>
                                        <p:cTn id="8" dur="2000" fill="hold"/>
                                        <p:tgtEl>
                                          <p:spTgt spid="3"/>
                                        </p:tgtEl>
                                        <p:attrNameLst>
                                          <p:attrName>ppt_h</p:attrName>
                                        </p:attrNameLst>
                                      </p:cBhvr>
                                      <p:tavLst>
                                        <p:tav tm="0">
                                          <p:val>
                                            <p:strVal val="#ppt_h*0.01"/>
                                          </p:val>
                                        </p:tav>
                                        <p:tav tm="100000">
                                          <p:val>
                                            <p:strVal val="#ppt_h"/>
                                          </p:val>
                                        </p:tav>
                                      </p:tavLst>
                                    </p:anim>
                                    <p:anim calcmode="lin" valueType="num">
                                      <p:cBhvr>
                                        <p:cTn id="9" dur="2000" fill="hold"/>
                                        <p:tgtEl>
                                          <p:spTgt spid="3"/>
                                        </p:tgtEl>
                                        <p:attrNameLst>
                                          <p:attrName>ppt_x</p:attrName>
                                        </p:attrNameLst>
                                      </p:cBhvr>
                                      <p:tavLst>
                                        <p:tav tm="0">
                                          <p:val>
                                            <p:strVal val="#ppt_x"/>
                                          </p:val>
                                        </p:tav>
                                        <p:tav tm="100000">
                                          <p:val>
                                            <p:strVal val="#ppt_x"/>
                                          </p:val>
                                        </p:tav>
                                      </p:tavLst>
                                    </p:anim>
                                    <p:anim calcmode="lin" valueType="num">
                                      <p:cBhvr>
                                        <p:cTn id="10" dur="2000" fill="hold"/>
                                        <p:tgtEl>
                                          <p:spTgt spid="3"/>
                                        </p:tgtEl>
                                        <p:attrNameLst>
                                          <p:attrName>ppt_y</p:attrName>
                                        </p:attrNameLst>
                                      </p:cBhvr>
                                      <p:tavLst>
                                        <p:tav tm="0">
                                          <p:val>
                                            <p:strVal val="#ppt_h+1"/>
                                          </p:val>
                                        </p:tav>
                                        <p:tav tm="100000">
                                          <p:val>
                                            <p:strVal val="#ppt_y"/>
                                          </p:val>
                                        </p:tav>
                                      </p:tavLst>
                                    </p:anim>
                                    <p:animEffect transition="in" filter="fade">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aeb.jpg"/>
          <p:cNvPicPr>
            <a:picLocks noGrp="1" noChangeAspect="1"/>
          </p:cNvPicPr>
          <p:nvPr>
            <p:ph idx="1"/>
          </p:nvPr>
        </p:nvPicPr>
        <p:blipFill>
          <a:blip r:embed="rId2" cstate="print">
            <a:lum bright="35000"/>
          </a:blip>
          <a:stretch>
            <a:fillRect/>
          </a:stretch>
        </p:blipFill>
        <p:spPr>
          <a:xfrm>
            <a:off x="0" y="0"/>
            <a:ext cx="9143999" cy="6669360"/>
          </a:xfrm>
        </p:spPr>
      </p:pic>
      <p:sp>
        <p:nvSpPr>
          <p:cNvPr id="3" name="Заголовок 2"/>
          <p:cNvSpPr>
            <a:spLocks noGrp="1"/>
          </p:cNvSpPr>
          <p:nvPr>
            <p:ph type="title"/>
          </p:nvPr>
        </p:nvSpPr>
        <p:spPr>
          <a:xfrm>
            <a:off x="457200" y="152400"/>
            <a:ext cx="8229600" cy="5868888"/>
          </a:xfrm>
        </p:spPr>
        <p:txBody>
          <a:bodyPr>
            <a:normAutofit/>
          </a:bodyPr>
          <a:lstStyle/>
          <a:p>
            <a:r>
              <a:rPr lang="ru-RU" sz="4000" b="1" dirty="0" smtClean="0">
                <a:solidFill>
                  <a:srgbClr val="002060"/>
                </a:solidFill>
              </a:rPr>
              <a:t>Приобретательная давность</a:t>
            </a:r>
            <a:r>
              <a:rPr lang="ru-RU" sz="4000" dirty="0" smtClean="0">
                <a:solidFill>
                  <a:srgbClr val="002060"/>
                </a:solidFill>
              </a:rPr>
              <a:t> — способ приобретения права собственности, когда собственником вещи становится лицо, осуществляющее фактическое добросовестное владение вещью в течение установленного законом срока.</a:t>
            </a:r>
            <a:r>
              <a:rPr lang="ru-RU" sz="3600" dirty="0" smtClean="0"/>
              <a:t/>
            </a:r>
            <a:br>
              <a:rPr lang="ru-RU" sz="3600" dirty="0" smtClean="0"/>
            </a:br>
            <a:endParaRPr lang="ru-RU" sz="3600" dirty="0">
              <a:solidFill>
                <a:srgbClr val="002060"/>
              </a:solidFill>
            </a:endParaRPr>
          </a:p>
        </p:txBody>
      </p:sp>
    </p:spTree>
  </p:cSld>
  <p:clrMapOvr>
    <a:masterClrMapping/>
  </p:clrMapOvr>
  <p:transition spd="slow" advClick="0" advTm="10719">
    <p:whee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add.jpg"/>
          <p:cNvPicPr>
            <a:picLocks noGrp="1" noChangeAspect="1"/>
          </p:cNvPicPr>
          <p:nvPr>
            <p:ph idx="1"/>
          </p:nvPr>
        </p:nvPicPr>
        <p:blipFill>
          <a:blip r:embed="rId2" cstate="print">
            <a:lum bright="51000"/>
          </a:blip>
          <a:stretch>
            <a:fillRect/>
          </a:stretch>
        </p:blipFill>
        <p:spPr>
          <a:xfrm>
            <a:off x="0" y="0"/>
            <a:ext cx="9144000" cy="6858000"/>
          </a:xfrm>
        </p:spPr>
      </p:pic>
      <p:sp>
        <p:nvSpPr>
          <p:cNvPr id="3" name="Заголовок 2"/>
          <p:cNvSpPr>
            <a:spLocks noGrp="1"/>
          </p:cNvSpPr>
          <p:nvPr>
            <p:ph type="title"/>
          </p:nvPr>
        </p:nvSpPr>
        <p:spPr>
          <a:xfrm>
            <a:off x="457200" y="1772816"/>
            <a:ext cx="8507288" cy="4104456"/>
          </a:xfrm>
        </p:spPr>
        <p:txBody>
          <a:bodyPr>
            <a:normAutofit fontScale="90000"/>
            <a:scene3d>
              <a:camera prst="orthographicFront"/>
              <a:lightRig rig="balanced" dir="t">
                <a:rot lat="0" lon="0" rev="2100000"/>
              </a:lightRig>
            </a:scene3d>
            <a:sp3d extrusionH="57150" prstMaterial="metal">
              <a:bevelT w="38100" h="25400"/>
              <a:contourClr>
                <a:schemeClr val="bg2"/>
              </a:contourClr>
            </a:sp3d>
          </a:bodyPr>
          <a:lstStyle/>
          <a:p>
            <a:r>
              <a:rPr lang="ru-RU" sz="4000" b="1" spc="0" dirty="0" smtClean="0">
                <a:ln w="50800"/>
                <a:solidFill>
                  <a:srgbClr val="2C0802"/>
                </a:solidFill>
                <a:effectLst/>
              </a:rPr>
              <a:t>Утрата права собственности на вещь:</a:t>
            </a:r>
            <a:r>
              <a:rPr lang="ru-RU" sz="3600" b="1" spc="0" dirty="0" smtClean="0">
                <a:ln w="50800"/>
                <a:solidFill>
                  <a:schemeClr val="accent3">
                    <a:lumMod val="50000"/>
                  </a:schemeClr>
                </a:solidFill>
                <a:effectLst/>
              </a:rPr>
              <a:t/>
            </a:r>
            <a:br>
              <a:rPr lang="ru-RU" sz="3600" b="1" spc="0" dirty="0" smtClean="0">
                <a:ln w="50800"/>
                <a:solidFill>
                  <a:schemeClr val="accent3">
                    <a:lumMod val="50000"/>
                  </a:schemeClr>
                </a:solidFill>
                <a:effectLst/>
              </a:rPr>
            </a:br>
            <a:r>
              <a:rPr lang="ru-RU" sz="3600" b="1" spc="0" dirty="0" smtClean="0">
                <a:ln w="50800"/>
                <a:solidFill>
                  <a:schemeClr val="bg2">
                    <a:lumMod val="50000"/>
                  </a:schemeClr>
                </a:solidFill>
                <a:effectLst/>
              </a:rPr>
              <a:t>*</a:t>
            </a:r>
            <a:r>
              <a:rPr lang="ru-RU" sz="3600" b="1" spc="0" dirty="0" err="1" smtClean="0">
                <a:ln w="50800"/>
                <a:solidFill>
                  <a:schemeClr val="bg2">
                    <a:lumMod val="50000"/>
                  </a:schemeClr>
                </a:solidFill>
                <a:effectLst/>
              </a:rPr>
              <a:t>дереликция</a:t>
            </a:r>
            <a:r>
              <a:rPr lang="ru-RU" sz="3600" b="1" spc="0" dirty="0" smtClean="0">
                <a:ln w="50800"/>
                <a:solidFill>
                  <a:schemeClr val="bg2">
                    <a:lumMod val="50000"/>
                  </a:schemeClr>
                </a:solidFill>
                <a:effectLst/>
              </a:rPr>
              <a:t> - добровольный отказ лица от права собственности на вещь;</a:t>
            </a:r>
            <a:br>
              <a:rPr lang="ru-RU" sz="3600" b="1" spc="0" dirty="0" smtClean="0">
                <a:ln w="50800"/>
                <a:solidFill>
                  <a:schemeClr val="bg2">
                    <a:lumMod val="50000"/>
                  </a:schemeClr>
                </a:solidFill>
                <a:effectLst/>
              </a:rPr>
            </a:br>
            <a:r>
              <a:rPr lang="ru-RU" sz="3600" b="1" spc="0" dirty="0" smtClean="0">
                <a:ln w="50800"/>
                <a:solidFill>
                  <a:schemeClr val="bg2">
                    <a:lumMod val="50000"/>
                  </a:schemeClr>
                </a:solidFill>
                <a:effectLst/>
              </a:rPr>
              <a:t>*гибель вещи; </a:t>
            </a:r>
            <a:br>
              <a:rPr lang="ru-RU" sz="3600" b="1" spc="0" dirty="0" smtClean="0">
                <a:ln w="50800"/>
                <a:solidFill>
                  <a:schemeClr val="bg2">
                    <a:lumMod val="50000"/>
                  </a:schemeClr>
                </a:solidFill>
                <a:effectLst/>
              </a:rPr>
            </a:br>
            <a:r>
              <a:rPr lang="ru-RU" sz="3600" b="1" spc="0" dirty="0" smtClean="0">
                <a:ln w="50800"/>
                <a:solidFill>
                  <a:schemeClr val="bg2">
                    <a:lumMod val="50000"/>
                  </a:schemeClr>
                </a:solidFill>
                <a:effectLst/>
              </a:rPr>
              <a:t>*отчуждение вещи; </a:t>
            </a:r>
            <a:br>
              <a:rPr lang="ru-RU" sz="3600" b="1" spc="0" dirty="0" smtClean="0">
                <a:ln w="50800"/>
                <a:solidFill>
                  <a:schemeClr val="bg2">
                    <a:lumMod val="50000"/>
                  </a:schemeClr>
                </a:solidFill>
                <a:effectLst/>
              </a:rPr>
            </a:br>
            <a:r>
              <a:rPr lang="ru-RU" sz="3600" b="1" spc="0" dirty="0" smtClean="0">
                <a:ln w="50800"/>
                <a:solidFill>
                  <a:schemeClr val="bg2">
                    <a:lumMod val="50000"/>
                  </a:schemeClr>
                </a:solidFill>
                <a:effectLst/>
              </a:rPr>
              <a:t>*изъятия вещи у собственника (например конфискации);</a:t>
            </a:r>
            <a:br>
              <a:rPr lang="ru-RU" sz="3600" b="1" spc="0" dirty="0" smtClean="0">
                <a:ln w="50800"/>
                <a:solidFill>
                  <a:schemeClr val="bg2">
                    <a:lumMod val="50000"/>
                  </a:schemeClr>
                </a:solidFill>
                <a:effectLst/>
              </a:rPr>
            </a:br>
            <a:r>
              <a:rPr lang="ru-RU" sz="3600" b="1" spc="0" dirty="0" smtClean="0">
                <a:ln w="50800"/>
                <a:solidFill>
                  <a:schemeClr val="bg2">
                    <a:lumMod val="50000"/>
                  </a:schemeClr>
                </a:solidFill>
                <a:effectLst/>
              </a:rPr>
              <a:t>*изъятия вещи из гражданского оборота.</a:t>
            </a:r>
            <a:r>
              <a:rPr lang="ru-RU" b="1" spc="0" dirty="0" smtClean="0">
                <a:ln w="50800"/>
                <a:solidFill>
                  <a:schemeClr val="bg2">
                    <a:lumMod val="50000"/>
                  </a:schemeClr>
                </a:solidFill>
                <a:effectLst/>
              </a:rPr>
              <a:t/>
            </a:r>
            <a:br>
              <a:rPr lang="ru-RU" b="1" spc="0" dirty="0" smtClean="0">
                <a:ln w="50800"/>
                <a:solidFill>
                  <a:schemeClr val="bg2">
                    <a:lumMod val="50000"/>
                  </a:schemeClr>
                </a:solidFill>
                <a:effectLst/>
              </a:rPr>
            </a:br>
            <a:endParaRPr lang="ru-RU" b="1" spc="0" dirty="0">
              <a:ln w="50800"/>
              <a:solidFill>
                <a:schemeClr val="bg2">
                  <a:lumMod val="50000"/>
                </a:schemeClr>
              </a:solidFill>
              <a:effectLst/>
            </a:endParaRPr>
          </a:p>
        </p:txBody>
      </p:sp>
    </p:spTree>
  </p:cSld>
  <p:clrMapOvr>
    <a:masterClrMapping/>
  </p:clrMapOvr>
  <p:transition spd="slow" advClick="0" advTm="16500">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1+#ppt_w/2"/>
                                          </p:val>
                                        </p:tav>
                                        <p:tav tm="100000">
                                          <p:val>
                                            <p:strVal val="#ppt_x"/>
                                          </p:val>
                                        </p:tav>
                                      </p:tavLst>
                                    </p:anim>
                                    <p:anim calcmode="lin" valueType="num">
                                      <p:cBhvr additive="base">
                                        <p:cTn id="8" dur="20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epoca_006-.jpg"/>
          <p:cNvPicPr>
            <a:picLocks noGrp="1" noChangeAspect="1"/>
          </p:cNvPicPr>
          <p:nvPr>
            <p:ph idx="1"/>
          </p:nvPr>
        </p:nvPicPr>
        <p:blipFill>
          <a:blip r:embed="rId2" cstate="print">
            <a:lum bright="14000"/>
          </a:blip>
          <a:stretch>
            <a:fillRect/>
          </a:stretch>
        </p:blipFill>
        <p:spPr>
          <a:xfrm>
            <a:off x="0" y="0"/>
            <a:ext cx="9144000" cy="6858000"/>
          </a:xfrm>
        </p:spPr>
      </p:pic>
      <p:sp>
        <p:nvSpPr>
          <p:cNvPr id="3" name="Заголовок 2"/>
          <p:cNvSpPr>
            <a:spLocks noGrp="1"/>
          </p:cNvSpPr>
          <p:nvPr>
            <p:ph type="title"/>
          </p:nvPr>
        </p:nvSpPr>
        <p:spPr>
          <a:xfrm>
            <a:off x="467544" y="980728"/>
            <a:ext cx="8229600" cy="3960440"/>
          </a:xfrm>
        </p:spPr>
        <p:txBody>
          <a:bodyPr>
            <a:normAutofit/>
          </a:bodyPr>
          <a:lstStyle/>
          <a:p>
            <a:pPr algn="r"/>
            <a:r>
              <a:rPr lang="ru-RU" sz="6000" dirty="0" smtClean="0">
                <a:solidFill>
                  <a:srgbClr val="FF0000"/>
                </a:solidFill>
              </a:rPr>
              <a:t>“Что угодно принцепсу, имеет силу закона”.</a:t>
            </a:r>
            <a:br>
              <a:rPr lang="ru-RU" sz="6000" dirty="0" smtClean="0">
                <a:solidFill>
                  <a:srgbClr val="FF0000"/>
                </a:solidFill>
              </a:rPr>
            </a:br>
            <a:r>
              <a:rPr lang="ru-RU" sz="3600" dirty="0" err="1" smtClean="0">
                <a:solidFill>
                  <a:srgbClr val="FF0000"/>
                </a:solidFill>
              </a:rPr>
              <a:t>Ульпиан</a:t>
            </a:r>
            <a:r>
              <a:rPr lang="ru-RU" dirty="0" smtClean="0"/>
              <a:t/>
            </a:r>
            <a:br>
              <a:rPr lang="ru-RU" dirty="0" smtClean="0"/>
            </a:br>
            <a:endParaRPr lang="ru-RU" dirty="0"/>
          </a:p>
        </p:txBody>
      </p:sp>
    </p:spTree>
  </p:cSld>
  <p:clrMapOvr>
    <a:masterClrMapping/>
  </p:clrMapOvr>
  <p:transition spd="slow" advClick="0" advTm="5172">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grpId="0" nodeType="afterEffect">
                                  <p:stCondLst>
                                    <p:cond delay="0"/>
                                  </p:stCondLst>
                                  <p:childTnLst>
                                    <p:animMotion origin="layout" path="M 0 0  C 0.069 0  0.125 0.0746  0.125 0.16651  C 0.125 0.25843  0.069 0.33302  0 0.33302  C -0.069 0.33302  -0.125 0.25843  -0.125 0.16651  C -0.125 0.0746  -0.069 0  0 0  Z" pathEditMode="relative" ptsTypes="">
                                      <p:cBhvr>
                                        <p:cTn id="6" dur="2000" fill="hold"/>
                                        <p:tgtEl>
                                          <p:spTgt spid="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284907621.jpg"/>
          <p:cNvPicPr>
            <a:picLocks noGrp="1" noChangeAspect="1"/>
          </p:cNvPicPr>
          <p:nvPr>
            <p:ph idx="1"/>
          </p:nvPr>
        </p:nvPicPr>
        <p:blipFill>
          <a:blip r:embed="rId2" cstate="print">
            <a:lum bright="33000"/>
          </a:blip>
          <a:stretch>
            <a:fillRect/>
          </a:stretch>
        </p:blipFill>
        <p:spPr>
          <a:xfrm>
            <a:off x="0" y="0"/>
            <a:ext cx="9144000" cy="6858000"/>
          </a:xfrm>
        </p:spPr>
      </p:pic>
      <p:sp>
        <p:nvSpPr>
          <p:cNvPr id="3" name="Заголовок 2"/>
          <p:cNvSpPr>
            <a:spLocks noGrp="1"/>
          </p:cNvSpPr>
          <p:nvPr>
            <p:ph type="title"/>
          </p:nvPr>
        </p:nvSpPr>
        <p:spPr>
          <a:xfrm>
            <a:off x="0" y="548680"/>
            <a:ext cx="8964488" cy="4104456"/>
          </a:xfrm>
        </p:spPr>
        <p:txBody>
          <a:bodyPr>
            <a:noAutofit/>
          </a:bodyPr>
          <a:lstStyle/>
          <a:p>
            <a:r>
              <a:rPr lang="ru-RU" sz="4000" dirty="0" smtClean="0">
                <a:solidFill>
                  <a:srgbClr val="00B0F0"/>
                </a:solidFill>
              </a:rPr>
              <a:t/>
            </a:r>
            <a:br>
              <a:rPr lang="ru-RU" sz="4000" dirty="0" smtClean="0">
                <a:solidFill>
                  <a:srgbClr val="00B0F0"/>
                </a:solidFill>
              </a:rPr>
            </a:br>
            <a:r>
              <a:rPr lang="ru-RU" sz="4000" dirty="0" smtClean="0">
                <a:solidFill>
                  <a:srgbClr val="00B0F0"/>
                </a:solidFill>
              </a:rPr>
              <a:t/>
            </a:r>
            <a:br>
              <a:rPr lang="ru-RU" sz="4000" dirty="0" smtClean="0">
                <a:solidFill>
                  <a:srgbClr val="00B0F0"/>
                </a:solidFill>
              </a:rPr>
            </a:br>
            <a:r>
              <a:rPr lang="ru-RU" sz="4000" b="1" dirty="0" smtClean="0">
                <a:solidFill>
                  <a:srgbClr val="00B0F0"/>
                </a:solidFill>
              </a:rPr>
              <a:t>ЗАЩИТА ПРАВА СОБСТВЕННОСТИ:</a:t>
            </a:r>
            <a:br>
              <a:rPr lang="ru-RU" sz="4000" b="1" dirty="0" smtClean="0">
                <a:solidFill>
                  <a:srgbClr val="00B0F0"/>
                </a:solidFill>
              </a:rPr>
            </a:br>
            <a:r>
              <a:rPr lang="ru-RU" sz="4000" b="1" dirty="0" smtClean="0">
                <a:solidFill>
                  <a:srgbClr val="00B0F0"/>
                </a:solidFill>
              </a:rPr>
              <a:t> </a:t>
            </a:r>
            <a:r>
              <a:rPr lang="ru-RU" sz="4000" b="1" dirty="0" smtClean="0">
                <a:solidFill>
                  <a:schemeClr val="bg1">
                    <a:lumMod val="85000"/>
                    <a:lumOff val="15000"/>
                  </a:schemeClr>
                </a:solidFill>
              </a:rPr>
              <a:t>*</a:t>
            </a:r>
            <a:r>
              <a:rPr lang="ru-RU" sz="4400" dirty="0" err="1" smtClean="0">
                <a:solidFill>
                  <a:schemeClr val="bg1">
                    <a:lumMod val="85000"/>
                    <a:lumOff val="15000"/>
                  </a:schemeClr>
                </a:solidFill>
              </a:rPr>
              <a:t>виндикационный</a:t>
            </a:r>
            <a:r>
              <a:rPr lang="en-US" sz="4400" dirty="0" smtClean="0">
                <a:solidFill>
                  <a:schemeClr val="bg1">
                    <a:lumMod val="85000"/>
                    <a:lumOff val="15000"/>
                  </a:schemeClr>
                </a:solidFill>
              </a:rPr>
              <a:t> </a:t>
            </a:r>
            <a:r>
              <a:rPr lang="ru-RU" sz="4400" dirty="0" smtClean="0">
                <a:solidFill>
                  <a:schemeClr val="bg1">
                    <a:lumMod val="85000"/>
                    <a:lumOff val="15000"/>
                  </a:schemeClr>
                </a:solidFill>
              </a:rPr>
              <a:t>иск;</a:t>
            </a:r>
            <a:r>
              <a:rPr lang="ru-RU" sz="4400" dirty="0" smtClean="0">
                <a:solidFill>
                  <a:schemeClr val="bg1">
                    <a:lumMod val="85000"/>
                    <a:lumOff val="15000"/>
                  </a:schemeClr>
                </a:solidFill>
              </a:rPr>
              <a:t/>
            </a:r>
            <a:br>
              <a:rPr lang="ru-RU" sz="4400" dirty="0" smtClean="0">
                <a:solidFill>
                  <a:schemeClr val="bg1">
                    <a:lumMod val="85000"/>
                    <a:lumOff val="15000"/>
                  </a:schemeClr>
                </a:solidFill>
              </a:rPr>
            </a:br>
            <a:r>
              <a:rPr lang="ru-RU" sz="4400" dirty="0" smtClean="0">
                <a:solidFill>
                  <a:schemeClr val="bg1">
                    <a:lumMod val="85000"/>
                    <a:lumOff val="15000"/>
                  </a:schemeClr>
                </a:solidFill>
              </a:rPr>
              <a:t> *</a:t>
            </a:r>
            <a:r>
              <a:rPr lang="ru-RU" sz="4400" dirty="0" err="1" smtClean="0">
                <a:solidFill>
                  <a:schemeClr val="bg1">
                    <a:lumMod val="85000"/>
                    <a:lumOff val="15000"/>
                  </a:schemeClr>
                </a:solidFill>
              </a:rPr>
              <a:t>негаторный</a:t>
            </a:r>
            <a:r>
              <a:rPr lang="ru-RU" sz="4400" dirty="0" smtClean="0">
                <a:solidFill>
                  <a:schemeClr val="bg1">
                    <a:lumMod val="85000"/>
                    <a:lumOff val="15000"/>
                  </a:schemeClr>
                </a:solidFill>
              </a:rPr>
              <a:t> иск;</a:t>
            </a:r>
            <a:r>
              <a:rPr lang="ru-RU" sz="4400" dirty="0" smtClean="0">
                <a:solidFill>
                  <a:schemeClr val="bg1">
                    <a:lumMod val="85000"/>
                    <a:lumOff val="15000"/>
                  </a:schemeClr>
                </a:solidFill>
              </a:rPr>
              <a:t/>
            </a:r>
            <a:br>
              <a:rPr lang="ru-RU" sz="4400" dirty="0" smtClean="0">
                <a:solidFill>
                  <a:schemeClr val="bg1">
                    <a:lumMod val="85000"/>
                    <a:lumOff val="15000"/>
                  </a:schemeClr>
                </a:solidFill>
              </a:rPr>
            </a:br>
            <a:r>
              <a:rPr lang="ru-RU" sz="4400" dirty="0" smtClean="0">
                <a:solidFill>
                  <a:schemeClr val="bg1">
                    <a:lumMod val="85000"/>
                    <a:lumOff val="15000"/>
                  </a:schemeClr>
                </a:solidFill>
              </a:rPr>
              <a:t> *</a:t>
            </a:r>
            <a:r>
              <a:rPr lang="ru-RU" sz="4400" dirty="0" err="1" smtClean="0">
                <a:solidFill>
                  <a:schemeClr val="bg1">
                    <a:lumMod val="85000"/>
                    <a:lumOff val="15000"/>
                  </a:schemeClr>
                </a:solidFill>
              </a:rPr>
              <a:t>прогибиторный</a:t>
            </a:r>
            <a:r>
              <a:rPr lang="ru-RU" sz="4400" dirty="0" smtClean="0">
                <a:solidFill>
                  <a:schemeClr val="bg1">
                    <a:lumMod val="85000"/>
                    <a:lumOff val="15000"/>
                  </a:schemeClr>
                </a:solidFill>
              </a:rPr>
              <a:t> иск;</a:t>
            </a:r>
            <a:r>
              <a:rPr lang="ru-RU" sz="4400" dirty="0" smtClean="0">
                <a:solidFill>
                  <a:schemeClr val="bg1">
                    <a:lumMod val="85000"/>
                    <a:lumOff val="15000"/>
                  </a:schemeClr>
                </a:solidFill>
              </a:rPr>
              <a:t/>
            </a:r>
            <a:br>
              <a:rPr lang="ru-RU" sz="4400" dirty="0" smtClean="0">
                <a:solidFill>
                  <a:schemeClr val="bg1">
                    <a:lumMod val="85000"/>
                    <a:lumOff val="15000"/>
                  </a:schemeClr>
                </a:solidFill>
              </a:rPr>
            </a:br>
            <a:r>
              <a:rPr lang="ru-RU" sz="4400" dirty="0" smtClean="0">
                <a:solidFill>
                  <a:schemeClr val="bg1">
                    <a:lumMod val="85000"/>
                    <a:lumOff val="15000"/>
                  </a:schemeClr>
                </a:solidFill>
              </a:rPr>
              <a:t>  *</a:t>
            </a:r>
            <a:r>
              <a:rPr lang="ru-RU" sz="4400" dirty="0" err="1" smtClean="0">
                <a:solidFill>
                  <a:schemeClr val="bg1">
                    <a:lumMod val="85000"/>
                    <a:lumOff val="15000"/>
                  </a:schemeClr>
                </a:solidFill>
              </a:rPr>
              <a:t>публицианов</a:t>
            </a:r>
            <a:r>
              <a:rPr lang="ru-RU" sz="4400" dirty="0" smtClean="0">
                <a:solidFill>
                  <a:schemeClr val="bg1">
                    <a:lumMod val="85000"/>
                    <a:lumOff val="15000"/>
                  </a:schemeClr>
                </a:solidFill>
              </a:rPr>
              <a:t> иск.</a:t>
            </a:r>
            <a:endParaRPr lang="ru-RU" sz="4000" dirty="0">
              <a:solidFill>
                <a:schemeClr val="bg1">
                  <a:lumMod val="85000"/>
                  <a:lumOff val="15000"/>
                </a:schemeClr>
              </a:solidFill>
            </a:endParaRPr>
          </a:p>
        </p:txBody>
      </p:sp>
    </p:spTree>
  </p:cSld>
  <p:clrMapOvr>
    <a:masterClrMapping/>
  </p:clrMapOvr>
  <p:transition spd="slow" advClick="0" advTm="10437">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korabl_9.jpg"/>
          <p:cNvPicPr>
            <a:picLocks noChangeAspect="1"/>
          </p:cNvPicPr>
          <p:nvPr/>
        </p:nvPicPr>
        <p:blipFill>
          <a:blip r:embed="rId2" cstate="print">
            <a:lum bright="28000" contrast="-40000"/>
          </a:blip>
          <a:stretch>
            <a:fillRect/>
          </a:stretch>
        </p:blipFill>
        <p:spPr>
          <a:xfrm>
            <a:off x="0" y="0"/>
            <a:ext cx="9144000" cy="6858000"/>
          </a:xfrm>
          <a:prstGeom prst="rect">
            <a:avLst/>
          </a:prstGeom>
        </p:spPr>
      </p:pic>
      <p:sp>
        <p:nvSpPr>
          <p:cNvPr id="2" name="Содержимое 1"/>
          <p:cNvSpPr>
            <a:spLocks noGrp="1"/>
          </p:cNvSpPr>
          <p:nvPr>
            <p:ph idx="1"/>
          </p:nvPr>
        </p:nvSpPr>
        <p:spPr>
          <a:xfrm>
            <a:off x="457200" y="1124744"/>
            <a:ext cx="8229600" cy="4971256"/>
          </a:xfrm>
          <a:effectLst>
            <a:outerShdw blurRad="50800" dist="50800" dir="5400000" sx="17000" sy="17000" algn="ctr" rotWithShape="0">
              <a:srgbClr val="000000"/>
            </a:outerShdw>
          </a:effectLst>
        </p:spPr>
        <p:txBody>
          <a:bodyPr>
            <a:normAutofit fontScale="925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buNone/>
            </a:pPr>
            <a:r>
              <a:rPr lang="ru-RU" sz="2000" b="1" spc="50" dirty="0" smtClean="0">
                <a:ln w="11430"/>
                <a:solidFill>
                  <a:srgbClr val="C00000"/>
                </a:solidFill>
                <a:effectLst>
                  <a:outerShdw dist="101600" sx="1000" sy="1000" algn="tl" rotWithShape="0">
                    <a:srgbClr val="000000"/>
                  </a:outerShdw>
                </a:effectLst>
                <a:latin typeface="Arial Black" pitchFamily="34" charset="0"/>
              </a:rPr>
              <a:t>Право собственности - полное господство над вещью.</a:t>
            </a:r>
          </a:p>
          <a:p>
            <a:pPr>
              <a:buNone/>
            </a:pPr>
            <a:r>
              <a:rPr lang="ru-RU" sz="2000" b="1" spc="50" dirty="0" smtClean="0">
                <a:ln w="11430"/>
                <a:solidFill>
                  <a:srgbClr val="C00000"/>
                </a:solidFill>
                <a:effectLst>
                  <a:outerShdw dist="101600" sx="1000" sy="1000" algn="tl" rotWithShape="0">
                    <a:srgbClr val="000000"/>
                  </a:outerShdw>
                </a:effectLst>
                <a:latin typeface="Arial Black" pitchFamily="34" charset="0"/>
              </a:rPr>
              <a:t>При описании права собственности употреблялись два термина</a:t>
            </a:r>
            <a:r>
              <a:rPr lang="ru-RU" sz="2000" b="1" i="1" spc="50" dirty="0" smtClean="0">
                <a:ln w="11430"/>
                <a:solidFill>
                  <a:srgbClr val="C00000"/>
                </a:solidFill>
                <a:effectLst>
                  <a:outerShdw dist="101600" sx="1000" sy="1000" algn="tl" rotWithShape="0">
                    <a:srgbClr val="000000"/>
                  </a:outerShdw>
                </a:effectLst>
                <a:latin typeface="Arial Black" pitchFamily="34" charset="0"/>
              </a:rPr>
              <a:t> — </a:t>
            </a:r>
            <a:r>
              <a:rPr lang="ru-RU" sz="2000" b="1" i="1" spc="50" dirty="0" err="1" smtClean="0">
                <a:ln w="11430"/>
                <a:solidFill>
                  <a:srgbClr val="C00000"/>
                </a:solidFill>
                <a:effectLst>
                  <a:outerShdw dist="101600" sx="1000" sy="1000" algn="tl" rotWithShape="0">
                    <a:srgbClr val="000000"/>
                  </a:outerShdw>
                </a:effectLst>
                <a:latin typeface="Arial Black" pitchFamily="34" charset="0"/>
              </a:rPr>
              <a:t>dominium</a:t>
            </a:r>
            <a:r>
              <a:rPr lang="ru-RU" sz="2000" b="1" i="1" spc="50" dirty="0" smtClean="0">
                <a:ln w="11430"/>
                <a:solidFill>
                  <a:srgbClr val="C00000"/>
                </a:solidFill>
                <a:effectLst>
                  <a:outerShdw dist="101600" sx="1000" sy="1000" algn="tl" rotWithShape="0">
                    <a:srgbClr val="000000"/>
                  </a:outerShdw>
                </a:effectLst>
                <a:latin typeface="Arial Black" pitchFamily="34" charset="0"/>
              </a:rPr>
              <a:t> и </a:t>
            </a:r>
            <a:r>
              <a:rPr lang="ru-RU" sz="2000" b="1" i="1" spc="50" dirty="0" err="1" smtClean="0">
                <a:ln w="11430"/>
                <a:solidFill>
                  <a:srgbClr val="C00000"/>
                </a:solidFill>
                <a:effectLst>
                  <a:outerShdw dist="101600" sx="1000" sy="1000" algn="tl" rotWithShape="0">
                    <a:srgbClr val="000000"/>
                  </a:outerShdw>
                </a:effectLst>
                <a:latin typeface="Arial Black" pitchFamily="34" charset="0"/>
              </a:rPr>
              <a:t>proprietas</a:t>
            </a:r>
            <a:r>
              <a:rPr lang="ru-RU" sz="2000" b="1" i="1" spc="50" dirty="0" smtClean="0">
                <a:ln w="11430"/>
                <a:solidFill>
                  <a:srgbClr val="C00000"/>
                </a:solidFill>
                <a:effectLst>
                  <a:outerShdw dist="101600" sx="1000" sy="1000" algn="tl" rotWithShape="0">
                    <a:srgbClr val="000000"/>
                  </a:outerShdw>
                </a:effectLst>
                <a:latin typeface="Arial Black" pitchFamily="34" charset="0"/>
              </a:rPr>
              <a:t>.</a:t>
            </a:r>
          </a:p>
          <a:p>
            <a:pPr>
              <a:buNone/>
            </a:pPr>
            <a:r>
              <a:rPr lang="en-US" sz="2000" b="1" spc="50" dirty="0" smtClean="0">
                <a:ln w="11430"/>
                <a:solidFill>
                  <a:srgbClr val="C00000"/>
                </a:solidFill>
                <a:effectLst>
                  <a:outerShdw dist="101600" sx="1000" sy="1000" algn="tl" rotWithShape="0">
                    <a:srgbClr val="000000"/>
                  </a:outerShdw>
                </a:effectLst>
                <a:latin typeface="Arial Black" pitchFamily="34" charset="0"/>
              </a:rPr>
              <a:t>D</a:t>
            </a:r>
            <a:r>
              <a:rPr lang="ru-RU" sz="2000" b="1" spc="50" dirty="0" err="1" smtClean="0">
                <a:ln w="11430"/>
                <a:solidFill>
                  <a:srgbClr val="C00000"/>
                </a:solidFill>
                <a:effectLst>
                  <a:outerShdw dist="101600" sx="1000" sy="1000" algn="tl" rotWithShape="0">
                    <a:srgbClr val="000000"/>
                  </a:outerShdw>
                </a:effectLst>
                <a:latin typeface="Arial Black" pitchFamily="34" charset="0"/>
              </a:rPr>
              <a:t>ominium</a:t>
            </a:r>
            <a:r>
              <a:rPr lang="ru-RU" sz="2000" b="1" spc="50" dirty="0" smtClean="0">
                <a:ln w="11430"/>
                <a:solidFill>
                  <a:srgbClr val="C00000"/>
                </a:solidFill>
                <a:effectLst>
                  <a:outerShdw dist="101600" sx="1000" sy="1000" algn="tl" rotWithShape="0">
                    <a:srgbClr val="000000"/>
                  </a:outerShdw>
                </a:effectLst>
                <a:latin typeface="Arial Black" pitchFamily="34" charset="0"/>
              </a:rPr>
              <a:t> употреблялся :</a:t>
            </a:r>
          </a:p>
          <a:p>
            <a:r>
              <a:rPr lang="ru-RU" sz="2000" b="1" spc="50" dirty="0" smtClean="0">
                <a:ln w="11430"/>
                <a:solidFill>
                  <a:srgbClr val="C00000"/>
                </a:solidFill>
                <a:effectLst>
                  <a:outerShdw dist="101600" sx="1000" sy="1000" algn="tl" rotWithShape="0">
                    <a:srgbClr val="000000"/>
                  </a:outerShdw>
                </a:effectLst>
                <a:latin typeface="Arial Black" pitchFamily="34" charset="0"/>
              </a:rPr>
              <a:t>при обозначении или сравнении субъектов права;</a:t>
            </a:r>
          </a:p>
          <a:p>
            <a:r>
              <a:rPr lang="ru-RU" sz="2000" b="1" spc="50" dirty="0" smtClean="0">
                <a:ln w="11430"/>
                <a:solidFill>
                  <a:srgbClr val="C00000"/>
                </a:solidFill>
                <a:effectLst>
                  <a:outerShdw dist="101600" sx="1000" sy="1000" algn="tl" rotWithShape="0">
                    <a:srgbClr val="000000"/>
                  </a:outerShdw>
                </a:effectLst>
                <a:latin typeface="Arial Black" pitchFamily="34" charset="0"/>
              </a:rPr>
              <a:t>при соотнесении права собственности по основным подсистемам частного права (цивильного </a:t>
            </a:r>
            <a:r>
              <a:rPr lang="ru-RU" sz="2000" b="1" spc="50" dirty="0" err="1" smtClean="0">
                <a:ln w="11430"/>
                <a:solidFill>
                  <a:srgbClr val="C00000"/>
                </a:solidFill>
                <a:effectLst>
                  <a:outerShdw dist="101600" sx="1000" sy="1000" algn="tl" rotWithShape="0">
                    <a:srgbClr val="000000"/>
                  </a:outerShdw>
                </a:effectLst>
                <a:latin typeface="Arial Black" pitchFamily="34" charset="0"/>
              </a:rPr>
              <a:t>преторского</a:t>
            </a:r>
            <a:r>
              <a:rPr lang="ru-RU" sz="2000" b="1" spc="50" dirty="0" smtClean="0">
                <a:ln w="11430"/>
                <a:solidFill>
                  <a:srgbClr val="C00000"/>
                </a:solidFill>
                <a:effectLst>
                  <a:outerShdw dist="101600" sx="1000" sy="1000" algn="tl" rotWithShape="0">
                    <a:srgbClr val="000000"/>
                  </a:outerShdw>
                </a:effectLst>
                <a:latin typeface="Arial Black" pitchFamily="34" charset="0"/>
              </a:rPr>
              <a:t>, права народов); </a:t>
            </a:r>
          </a:p>
          <a:p>
            <a:r>
              <a:rPr lang="ru-RU" sz="2000" b="1" spc="50" dirty="0" smtClean="0">
                <a:ln w="11430"/>
                <a:solidFill>
                  <a:srgbClr val="C00000"/>
                </a:solidFill>
                <a:effectLst>
                  <a:outerShdw dist="101600" sx="1000" sy="1000" algn="tl" rotWithShape="0">
                    <a:srgbClr val="000000"/>
                  </a:outerShdw>
                </a:effectLst>
                <a:latin typeface="Arial Black" pitchFamily="34" charset="0"/>
              </a:rPr>
              <a:t>Как </a:t>
            </a:r>
            <a:r>
              <a:rPr lang="ru-RU" sz="2000" b="1" spc="50" dirty="0" smtClean="0">
                <a:ln w="11430"/>
                <a:solidFill>
                  <a:srgbClr val="C00000"/>
                </a:solidFill>
                <a:effectLst>
                  <a:outerShdw dist="101600" sx="1000" sy="1000" algn="tl" rotWithShape="0">
                    <a:srgbClr val="000000"/>
                  </a:outerShdw>
                </a:effectLst>
                <a:latin typeface="Arial Black" pitchFamily="34" charset="0"/>
              </a:rPr>
              <a:t>"правомерная </a:t>
            </a:r>
            <a:r>
              <a:rPr lang="ru-RU" sz="2000" b="1" spc="50" dirty="0" smtClean="0">
                <a:ln w="11430"/>
                <a:solidFill>
                  <a:srgbClr val="C00000"/>
                </a:solidFill>
                <a:effectLst>
                  <a:outerShdw dist="101600" sx="1000" sy="1000" algn="tl" rotWithShape="0">
                    <a:srgbClr val="000000"/>
                  </a:outerShdw>
                </a:effectLst>
                <a:latin typeface="Arial Black" pitchFamily="34" charset="0"/>
              </a:rPr>
              <a:t>собственность";</a:t>
            </a:r>
          </a:p>
          <a:p>
            <a:r>
              <a:rPr lang="ru-RU" sz="2000" b="1" spc="50" dirty="0" smtClean="0">
                <a:ln w="11430"/>
                <a:solidFill>
                  <a:srgbClr val="C00000"/>
                </a:solidFill>
                <a:effectLst>
                  <a:outerShdw dist="101600" sx="1000" sy="1000" algn="tl" rotWithShape="0">
                    <a:srgbClr val="000000"/>
                  </a:outerShdw>
                </a:effectLst>
                <a:latin typeface="Arial Black" pitchFamily="34" charset="0"/>
              </a:rPr>
              <a:t>Для судебной защиты </a:t>
            </a:r>
            <a:r>
              <a:rPr lang="ru-RU" sz="2000" b="1" spc="50" dirty="0" smtClean="0">
                <a:ln w="11430"/>
                <a:solidFill>
                  <a:srgbClr val="C00000"/>
                </a:solidFill>
                <a:effectLst>
                  <a:outerShdw dist="101600" sx="1000" sy="1000" algn="tl" rotWithShape="0">
                    <a:srgbClr val="000000"/>
                  </a:outerShdw>
                </a:effectLst>
                <a:latin typeface="Arial Black" pitchFamily="34" charset="0"/>
              </a:rPr>
              <a:t>с помощью вещных исков.</a:t>
            </a:r>
            <a:endParaRPr lang="en-US" sz="2000" b="1" spc="50" dirty="0" smtClean="0">
              <a:ln w="11430"/>
              <a:solidFill>
                <a:srgbClr val="C00000"/>
              </a:solidFill>
              <a:effectLst>
                <a:outerShdw dist="101600" sx="1000" sy="1000" algn="tl" rotWithShape="0">
                  <a:srgbClr val="000000"/>
                </a:outerShdw>
              </a:effectLst>
              <a:latin typeface="Arial Black" pitchFamily="34" charset="0"/>
            </a:endParaRPr>
          </a:p>
          <a:p>
            <a:pPr>
              <a:buNone/>
            </a:pPr>
            <a:r>
              <a:rPr lang="en-US" sz="2000" b="1" spc="50" dirty="0" err="1" smtClean="0">
                <a:ln w="11430"/>
                <a:solidFill>
                  <a:srgbClr val="C00000"/>
                </a:solidFill>
                <a:effectLst>
                  <a:outerShdw dist="101600" sx="1000" sy="1000" algn="tl" rotWithShape="0">
                    <a:srgbClr val="000000"/>
                  </a:outerShdw>
                </a:effectLst>
                <a:latin typeface="Arial Black" pitchFamily="34" charset="0"/>
              </a:rPr>
              <a:t>P</a:t>
            </a:r>
            <a:r>
              <a:rPr lang="ru-RU" sz="2000" b="1" spc="50" dirty="0" err="1" smtClean="0">
                <a:ln w="11430"/>
                <a:solidFill>
                  <a:srgbClr val="C00000"/>
                </a:solidFill>
                <a:effectLst>
                  <a:outerShdw dist="101600" sx="1000" sy="1000" algn="tl" rotWithShape="0">
                    <a:srgbClr val="000000"/>
                  </a:outerShdw>
                </a:effectLst>
                <a:latin typeface="Arial Black" pitchFamily="34" charset="0"/>
              </a:rPr>
              <a:t>roprietas</a:t>
            </a:r>
            <a:r>
              <a:rPr lang="ru-RU" sz="2000" b="1" spc="50" dirty="0" smtClean="0">
                <a:ln w="11430"/>
                <a:solidFill>
                  <a:srgbClr val="C00000"/>
                </a:solidFill>
                <a:effectLst>
                  <a:outerShdw dist="101600" sx="1000" sy="1000" algn="tl" rotWithShape="0">
                    <a:srgbClr val="000000"/>
                  </a:outerShdw>
                </a:effectLst>
                <a:latin typeface="Arial Black" pitchFamily="34" charset="0"/>
              </a:rPr>
              <a:t> использовался при сопоставлении п. с. с правами на чужие вещи (узуфруктом, узусом) -данный режим и обозначавший его термин указывали на принадлежность вещи, то есть "мое право" на данную вещь.</a:t>
            </a:r>
          </a:p>
          <a:p>
            <a:pPr>
              <a:buNone/>
            </a:pPr>
            <a:endParaRPr lang="ru-RU" sz="2000" b="1" spc="50" dirty="0" smtClean="0">
              <a:ln w="11430"/>
              <a:gradFill>
                <a:gsLst>
                  <a:gs pos="25000">
                    <a:schemeClr val="accent2">
                      <a:satMod val="155000"/>
                    </a:schemeClr>
                  </a:gs>
                  <a:gs pos="100000">
                    <a:schemeClr val="accent2">
                      <a:shade val="45000"/>
                      <a:satMod val="165000"/>
                    </a:schemeClr>
                  </a:gs>
                </a:gsLst>
                <a:lin ang="5400000"/>
              </a:gradFill>
              <a:effectLst>
                <a:outerShdw dist="101600" sx="1000" sy="1000" algn="tl" rotWithShape="0">
                  <a:srgbClr val="000000"/>
                </a:outerShdw>
              </a:effectLst>
            </a:endParaRPr>
          </a:p>
          <a:p>
            <a:pPr>
              <a:buNone/>
            </a:pPr>
            <a:endParaRPr lang="ru-RU"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buNone/>
            </a:pPr>
            <a:endParaRPr lang="ru-RU"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Заголовок 2"/>
          <p:cNvSpPr>
            <a:spLocks noGrp="1"/>
          </p:cNvSpPr>
          <p:nvPr>
            <p:ph type="title"/>
          </p:nvPr>
        </p:nvSpPr>
        <p:spPr>
          <a:xfrm>
            <a:off x="457200" y="152400"/>
            <a:ext cx="8229600" cy="900336"/>
          </a:xfrm>
        </p:spPr>
        <p:txBody>
          <a:bodyPr>
            <a:normAutofit/>
          </a:bodyPr>
          <a:lstStyle/>
          <a:p>
            <a:r>
              <a:rPr lang="ru-RU" sz="3200" b="1" dirty="0" smtClean="0">
                <a:solidFill>
                  <a:schemeClr val="tx2">
                    <a:lumMod val="10000"/>
                  </a:schemeClr>
                </a:solidFill>
              </a:rPr>
              <a:t>Понятие права собственности(п.с.)</a:t>
            </a:r>
            <a:endParaRPr lang="ru-RU" sz="3200" b="1" dirty="0">
              <a:solidFill>
                <a:schemeClr val="tx2">
                  <a:lumMod val="10000"/>
                </a:schemeClr>
              </a:solidFill>
            </a:endParaRPr>
          </a:p>
        </p:txBody>
      </p:sp>
    </p:spTree>
  </p:cSld>
  <p:clrMapOvr>
    <a:masterClrMapping/>
  </p:clrMapOvr>
  <p:transition spd="slow" advClick="0" advTm="32891">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dissolve">
                                      <p:cBhvr>
                                        <p:cTn id="12" dur="2000"/>
                                        <p:tgtEl>
                                          <p:spTgt spid="2">
                                            <p:txEl>
                                              <p:pRg st="0" end="0"/>
                                            </p:txEl>
                                          </p:spTgt>
                                        </p:tgtEl>
                                      </p:cBhvr>
                                    </p:animEffect>
                                  </p:childTnLst>
                                </p:cTn>
                              </p:par>
                            </p:childTnLst>
                          </p:cTn>
                        </p:par>
                        <p:par>
                          <p:cTn id="13" fill="hold">
                            <p:stCondLst>
                              <p:cond delay="2500"/>
                            </p:stCondLst>
                            <p:childTnLst>
                              <p:par>
                                <p:cTn id="14" presetID="9" presetClass="entr" presetSubtype="0" fill="hold" grpId="0" nodeType="after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dissolve">
                                      <p:cBhvr>
                                        <p:cTn id="16" dur="2000"/>
                                        <p:tgtEl>
                                          <p:spTgt spid="2">
                                            <p:txEl>
                                              <p:pRg st="1" end="1"/>
                                            </p:txEl>
                                          </p:spTgt>
                                        </p:tgtEl>
                                      </p:cBhvr>
                                    </p:animEffect>
                                  </p:childTnLst>
                                </p:cTn>
                              </p:par>
                            </p:childTnLst>
                          </p:cTn>
                        </p:par>
                        <p:par>
                          <p:cTn id="17" fill="hold">
                            <p:stCondLst>
                              <p:cond delay="4500"/>
                            </p:stCondLst>
                            <p:childTnLst>
                              <p:par>
                                <p:cTn id="18" presetID="9" presetClass="entr" presetSubtype="0" fill="hold" grpId="0" nodeType="after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dissolve">
                                      <p:cBhvr>
                                        <p:cTn id="20" dur="2000"/>
                                        <p:tgtEl>
                                          <p:spTgt spid="2">
                                            <p:txEl>
                                              <p:pRg st="2" end="2"/>
                                            </p:txEl>
                                          </p:spTgt>
                                        </p:tgtEl>
                                      </p:cBhvr>
                                    </p:animEffect>
                                  </p:childTnLst>
                                </p:cTn>
                              </p:par>
                            </p:childTnLst>
                          </p:cTn>
                        </p:par>
                        <p:par>
                          <p:cTn id="21" fill="hold">
                            <p:stCondLst>
                              <p:cond delay="6500"/>
                            </p:stCondLst>
                            <p:childTnLst>
                              <p:par>
                                <p:cTn id="22" presetID="9" presetClass="entr" presetSubtype="0" fill="hold" grpId="0" nodeType="after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dissolve">
                                      <p:cBhvr>
                                        <p:cTn id="24" dur="2000"/>
                                        <p:tgtEl>
                                          <p:spTgt spid="2">
                                            <p:txEl>
                                              <p:pRg st="3" end="3"/>
                                            </p:txEl>
                                          </p:spTgt>
                                        </p:tgtEl>
                                      </p:cBhvr>
                                    </p:animEffect>
                                  </p:childTnLst>
                                </p:cTn>
                              </p:par>
                            </p:childTnLst>
                          </p:cTn>
                        </p:par>
                        <p:par>
                          <p:cTn id="25" fill="hold">
                            <p:stCondLst>
                              <p:cond delay="8500"/>
                            </p:stCondLst>
                            <p:childTnLst>
                              <p:par>
                                <p:cTn id="26" presetID="9" presetClass="entr" presetSubtype="0" fill="hold" grpId="0" nodeType="after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dissolve">
                                      <p:cBhvr>
                                        <p:cTn id="28" dur="2000"/>
                                        <p:tgtEl>
                                          <p:spTgt spid="2">
                                            <p:txEl>
                                              <p:pRg st="4" end="4"/>
                                            </p:txEl>
                                          </p:spTgt>
                                        </p:tgtEl>
                                      </p:cBhvr>
                                    </p:animEffect>
                                  </p:childTnLst>
                                </p:cTn>
                              </p:par>
                            </p:childTnLst>
                          </p:cTn>
                        </p:par>
                        <p:par>
                          <p:cTn id="29" fill="hold">
                            <p:stCondLst>
                              <p:cond delay="10500"/>
                            </p:stCondLst>
                            <p:childTnLst>
                              <p:par>
                                <p:cTn id="30" presetID="9" presetClass="entr" presetSubtype="0" fill="hold" grpId="0" nodeType="after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dissolve">
                                      <p:cBhvr>
                                        <p:cTn id="32" dur="2000"/>
                                        <p:tgtEl>
                                          <p:spTgt spid="2">
                                            <p:txEl>
                                              <p:pRg st="5" end="5"/>
                                            </p:txEl>
                                          </p:spTgt>
                                        </p:tgtEl>
                                      </p:cBhvr>
                                    </p:animEffect>
                                  </p:childTnLst>
                                </p:cTn>
                              </p:par>
                            </p:childTnLst>
                          </p:cTn>
                        </p:par>
                        <p:par>
                          <p:cTn id="33" fill="hold">
                            <p:stCondLst>
                              <p:cond delay="12500"/>
                            </p:stCondLst>
                            <p:childTnLst>
                              <p:par>
                                <p:cTn id="34" presetID="9" presetClass="entr" presetSubtype="0" fill="hold" grpId="0" nodeType="afterEffect">
                                  <p:stCondLst>
                                    <p:cond delay="0"/>
                                  </p:stCondLst>
                                  <p:childTnLst>
                                    <p:set>
                                      <p:cBhvr>
                                        <p:cTn id="35" dur="1" fill="hold">
                                          <p:stCondLst>
                                            <p:cond delay="0"/>
                                          </p:stCondLst>
                                        </p:cTn>
                                        <p:tgtEl>
                                          <p:spTgt spid="2">
                                            <p:txEl>
                                              <p:pRg st="6" end="6"/>
                                            </p:txEl>
                                          </p:spTgt>
                                        </p:tgtEl>
                                        <p:attrNameLst>
                                          <p:attrName>style.visibility</p:attrName>
                                        </p:attrNameLst>
                                      </p:cBhvr>
                                      <p:to>
                                        <p:strVal val="visible"/>
                                      </p:to>
                                    </p:set>
                                    <p:animEffect transition="in" filter="dissolve">
                                      <p:cBhvr>
                                        <p:cTn id="36" dur="2000"/>
                                        <p:tgtEl>
                                          <p:spTgt spid="2">
                                            <p:txEl>
                                              <p:pRg st="6" end="6"/>
                                            </p:txEl>
                                          </p:spTgt>
                                        </p:tgtEl>
                                      </p:cBhvr>
                                    </p:animEffect>
                                  </p:childTnLst>
                                </p:cTn>
                              </p:par>
                            </p:childTnLst>
                          </p:cTn>
                        </p:par>
                        <p:par>
                          <p:cTn id="37" fill="hold">
                            <p:stCondLst>
                              <p:cond delay="14500"/>
                            </p:stCondLst>
                            <p:childTnLst>
                              <p:par>
                                <p:cTn id="38" presetID="9" presetClass="entr" presetSubtype="0" fill="hold" grpId="0" nodeType="afterEffect">
                                  <p:stCondLst>
                                    <p:cond delay="0"/>
                                  </p:stCondLst>
                                  <p:childTnLst>
                                    <p:set>
                                      <p:cBhvr>
                                        <p:cTn id="39" dur="1" fill="hold">
                                          <p:stCondLst>
                                            <p:cond delay="0"/>
                                          </p:stCondLst>
                                        </p:cTn>
                                        <p:tgtEl>
                                          <p:spTgt spid="2">
                                            <p:txEl>
                                              <p:pRg st="7" end="7"/>
                                            </p:txEl>
                                          </p:spTgt>
                                        </p:tgtEl>
                                        <p:attrNameLst>
                                          <p:attrName>style.visibility</p:attrName>
                                        </p:attrNameLst>
                                      </p:cBhvr>
                                      <p:to>
                                        <p:strVal val="visible"/>
                                      </p:to>
                                    </p:set>
                                    <p:animEffect transition="in" filter="dissolve">
                                      <p:cBhvr>
                                        <p:cTn id="40" dur="2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adi.jpg"/>
          <p:cNvPicPr>
            <a:picLocks noGrp="1" noChangeAspect="1"/>
          </p:cNvPicPr>
          <p:nvPr>
            <p:ph idx="1"/>
          </p:nvPr>
        </p:nvPicPr>
        <p:blipFill>
          <a:blip r:embed="rId2" cstate="print">
            <a:lum bright="50000"/>
          </a:blip>
          <a:stretch>
            <a:fillRect/>
          </a:stretch>
        </p:blipFill>
        <p:spPr>
          <a:xfrm>
            <a:off x="0" y="0"/>
            <a:ext cx="9144000" cy="6597351"/>
          </a:xfrm>
        </p:spPr>
      </p:pic>
      <p:sp>
        <p:nvSpPr>
          <p:cNvPr id="3" name="Заголовок 2"/>
          <p:cNvSpPr>
            <a:spLocks noGrp="1"/>
          </p:cNvSpPr>
          <p:nvPr>
            <p:ph type="title"/>
          </p:nvPr>
        </p:nvSpPr>
        <p:spPr>
          <a:xfrm>
            <a:off x="457200" y="152400"/>
            <a:ext cx="8229600" cy="4644752"/>
          </a:xfrm>
        </p:spPr>
        <p:txBody>
          <a:bodyPr>
            <a:normAutofit/>
          </a:bodyPr>
          <a:lstStyle/>
          <a:p>
            <a:r>
              <a:rPr lang="ru-RU" b="1"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QUI APPELLAT PRIOR, AGIT (PAULUS) </a:t>
            </a:r>
            <a:br>
              <a:rPr lang="ru-RU" b="1"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br>
            <a:r>
              <a:rPr lang="ru-RU" b="1"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r>
            <a:br>
              <a:rPr lang="ru-RU" b="1"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br>
            <a:r>
              <a:rPr lang="ru-RU" b="1"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Кто первый подает жалобу, тот и становится истцом (Павел)</a:t>
            </a:r>
            <a:endParaRPr lang="ru-RU" b="1"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cSld>
  <p:clrMapOvr>
    <a:masterClrMapping/>
  </p:clrMapOvr>
  <p:transition spd="slow" advClick="0" advTm="5297">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1068.JPG"/>
          <p:cNvPicPr>
            <a:picLocks noGrp="1" noChangeAspect="1"/>
          </p:cNvPicPr>
          <p:nvPr>
            <p:ph idx="1"/>
          </p:nvPr>
        </p:nvPicPr>
        <p:blipFill>
          <a:blip r:embed="rId2" cstate="print">
            <a:lum bright="23000" contrast="-65000"/>
          </a:blip>
          <a:stretch>
            <a:fillRect/>
          </a:stretch>
        </p:blipFill>
        <p:spPr>
          <a:xfrm>
            <a:off x="179512" y="188640"/>
            <a:ext cx="8784976" cy="6408712"/>
          </a:xfrm>
        </p:spPr>
      </p:pic>
      <p:sp>
        <p:nvSpPr>
          <p:cNvPr id="3" name="Заголовок 2"/>
          <p:cNvSpPr>
            <a:spLocks noGrp="1"/>
          </p:cNvSpPr>
          <p:nvPr>
            <p:ph type="title"/>
          </p:nvPr>
        </p:nvSpPr>
        <p:spPr>
          <a:xfrm>
            <a:off x="251520" y="152400"/>
            <a:ext cx="8640960" cy="6444952"/>
          </a:xfrm>
        </p:spPr>
        <p:txBody>
          <a:bodyPr>
            <a:normAutofit/>
          </a:bodyPr>
          <a:lstStyle/>
          <a:p>
            <a:r>
              <a:rPr lang="ru-RU" sz="4000" b="1" dirty="0" smtClean="0">
                <a:solidFill>
                  <a:schemeClr val="accent3">
                    <a:lumMod val="50000"/>
                  </a:schemeClr>
                </a:solidFill>
              </a:rPr>
              <a:t>Виндикационный иск (rei vindicatio)</a:t>
            </a:r>
            <a:r>
              <a:rPr lang="ru-RU" sz="4000" dirty="0" smtClean="0">
                <a:solidFill>
                  <a:schemeClr val="accent3">
                    <a:lumMod val="50000"/>
                  </a:schemeClr>
                </a:solidFill>
              </a:rPr>
              <a:t> — </a:t>
            </a:r>
            <a:r>
              <a:rPr lang="ru-RU" sz="3600" dirty="0" smtClean="0">
                <a:solidFill>
                  <a:schemeClr val="accent3">
                    <a:lumMod val="50000"/>
                  </a:schemeClr>
                </a:solidFill>
              </a:rPr>
              <a:t>иск невладеющего собственника к владеющему несобственнику об истребовании вещи.</a:t>
            </a:r>
            <a:r>
              <a:rPr lang="ru-RU" sz="3600" dirty="0" smtClean="0"/>
              <a:t> </a:t>
            </a:r>
            <a:r>
              <a:rPr lang="ru-RU" sz="3600" dirty="0" smtClean="0">
                <a:solidFill>
                  <a:schemeClr val="accent3">
                    <a:lumMod val="50000"/>
                  </a:schemeClr>
                </a:solidFill>
              </a:rPr>
              <a:t>На истца возлагалась обязанность по доказыванию своего права собственности на истребуемую вещь, а также требовалось доказать аналогичность вещи, указанной в иске, вещи, которая находится во владении ответчика.</a:t>
            </a:r>
            <a:r>
              <a:rPr lang="ru-RU" dirty="0" smtClean="0"/>
              <a:t/>
            </a:r>
            <a:br>
              <a:rPr lang="ru-RU" dirty="0" smtClean="0"/>
            </a:br>
            <a:endParaRPr lang="ru-RU" dirty="0"/>
          </a:p>
        </p:txBody>
      </p:sp>
    </p:spTree>
  </p:cSld>
  <p:clrMapOvr>
    <a:masterClrMapping/>
  </p:clrMapOvr>
  <p:transition spd="slow" advClick="0" advTm="19750">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from="(-#ppt_w/2)" to="(#ppt_x)" calcmode="lin" valueType="num">
                                      <p:cBhvr>
                                        <p:cTn id="7" dur="600" fill="hold">
                                          <p:stCondLst>
                                            <p:cond delay="0"/>
                                          </p:stCondLst>
                                        </p:cTn>
                                        <p:tgtEl>
                                          <p:spTgt spid="3"/>
                                        </p:tgtEl>
                                        <p:attrNameLst>
                                          <p:attrName>ppt_x</p:attrName>
                                        </p:attrNameLst>
                                      </p:cBhvr>
                                    </p:anim>
                                    <p:anim from="0" to="-1.0" calcmode="lin" valueType="num">
                                      <p:cBhvr>
                                        <p:cTn id="8" dur="200" decel="50000" autoRev="1" fill="hold">
                                          <p:stCondLst>
                                            <p:cond delay="600"/>
                                          </p:stCondLst>
                                        </p:cTn>
                                        <p:tgtEl>
                                          <p:spTgt spid="3"/>
                                        </p:tgtEl>
                                        <p:attrNameLst>
                                          <p:attrName>xshear</p:attrName>
                                        </p:attrNameLst>
                                      </p:cBhvr>
                                    </p:anim>
                                    <p:animScale>
                                      <p:cBhvr>
                                        <p:cTn id="9" dur="200" decel="100000" autoRev="1" fill="hold">
                                          <p:stCondLst>
                                            <p:cond delay="600"/>
                                          </p:stCondLst>
                                        </p:cTn>
                                        <p:tgtEl>
                                          <p:spTgt spid="3"/>
                                        </p:tgtEl>
                                      </p:cBhvr>
                                      <p:from x="100000" y="100000"/>
                                      <p:to x="80000" y="100000"/>
                                    </p:animScale>
                                    <p:anim by="(#ppt_h/3+#ppt_w*0.1)" calcmode="lin" valueType="num">
                                      <p:cBhvr additive="sum">
                                        <p:cTn id="10" dur="200" decel="100000" autoRev="1" fill="hold">
                                          <p:stCondLst>
                                            <p:cond delay="600"/>
                                          </p:stCondLst>
                                        </p:cTn>
                                        <p:tgtEl>
                                          <p:spTgt spid="3"/>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aad.jpg"/>
          <p:cNvPicPr>
            <a:picLocks noGrp="1" noChangeAspect="1"/>
          </p:cNvPicPr>
          <p:nvPr>
            <p:ph idx="1"/>
          </p:nvPr>
        </p:nvPicPr>
        <p:blipFill>
          <a:blip r:embed="rId2" cstate="print"/>
          <a:stretch>
            <a:fillRect/>
          </a:stretch>
        </p:blipFill>
        <p:spPr>
          <a:xfrm>
            <a:off x="0" y="0"/>
            <a:ext cx="9144000" cy="6858000"/>
          </a:xfrm>
        </p:spPr>
      </p:pic>
      <p:sp>
        <p:nvSpPr>
          <p:cNvPr id="3" name="Заголовок 2"/>
          <p:cNvSpPr>
            <a:spLocks noGrp="1"/>
          </p:cNvSpPr>
          <p:nvPr>
            <p:ph type="title"/>
          </p:nvPr>
        </p:nvSpPr>
        <p:spPr>
          <a:xfrm>
            <a:off x="251520" y="2348880"/>
            <a:ext cx="8435280" cy="4104456"/>
          </a:xfrm>
        </p:spPr>
        <p:txBody>
          <a:bodyPr/>
          <a:lstStyle/>
          <a:p>
            <a:r>
              <a:rPr lang="ru-RU" b="1" dirty="0" smtClean="0">
                <a:latin typeface="Arial Black" pitchFamily="34" charset="0"/>
              </a:rPr>
              <a:t>E </a:t>
            </a:r>
            <a:r>
              <a:rPr lang="ru-RU" b="1" dirty="0" err="1" smtClean="0">
                <a:latin typeface="Arial Black" pitchFamily="34" charset="0"/>
              </a:rPr>
              <a:t>incumbit</a:t>
            </a:r>
            <a:r>
              <a:rPr lang="ru-RU" b="1" dirty="0" smtClean="0">
                <a:latin typeface="Arial Black" pitchFamily="34" charset="0"/>
              </a:rPr>
              <a:t> </a:t>
            </a:r>
            <a:r>
              <a:rPr lang="ru-RU" b="1" dirty="0" err="1" smtClean="0">
                <a:latin typeface="Arial Black" pitchFamily="34" charset="0"/>
              </a:rPr>
              <a:t>probatio</a:t>
            </a:r>
            <a:r>
              <a:rPr lang="ru-RU" b="1" dirty="0" smtClean="0">
                <a:latin typeface="Arial Black" pitchFamily="34" charset="0"/>
              </a:rPr>
              <a:t>, </a:t>
            </a:r>
            <a:r>
              <a:rPr lang="ru-RU" b="1" dirty="0" err="1" smtClean="0">
                <a:latin typeface="Arial Black" pitchFamily="34" charset="0"/>
              </a:rPr>
              <a:t>qui</a:t>
            </a:r>
            <a:r>
              <a:rPr lang="ru-RU" b="1" dirty="0" smtClean="0">
                <a:latin typeface="Arial Black" pitchFamily="34" charset="0"/>
              </a:rPr>
              <a:t> </a:t>
            </a:r>
            <a:r>
              <a:rPr lang="ru-RU" b="1" dirty="0" err="1" smtClean="0">
                <a:latin typeface="Arial Black" pitchFamily="34" charset="0"/>
              </a:rPr>
              <a:t>dicit</a:t>
            </a:r>
            <a:r>
              <a:rPr lang="ru-RU" b="1" dirty="0" smtClean="0">
                <a:latin typeface="Arial Black" pitchFamily="34" charset="0"/>
              </a:rPr>
              <a:t>, </a:t>
            </a:r>
            <a:r>
              <a:rPr lang="ru-RU" b="1" dirty="0" err="1" smtClean="0">
                <a:latin typeface="Arial Black" pitchFamily="34" charset="0"/>
              </a:rPr>
              <a:t>non</a:t>
            </a:r>
            <a:r>
              <a:rPr lang="ru-RU" b="1" dirty="0" smtClean="0">
                <a:latin typeface="Arial Black" pitchFamily="34" charset="0"/>
              </a:rPr>
              <a:t> </a:t>
            </a:r>
            <a:r>
              <a:rPr lang="ru-RU" b="1" dirty="0" err="1" smtClean="0">
                <a:latin typeface="Arial Black" pitchFamily="34" charset="0"/>
              </a:rPr>
              <a:t>qui</a:t>
            </a:r>
            <a:r>
              <a:rPr lang="ru-RU" b="1" dirty="0" smtClean="0">
                <a:latin typeface="Arial Black" pitchFamily="34" charset="0"/>
              </a:rPr>
              <a:t> </a:t>
            </a:r>
            <a:r>
              <a:rPr lang="ru-RU" b="1" dirty="0" err="1" smtClean="0">
                <a:latin typeface="Arial Black" pitchFamily="34" charset="0"/>
              </a:rPr>
              <a:t>negat</a:t>
            </a:r>
            <a:r>
              <a:rPr lang="ru-RU" b="1" dirty="0" smtClean="0">
                <a:latin typeface="Arial Black" pitchFamily="34" charset="0"/>
              </a:rPr>
              <a:t> - тяжесть доказательства лежит на том, кто утверждает, а не на том, кто отрицает.</a:t>
            </a:r>
            <a:endParaRPr lang="ru-RU" b="1" dirty="0">
              <a:latin typeface="Arial Black" pitchFamily="34" charset="0"/>
            </a:endParaRPr>
          </a:p>
        </p:txBody>
      </p:sp>
    </p:spTree>
  </p:cSld>
  <p:clrMapOvr>
    <a:masterClrMapping/>
  </p:clrMapOvr>
  <p:transition spd="slow" advClick="0" advTm="24798">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3"/>
                                        </p:tgtEl>
                                        <p:attrNameLst>
                                          <p:attrName>ppt_y</p:attrName>
                                        </p:attrNameLst>
                                      </p:cBhvr>
                                      <p:tavLst>
                                        <p:tav tm="0">
                                          <p:val>
                                            <p:strVal val="#ppt_y"/>
                                          </p:val>
                                        </p:tav>
                                        <p:tav tm="100000">
                                          <p:val>
                                            <p:strVal val="#ppt_y"/>
                                          </p:val>
                                        </p:tav>
                                      </p:tavLst>
                                    </p:anim>
                                    <p:anim calcmode="lin" valueType="num">
                                      <p:cBhvr>
                                        <p:cTn id="9" dur="20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abn.jpg"/>
          <p:cNvPicPr>
            <a:picLocks noGrp="1" noChangeAspect="1"/>
          </p:cNvPicPr>
          <p:nvPr>
            <p:ph idx="1"/>
          </p:nvPr>
        </p:nvPicPr>
        <p:blipFill>
          <a:blip r:embed="rId2" cstate="print">
            <a:lum bright="-31000" contrast="10000"/>
          </a:blip>
          <a:stretch>
            <a:fillRect/>
          </a:stretch>
        </p:blipFill>
        <p:spPr>
          <a:xfrm>
            <a:off x="0" y="0"/>
            <a:ext cx="9144000" cy="6858000"/>
          </a:xfrm>
        </p:spPr>
      </p:pic>
      <p:sp>
        <p:nvSpPr>
          <p:cNvPr id="3" name="Заголовок 2"/>
          <p:cNvSpPr>
            <a:spLocks noGrp="1"/>
          </p:cNvSpPr>
          <p:nvPr>
            <p:ph type="title"/>
          </p:nvPr>
        </p:nvSpPr>
        <p:spPr>
          <a:xfrm>
            <a:off x="457200" y="152400"/>
            <a:ext cx="8229600" cy="6372944"/>
          </a:xfrm>
        </p:spPr>
        <p:txBody>
          <a:bodyPr>
            <a:noAutofit/>
          </a:bodyPr>
          <a:lstStyle/>
          <a:p>
            <a:r>
              <a:rPr lang="ru-RU" sz="4000" b="1" spc="0" dirty="0" smtClean="0">
                <a:ln w="19050">
                  <a:solidFill>
                    <a:schemeClr val="tx2">
                      <a:tint val="1000"/>
                    </a:schemeClr>
                  </a:solidFill>
                  <a:prstDash val="solid"/>
                </a:ln>
                <a:solidFill>
                  <a:srgbClr val="C00000"/>
                </a:solidFill>
                <a:effectLst>
                  <a:outerShdw blurRad="50000" dist="50800" dir="7500000" algn="tl">
                    <a:srgbClr val="000000">
                      <a:shade val="5000"/>
                      <a:alpha val="35000"/>
                    </a:srgbClr>
                  </a:outerShdw>
                </a:effectLst>
              </a:rPr>
              <a:t>Негаторный иск</a:t>
            </a:r>
            <a:r>
              <a:rPr lang="ru-RU" sz="3600" b="1" spc="0" dirty="0" smtClean="0">
                <a:ln w="19050">
                  <a:solidFill>
                    <a:schemeClr val="tx2">
                      <a:tint val="1000"/>
                    </a:schemeClr>
                  </a:solidFill>
                  <a:prstDash val="solid"/>
                </a:ln>
                <a:solidFill>
                  <a:srgbClr val="C00000"/>
                </a:solidFill>
                <a:effectLst>
                  <a:outerShdw blurRad="50000" dist="50800" dir="7500000" algn="tl">
                    <a:srgbClr val="000000">
                      <a:shade val="5000"/>
                      <a:alpha val="35000"/>
                    </a:srgbClr>
                  </a:outerShdw>
                </a:effectLst>
              </a:rPr>
              <a:t> предъявлялся, когда собственник вещи, не утрачивая владения, встречал некоторые ограничения по использованию данной вещью (например, при прогоне скота через земельный участок соседа). Если иск удовлетворялся, то ответчик должен был возместить истцу причиненные убытки.</a:t>
            </a:r>
            <a:r>
              <a:rPr lang="ru-RU" sz="3200" dirty="0" smtClean="0"/>
              <a:t/>
            </a:r>
            <a:br>
              <a:rPr lang="ru-RU" sz="3200" dirty="0" smtClean="0"/>
            </a:br>
            <a:endParaRPr lang="ru-RU" sz="3200" dirty="0"/>
          </a:p>
        </p:txBody>
      </p:sp>
    </p:spTree>
  </p:cSld>
  <p:clrMapOvr>
    <a:masterClrMapping/>
  </p:clrMapOvr>
  <p:transition spd="slow" advClick="0" advTm="16531">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ppt_x</p:attrName>
                                        </p:attrNameLst>
                                      </p:cBhvr>
                                      <p:tavLst>
                                        <p:tav tm="0">
                                          <p:val>
                                            <p:strVal val="#ppt_x"/>
                                          </p:val>
                                        </p:tav>
                                        <p:tav tm="100000">
                                          <p:val>
                                            <p:strVal val="#ppt_x"/>
                                          </p:val>
                                        </p:tav>
                                      </p:tavLst>
                                    </p:anim>
                                    <p:anim calcmode="lin" valueType="num">
                                      <p:cBhvr>
                                        <p:cTn id="9" dur="2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aag.jpg"/>
          <p:cNvPicPr>
            <a:picLocks noGrp="1" noChangeAspect="1"/>
          </p:cNvPicPr>
          <p:nvPr>
            <p:ph idx="1"/>
          </p:nvPr>
        </p:nvPicPr>
        <p:blipFill>
          <a:blip r:embed="rId2" cstate="print">
            <a:lum bright="43000"/>
          </a:blip>
          <a:stretch>
            <a:fillRect/>
          </a:stretch>
        </p:blipFill>
        <p:spPr>
          <a:xfrm>
            <a:off x="0" y="0"/>
            <a:ext cx="9144000" cy="6857999"/>
          </a:xfrm>
        </p:spPr>
      </p:pic>
      <p:sp>
        <p:nvSpPr>
          <p:cNvPr id="3" name="Заголовок 2"/>
          <p:cNvSpPr>
            <a:spLocks noGrp="1"/>
          </p:cNvSpPr>
          <p:nvPr>
            <p:ph type="title"/>
          </p:nvPr>
        </p:nvSpPr>
        <p:spPr>
          <a:xfrm>
            <a:off x="457200" y="152400"/>
            <a:ext cx="8229600" cy="6012904"/>
          </a:xfrm>
        </p:spPr>
        <p:txBody>
          <a:bodyPr>
            <a:normAutofit fontScale="90000"/>
          </a:bodyPr>
          <a:lstStyle/>
          <a:p>
            <a:r>
              <a:rPr lang="ru-RU" sz="3600" b="1" dirty="0" smtClean="0">
                <a:solidFill>
                  <a:schemeClr val="accent1">
                    <a:lumMod val="50000"/>
                  </a:schemeClr>
                </a:solidFill>
                <a:latin typeface="Verdana" pitchFamily="34" charset="0"/>
                <a:ea typeface="Verdana" pitchFamily="34" charset="0"/>
                <a:cs typeface="Verdana" pitchFamily="34" charset="0"/>
              </a:rPr>
              <a:t>Прогибиторный</a:t>
            </a:r>
            <a:r>
              <a:rPr lang="ru-RU" sz="3600" dirty="0" smtClean="0">
                <a:solidFill>
                  <a:schemeClr val="accent1">
                    <a:lumMod val="50000"/>
                  </a:schemeClr>
                </a:solidFill>
                <a:latin typeface="Verdana" pitchFamily="34" charset="0"/>
                <a:ea typeface="Verdana" pitchFamily="34" charset="0"/>
                <a:cs typeface="Verdana" pitchFamily="34" charset="0"/>
              </a:rPr>
              <a:t> иск по своему содержанию схож с негаторным. Прогибиторный иск предъявлялся, когда третьи лица, не нарушая права собственности, своим поведением создавали помехи по его использованию.</a:t>
            </a:r>
            <a:br>
              <a:rPr lang="ru-RU" sz="3600" dirty="0" smtClean="0">
                <a:solidFill>
                  <a:schemeClr val="accent1">
                    <a:lumMod val="50000"/>
                  </a:schemeClr>
                </a:solidFill>
                <a:latin typeface="Verdana" pitchFamily="34" charset="0"/>
                <a:ea typeface="Verdana" pitchFamily="34" charset="0"/>
                <a:cs typeface="Verdana" pitchFamily="34" charset="0"/>
              </a:rPr>
            </a:br>
            <a:r>
              <a:rPr lang="ru-RU" sz="3600" dirty="0" smtClean="0">
                <a:solidFill>
                  <a:schemeClr val="accent1">
                    <a:lumMod val="50000"/>
                  </a:schemeClr>
                </a:solidFill>
                <a:latin typeface="Verdana" pitchFamily="34" charset="0"/>
                <a:ea typeface="Verdana" pitchFamily="34" charset="0"/>
                <a:cs typeface="Verdana" pitchFamily="34" charset="0"/>
              </a:rPr>
              <a:t> </a:t>
            </a:r>
            <a:br>
              <a:rPr lang="ru-RU" sz="3600" dirty="0" smtClean="0">
                <a:solidFill>
                  <a:schemeClr val="accent1">
                    <a:lumMod val="50000"/>
                  </a:schemeClr>
                </a:solidFill>
                <a:latin typeface="Verdana" pitchFamily="34" charset="0"/>
                <a:ea typeface="Verdana" pitchFamily="34" charset="0"/>
                <a:cs typeface="Verdana" pitchFamily="34" charset="0"/>
              </a:rPr>
            </a:br>
            <a:r>
              <a:rPr lang="ru-RU" sz="3600" b="1" dirty="0" smtClean="0">
                <a:solidFill>
                  <a:schemeClr val="accent1">
                    <a:lumMod val="50000"/>
                  </a:schemeClr>
                </a:solidFill>
                <a:latin typeface="Verdana" pitchFamily="34" charset="0"/>
                <a:ea typeface="Verdana" pitchFamily="34" charset="0"/>
                <a:cs typeface="Verdana" pitchFamily="34" charset="0"/>
              </a:rPr>
              <a:t>Иск публицианов </a:t>
            </a:r>
            <a:r>
              <a:rPr lang="ru-RU" sz="3600" dirty="0" smtClean="0">
                <a:solidFill>
                  <a:schemeClr val="accent1">
                    <a:lumMod val="50000"/>
                  </a:schemeClr>
                </a:solidFill>
                <a:latin typeface="Verdana" pitchFamily="34" charset="0"/>
                <a:ea typeface="Verdana" pitchFamily="34" charset="0"/>
                <a:cs typeface="Verdana" pitchFamily="34" charset="0"/>
              </a:rPr>
              <a:t>защищал право бонитарной собственности и добросовестного владельца.</a:t>
            </a:r>
            <a:r>
              <a:rPr lang="ru-RU" dirty="0" smtClean="0"/>
              <a:t/>
            </a:r>
            <a:br>
              <a:rPr lang="ru-RU" dirty="0" smtClean="0"/>
            </a:br>
            <a:endParaRPr lang="ru-RU" dirty="0"/>
          </a:p>
        </p:txBody>
      </p:sp>
    </p:spTree>
  </p:cSld>
  <p:clrMapOvr>
    <a:masterClrMapping/>
  </p:clrMapOvr>
  <p:transition spd="slow" advClick="0" advTm="15187">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acc.jpg"/>
          <p:cNvPicPr>
            <a:picLocks noGrp="1" noChangeAspect="1"/>
          </p:cNvPicPr>
          <p:nvPr>
            <p:ph idx="1"/>
          </p:nvPr>
        </p:nvPicPr>
        <p:blipFill>
          <a:blip r:embed="rId2" cstate="print"/>
          <a:stretch>
            <a:fillRect/>
          </a:stretch>
        </p:blipFill>
        <p:spPr>
          <a:xfrm>
            <a:off x="0" y="0"/>
            <a:ext cx="9144000" cy="6858000"/>
          </a:xfrm>
        </p:spPr>
      </p:pic>
      <p:sp>
        <p:nvSpPr>
          <p:cNvPr id="3" name="Заголовок 2"/>
          <p:cNvSpPr>
            <a:spLocks noGrp="1"/>
          </p:cNvSpPr>
          <p:nvPr>
            <p:ph type="title"/>
          </p:nvPr>
        </p:nvSpPr>
        <p:spPr>
          <a:xfrm>
            <a:off x="971600" y="980728"/>
            <a:ext cx="7056784" cy="4536504"/>
          </a:xfrm>
        </p:spPr>
        <p:txBody>
          <a:bodyPr>
            <a:normAutofit fontScale="90000"/>
          </a:bodyPr>
          <a:lstStyle/>
          <a:p>
            <a:pPr algn="ctr"/>
            <a:r>
              <a:rPr lang="ru-RU" sz="7200" b="1" dirty="0" err="1" smtClean="0">
                <a:solidFill>
                  <a:srgbClr val="C00000"/>
                </a:solidFill>
                <a:latin typeface="Arial Black" pitchFamily="34" charset="0"/>
              </a:rPr>
              <a:t>Dura</a:t>
            </a:r>
            <a:r>
              <a:rPr lang="ru-RU" sz="7200" b="1" dirty="0" smtClean="0">
                <a:solidFill>
                  <a:srgbClr val="C00000"/>
                </a:solidFill>
                <a:latin typeface="Arial Black" pitchFamily="34" charset="0"/>
              </a:rPr>
              <a:t> </a:t>
            </a:r>
            <a:r>
              <a:rPr lang="ru-RU" sz="7200" b="1" dirty="0" err="1" smtClean="0">
                <a:solidFill>
                  <a:srgbClr val="C00000"/>
                </a:solidFill>
                <a:latin typeface="Arial Black" pitchFamily="34" charset="0"/>
              </a:rPr>
              <a:t>lex</a:t>
            </a:r>
            <a:r>
              <a:rPr lang="ru-RU" sz="7200" b="1" dirty="0" smtClean="0">
                <a:solidFill>
                  <a:srgbClr val="C00000"/>
                </a:solidFill>
                <a:latin typeface="Arial Black" pitchFamily="34" charset="0"/>
              </a:rPr>
              <a:t>, </a:t>
            </a:r>
            <a:r>
              <a:rPr lang="ru-RU" sz="7200" b="1" dirty="0" err="1" smtClean="0">
                <a:solidFill>
                  <a:srgbClr val="C00000"/>
                </a:solidFill>
                <a:latin typeface="Arial Black" pitchFamily="34" charset="0"/>
              </a:rPr>
              <a:t>sed</a:t>
            </a:r>
            <a:r>
              <a:rPr lang="ru-RU" sz="7200" b="1" dirty="0" smtClean="0">
                <a:solidFill>
                  <a:srgbClr val="C00000"/>
                </a:solidFill>
                <a:latin typeface="Arial Black" pitchFamily="34" charset="0"/>
              </a:rPr>
              <a:t> </a:t>
            </a:r>
            <a:r>
              <a:rPr lang="ru-RU" sz="7200" b="1" dirty="0" err="1" smtClean="0">
                <a:solidFill>
                  <a:srgbClr val="C00000"/>
                </a:solidFill>
                <a:latin typeface="Arial Black" pitchFamily="34" charset="0"/>
              </a:rPr>
              <a:t>lex</a:t>
            </a:r>
            <a:r>
              <a:rPr lang="ru-RU" sz="7200" b="1" dirty="0" smtClean="0">
                <a:solidFill>
                  <a:srgbClr val="C00000"/>
                </a:solidFill>
                <a:latin typeface="Arial Black" pitchFamily="34" charset="0"/>
              </a:rPr>
              <a:t> </a:t>
            </a:r>
            <a:r>
              <a:rPr lang="ru-RU" sz="7200" b="1" dirty="0" smtClean="0">
                <a:solidFill>
                  <a:srgbClr val="C00000"/>
                </a:solidFill>
                <a:latin typeface="Arial Black" pitchFamily="34" charset="0"/>
              </a:rPr>
              <a:t>!!</a:t>
            </a:r>
            <a:r>
              <a:rPr lang="ru-RU" sz="7200" b="1" dirty="0" smtClean="0">
                <a:solidFill>
                  <a:srgbClr val="C00000"/>
                </a:solidFill>
                <a:latin typeface="Arial Black" pitchFamily="34" charset="0"/>
              </a:rPr>
              <a:t/>
            </a:r>
            <a:br>
              <a:rPr lang="ru-RU" sz="7200" b="1" dirty="0" smtClean="0">
                <a:solidFill>
                  <a:srgbClr val="C00000"/>
                </a:solidFill>
                <a:latin typeface="Arial Black" pitchFamily="34" charset="0"/>
              </a:rPr>
            </a:br>
            <a:r>
              <a:rPr lang="ru-RU" sz="7200" b="1" dirty="0" smtClean="0">
                <a:solidFill>
                  <a:srgbClr val="C00000"/>
                </a:solidFill>
                <a:latin typeface="Arial Black" pitchFamily="34" charset="0"/>
              </a:rPr>
              <a:t>Суров закон, но это закон!!</a:t>
            </a:r>
            <a:endParaRPr lang="ru-RU" sz="7200" b="1" dirty="0">
              <a:solidFill>
                <a:srgbClr val="C00000"/>
              </a:solidFill>
              <a:latin typeface="Arial Black" pitchFamily="34" charset="0"/>
            </a:endParaRPr>
          </a:p>
        </p:txBody>
      </p:sp>
    </p:spTree>
  </p:cSld>
  <p:clrMapOvr>
    <a:masterClrMapping/>
  </p:clrMapOvr>
  <p:transition spd="slow" advTm="10719">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3"/>
                                        </p:tgtEl>
                                        <p:attrNameLst>
                                          <p:attrName>ppt_y</p:attrName>
                                        </p:attrNameLst>
                                      </p:cBhvr>
                                      <p:tavLst>
                                        <p:tav tm="0">
                                          <p:val>
                                            <p:strVal val="#ppt_y"/>
                                          </p:val>
                                        </p:tav>
                                        <p:tav tm="100000">
                                          <p:val>
                                            <p:strVal val="#ppt_y"/>
                                          </p:val>
                                        </p:tav>
                                      </p:tavLst>
                                    </p:anim>
                                    <p:anim calcmode="lin" valueType="num">
                                      <p:cBhvr>
                                        <p:cTn id="9" dur="20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59000"/>
          </a:blip>
          <a:srcRect/>
          <a:tile tx="0" ty="0" sx="100000" sy="100000" flip="none" algn="tl"/>
        </a:blipFill>
        <a:effectLst/>
      </p:bgPr>
    </p:bg>
    <p:spTree>
      <p:nvGrpSpPr>
        <p:cNvPr id="1" name=""/>
        <p:cNvGrpSpPr/>
        <p:nvPr/>
      </p:nvGrpSpPr>
      <p:grpSpPr>
        <a:xfrm>
          <a:off x="0" y="0"/>
          <a:ext cx="0" cy="0"/>
          <a:chOff x="0" y="0"/>
          <a:chExt cx="0" cy="0"/>
        </a:xfrm>
      </p:grpSpPr>
      <p:pic>
        <p:nvPicPr>
          <p:cNvPr id="3" name="Рисунок 2" descr="898780.jpg"/>
          <p:cNvPicPr>
            <a:picLocks noChangeAspect="1"/>
          </p:cNvPicPr>
          <p:nvPr/>
        </p:nvPicPr>
        <p:blipFill>
          <a:blip r:embed="rId3" cstate="print">
            <a:lum bright="-9000" contrast="-53000"/>
          </a:blip>
          <a:stretch>
            <a:fillRect/>
          </a:stretch>
        </p:blipFill>
        <p:spPr>
          <a:xfrm>
            <a:off x="0" y="0"/>
            <a:ext cx="9144000" cy="6858000"/>
          </a:xfrm>
          <a:prstGeom prst="rect">
            <a:avLst/>
          </a:prstGeom>
        </p:spPr>
      </p:pic>
      <p:sp>
        <p:nvSpPr>
          <p:cNvPr id="2" name="Содержимое 1"/>
          <p:cNvSpPr>
            <a:spLocks noGrp="1"/>
          </p:cNvSpPr>
          <p:nvPr>
            <p:ph idx="1"/>
          </p:nvPr>
        </p:nvSpPr>
        <p:spPr>
          <a:xfrm>
            <a:off x="467544" y="908720"/>
            <a:ext cx="8229600" cy="5187280"/>
          </a:xfrm>
          <a:effectLst>
            <a:glow rad="228600">
              <a:schemeClr val="accent6">
                <a:satMod val="175000"/>
                <a:alpha val="40000"/>
              </a:schemeClr>
            </a:glow>
            <a:outerShdw dist="63500" sx="9000" sy="9000" algn="ctr" rotWithShape="0">
              <a:srgbClr val="000000">
                <a:alpha val="76000"/>
              </a:srgbClr>
            </a:outerShdw>
          </a:effectLst>
        </p:spPr>
        <p:txBody>
          <a:bodyPr>
            <a:normAutofit fontScale="92500"/>
            <a:scene3d>
              <a:camera prst="orthographicFront"/>
              <a:lightRig rig="flat" dir="tl">
                <a:rot lat="0" lon="0" rev="6600000"/>
              </a:lightRig>
            </a:scene3d>
            <a:sp3d extrusionH="25400" contourW="8890">
              <a:bevelT w="38100" h="31750"/>
              <a:contourClr>
                <a:schemeClr val="accent2">
                  <a:shade val="75000"/>
                </a:schemeClr>
              </a:contourClr>
            </a:sp3d>
          </a:bodyPr>
          <a:lstStyle/>
          <a:p>
            <a:pPr>
              <a:buNone/>
            </a:pPr>
            <a:r>
              <a:rPr lang="ru-RU"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Содержание права собственности выражалось в возможности  собственника наиболее полно осуществлять свои права над вещью. Чаще всего называются </a:t>
            </a:r>
            <a:r>
              <a:rPr lang="ru-RU" sz="36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правомочия</a:t>
            </a:r>
            <a:r>
              <a:rPr lang="ru-RU"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p>
          <a:p>
            <a:pPr>
              <a:buFont typeface="Wingdings" pitchFamily="2" charset="2"/>
              <a:buChar char="v"/>
            </a:pPr>
            <a:r>
              <a:rPr lang="ru-RU"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пользоваться вещью </a:t>
            </a:r>
            <a:r>
              <a:rPr lang="ru-RU" sz="36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r>
              <a:rPr lang="ru-RU" sz="3600" b="1" i="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ius</a:t>
            </a:r>
            <a:r>
              <a:rPr lang="ru-RU" sz="36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ru-RU" sz="3600" b="1" i="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utendi</a:t>
            </a:r>
            <a:r>
              <a:rPr lang="ru-RU" sz="36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p>
          <a:p>
            <a:pPr>
              <a:buFont typeface="Wingdings" pitchFamily="2" charset="2"/>
              <a:buChar char="v"/>
            </a:pPr>
            <a:r>
              <a:rPr lang="ru-RU"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распоряжаться вещью </a:t>
            </a:r>
            <a:r>
              <a:rPr lang="ru-RU" sz="36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r>
              <a:rPr lang="ru-RU" sz="3600" b="1" i="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ius</a:t>
            </a:r>
            <a:r>
              <a:rPr lang="ru-RU" sz="36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ru-RU" sz="3600" b="1" i="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abutendi</a:t>
            </a:r>
            <a:r>
              <a:rPr lang="ru-RU" sz="36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r>
              <a:rPr lang="ru-RU"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p>
          <a:p>
            <a:pPr>
              <a:buFont typeface="Wingdings" pitchFamily="2" charset="2"/>
              <a:buChar char="v"/>
            </a:pPr>
            <a:r>
              <a:rPr lang="ru-RU"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извлекать доходы от пользования и распоряжения вещью </a:t>
            </a:r>
            <a:r>
              <a:rPr lang="ru-RU" sz="36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r>
              <a:rPr lang="ru-RU" sz="3600" b="1" i="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iusfruendi</a:t>
            </a:r>
            <a:r>
              <a:rPr lang="ru-RU" sz="36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p>
          <a:p>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spd="slow" advClick="0" advTm="16937">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amond(in)">
                                      <p:cBhvr>
                                        <p:cTn id="7" dur="3000"/>
                                        <p:tgtEl>
                                          <p:spTgt spid="2">
                                            <p:txEl>
                                              <p:pRg st="0" end="0"/>
                                            </p:txEl>
                                          </p:spTgt>
                                        </p:tgtEl>
                                      </p:cBhvr>
                                    </p:animEffect>
                                  </p:childTnLst>
                                </p:cTn>
                              </p:par>
                            </p:childTnLst>
                          </p:cTn>
                        </p:par>
                        <p:par>
                          <p:cTn id="8" fill="hold">
                            <p:stCondLst>
                              <p:cond delay="3000"/>
                            </p:stCondLst>
                            <p:childTnLst>
                              <p:par>
                                <p:cTn id="9" presetID="8" presetClass="entr" presetSubtype="16"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diamond(in)">
                                      <p:cBhvr>
                                        <p:cTn id="11" dur="3000"/>
                                        <p:tgtEl>
                                          <p:spTgt spid="2">
                                            <p:txEl>
                                              <p:pRg st="1" end="1"/>
                                            </p:txEl>
                                          </p:spTgt>
                                        </p:tgtEl>
                                      </p:cBhvr>
                                    </p:animEffect>
                                  </p:childTnLst>
                                </p:cTn>
                              </p:par>
                            </p:childTnLst>
                          </p:cTn>
                        </p:par>
                        <p:par>
                          <p:cTn id="12" fill="hold">
                            <p:stCondLst>
                              <p:cond delay="6000"/>
                            </p:stCondLst>
                            <p:childTnLst>
                              <p:par>
                                <p:cTn id="13" presetID="8" presetClass="entr" presetSubtype="16"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diamond(in)">
                                      <p:cBhvr>
                                        <p:cTn id="15" dur="3000"/>
                                        <p:tgtEl>
                                          <p:spTgt spid="2">
                                            <p:txEl>
                                              <p:pRg st="2" end="2"/>
                                            </p:txEl>
                                          </p:spTgt>
                                        </p:tgtEl>
                                      </p:cBhvr>
                                    </p:animEffect>
                                  </p:childTnLst>
                                </p:cTn>
                              </p:par>
                            </p:childTnLst>
                          </p:cTn>
                        </p:par>
                        <p:par>
                          <p:cTn id="16" fill="hold">
                            <p:stCondLst>
                              <p:cond delay="9000"/>
                            </p:stCondLst>
                            <p:childTnLst>
                              <p:par>
                                <p:cTn id="17" presetID="8" presetClass="entr" presetSubtype="16" fill="hold" grpId="0"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diamond(in)">
                                      <p:cBhvr>
                                        <p:cTn id="19" dur="3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1238995837_1238841116_f0.jpg"/>
          <p:cNvPicPr>
            <a:picLocks noGrp="1" noChangeAspect="1"/>
          </p:cNvPicPr>
          <p:nvPr>
            <p:ph idx="1"/>
          </p:nvPr>
        </p:nvPicPr>
        <p:blipFill>
          <a:blip r:embed="rId2" cstate="print"/>
          <a:stretch>
            <a:fillRect/>
          </a:stretch>
        </p:blipFill>
        <p:spPr>
          <a:xfrm>
            <a:off x="323528" y="188640"/>
            <a:ext cx="8568952" cy="6336704"/>
          </a:xfrm>
        </p:spPr>
      </p:pic>
      <p:sp>
        <p:nvSpPr>
          <p:cNvPr id="3" name="Заголовок 2"/>
          <p:cNvSpPr>
            <a:spLocks noGrp="1"/>
          </p:cNvSpPr>
          <p:nvPr>
            <p:ph type="title"/>
          </p:nvPr>
        </p:nvSpPr>
        <p:spPr>
          <a:xfrm>
            <a:off x="1043608" y="692696"/>
            <a:ext cx="6768752" cy="4752528"/>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собственник имеет право делать со своей вещью все, что ему прямо не запрещено законом!!!</a:t>
            </a:r>
            <a:endParaRPr lang="ru-RU"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spd="slow" advClick="0" advTm="7563">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ppt_x"/>
                                          </p:val>
                                        </p:tav>
                                        <p:tav tm="100000">
                                          <p:val>
                                            <p:strVal val="#ppt_x"/>
                                          </p:val>
                                        </p:tav>
                                      </p:tavLst>
                                    </p:anim>
                                    <p:anim calcmode="lin" valueType="num">
                                      <p:cBhvr additive="base">
                                        <p:cTn id="8" dur="20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Forum_romanum.jpg"/>
          <p:cNvPicPr>
            <a:picLocks noGrp="1" noChangeAspect="1"/>
          </p:cNvPicPr>
          <p:nvPr>
            <p:ph idx="1"/>
          </p:nvPr>
        </p:nvPicPr>
        <p:blipFill>
          <a:blip r:embed="rId2" cstate="print"/>
          <a:stretch>
            <a:fillRect/>
          </a:stretch>
        </p:blipFill>
        <p:spPr>
          <a:xfrm>
            <a:off x="395536" y="188640"/>
            <a:ext cx="8424936" cy="6408712"/>
          </a:xfrm>
        </p:spPr>
      </p:pic>
      <p:sp>
        <p:nvSpPr>
          <p:cNvPr id="3" name="Заголовок 2"/>
          <p:cNvSpPr>
            <a:spLocks noGrp="1"/>
          </p:cNvSpPr>
          <p:nvPr>
            <p:ph type="title"/>
          </p:nvPr>
        </p:nvSpPr>
        <p:spPr>
          <a:xfrm>
            <a:off x="683568" y="152400"/>
            <a:ext cx="7704856" cy="6084912"/>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виды собственности:</a:t>
            </a:r>
            <a:r>
              <a:rPr lang="ru-RU"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ru-RU"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4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Квиритская</a:t>
            </a:r>
            <a:r>
              <a:rPr lang="ru-RU"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собственность </a:t>
            </a:r>
            <a:br>
              <a:rPr lang="ru-RU"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4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Преторская</a:t>
            </a:r>
            <a:r>
              <a:rPr lang="ru-RU"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4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собственность</a:t>
            </a:r>
            <a:r>
              <a:rPr lang="ru-RU"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или бонитарной,–   от латинского in bonus </a:t>
            </a:r>
            <a:r>
              <a:rPr lang="ru-RU" sz="4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habere</a:t>
            </a:r>
            <a:r>
              <a:rPr lang="ru-RU"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br>
              <a:rPr lang="ru-RU"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4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Перегринская</a:t>
            </a:r>
            <a:r>
              <a:rPr lang="ru-R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ru-R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ru-R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ru-RU"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spd="slow" advClick="0" advTm="10203">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2" nodeType="afterEffect">
                                  <p:stCondLst>
                                    <p:cond delay="0"/>
                                  </p:stCondLst>
                                  <p:iterate type="lt">
                                    <p:tmPct val="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ppt_x"/>
                                          </p:val>
                                        </p:tav>
                                        <p:tav tm="100000">
                                          <p:val>
                                            <p:strVal val="#ppt_x"/>
                                          </p:val>
                                        </p:tav>
                                      </p:tavLst>
                                    </p:anim>
                                    <p:anim calcmode="lin" valueType="num">
                                      <p:cBhvr additive="base">
                                        <p:cTn id="8" dur="20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2"/>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schemeClr val="bg2">
                <a:shade val="12000"/>
                <a:satMod val="240000"/>
              </a:schemeClr>
              <a:schemeClr val="bg2">
                <a:tint val="65000"/>
              </a:schemeClr>
            </a:duotone>
            <a:lum bright="-13000" contrast="23000"/>
          </a:blip>
          <a:srcRect/>
          <a:stretch>
            <a:fillRect/>
          </a:stretch>
        </a:blipFill>
        <a:effectLst/>
      </p:bgPr>
    </p:bg>
    <p:spTree>
      <p:nvGrpSpPr>
        <p:cNvPr id="1" name=""/>
        <p:cNvGrpSpPr/>
        <p:nvPr/>
      </p:nvGrpSpPr>
      <p:grpSpPr>
        <a:xfrm>
          <a:off x="0" y="0"/>
          <a:ext cx="0" cy="0"/>
          <a:chOff x="0" y="0"/>
          <a:chExt cx="0" cy="0"/>
        </a:xfrm>
      </p:grpSpPr>
      <p:pic>
        <p:nvPicPr>
          <p:cNvPr id="4" name="Содержимое 3" descr="0_6504_4d05310c_XL.jpeg"/>
          <p:cNvPicPr>
            <a:picLocks noGrp="1" noChangeAspect="1"/>
          </p:cNvPicPr>
          <p:nvPr>
            <p:ph idx="1"/>
          </p:nvPr>
        </p:nvPicPr>
        <p:blipFill>
          <a:blip r:embed="rId3" cstate="print">
            <a:lum bright="-38000" contrast="41000"/>
          </a:blip>
          <a:stretch>
            <a:fillRect/>
          </a:stretch>
        </p:blipFill>
        <p:spPr>
          <a:xfrm>
            <a:off x="323528" y="188640"/>
            <a:ext cx="8568952" cy="6480720"/>
          </a:xfrm>
        </p:spPr>
      </p:pic>
      <p:sp>
        <p:nvSpPr>
          <p:cNvPr id="3" name="Заголовок 2"/>
          <p:cNvSpPr>
            <a:spLocks noGrp="1"/>
          </p:cNvSpPr>
          <p:nvPr>
            <p:ph type="title"/>
          </p:nvPr>
        </p:nvSpPr>
        <p:spPr>
          <a:xfrm>
            <a:off x="971600" y="152400"/>
            <a:ext cx="7128792" cy="5940896"/>
          </a:xfrm>
          <a:ln>
            <a:noFill/>
            <a:prstDash val="sysDash"/>
          </a:ln>
        </p:spPr>
        <p:txBody>
          <a:bodyPr>
            <a:normAutofit fontScale="90000"/>
          </a:bodyPr>
          <a:lstStyle/>
          <a:p>
            <a:pPr algn="just"/>
            <a:r>
              <a:rPr lang="ru-RU" sz="2800" b="1" dirty="0" err="1" smtClean="0">
                <a:solidFill>
                  <a:srgbClr val="FFFF00"/>
                </a:solidFill>
              </a:rPr>
              <a:t>Квиритская</a:t>
            </a:r>
            <a:r>
              <a:rPr lang="ru-RU" sz="2800" b="1" dirty="0" smtClean="0">
                <a:solidFill>
                  <a:srgbClr val="FFFF00"/>
                </a:solidFill>
              </a:rPr>
              <a:t>:</a:t>
            </a:r>
            <a:r>
              <a:rPr lang="ru-RU" sz="2400" b="1" dirty="0" smtClean="0">
                <a:solidFill>
                  <a:schemeClr val="bg1"/>
                </a:solidFill>
              </a:rPr>
              <a:t> </a:t>
            </a:r>
            <a:r>
              <a:rPr lang="ru-RU" sz="2400" b="1" i="1" dirty="0" smtClean="0">
                <a:solidFill>
                  <a:srgbClr val="DDDDDD"/>
                </a:solidFill>
              </a:rPr>
              <a:t>носила замкнутый, кастовый характер. Объекты права квиритской  собственности  могли отчуждаться только посредством манципации  и  уступки  права  (in  jure  </a:t>
            </a:r>
            <a:r>
              <a:rPr lang="ru-RU" sz="2400" b="1" i="1" dirty="0" err="1" smtClean="0">
                <a:solidFill>
                  <a:srgbClr val="DDDDDD"/>
                </a:solidFill>
              </a:rPr>
              <a:t>cessio</a:t>
            </a:r>
            <a:r>
              <a:rPr lang="ru-RU" sz="2400" b="1" i="1" dirty="0" smtClean="0">
                <a:solidFill>
                  <a:srgbClr val="DDDDDD"/>
                </a:solidFill>
              </a:rPr>
              <a:t>). субъектом квиритской собственности мог быть только римский гражданин </a:t>
            </a:r>
            <a:r>
              <a:rPr lang="ru-RU" sz="2400" dirty="0" smtClean="0">
                <a:solidFill>
                  <a:srgbClr val="FF0000"/>
                </a:solidFill>
              </a:rPr>
              <a:t>.</a:t>
            </a:r>
            <a:r>
              <a:rPr lang="ru-RU" sz="2400" dirty="0" smtClean="0">
                <a:solidFill>
                  <a:srgbClr val="C00000"/>
                </a:solidFill>
              </a:rPr>
              <a:t/>
            </a:r>
            <a:br>
              <a:rPr lang="ru-RU" sz="2400" dirty="0" smtClean="0">
                <a:solidFill>
                  <a:srgbClr val="C00000"/>
                </a:solidFill>
              </a:rPr>
            </a:br>
            <a:r>
              <a:rPr lang="ru-RU" sz="2800" b="1" dirty="0" err="1" smtClean="0">
                <a:solidFill>
                  <a:srgbClr val="FFFF00"/>
                </a:solidFill>
              </a:rPr>
              <a:t>Преторская</a:t>
            </a:r>
            <a:r>
              <a:rPr lang="ru-RU" sz="2800" b="1" dirty="0" smtClean="0">
                <a:solidFill>
                  <a:srgbClr val="FFFF00"/>
                </a:solidFill>
              </a:rPr>
              <a:t>:</a:t>
            </a:r>
            <a:r>
              <a:rPr lang="ru-RU" sz="2800" b="1" dirty="0" smtClean="0">
                <a:solidFill>
                  <a:schemeClr val="bg1"/>
                </a:solidFill>
              </a:rPr>
              <a:t> </a:t>
            </a:r>
            <a:r>
              <a:rPr lang="ru-RU" sz="2400" b="1" i="1" dirty="0" smtClean="0">
                <a:solidFill>
                  <a:srgbClr val="DDDDDD"/>
                </a:solidFill>
              </a:rPr>
              <a:t>вещь,  приобретенная  покупателем,   становится  его имуществом. Учреждается специальный </a:t>
            </a:r>
            <a:r>
              <a:rPr lang="ru-RU" sz="2400" b="1" i="1" dirty="0" err="1" smtClean="0">
                <a:solidFill>
                  <a:srgbClr val="DDDDDD"/>
                </a:solidFill>
              </a:rPr>
              <a:t>публицианский</a:t>
            </a:r>
            <a:r>
              <a:rPr lang="ru-RU" sz="2400" b="1" i="1" dirty="0" smtClean="0">
                <a:solidFill>
                  <a:srgbClr val="DDDDDD"/>
                </a:solidFill>
              </a:rPr>
              <a:t> иск. Получил защиту у претора</a:t>
            </a:r>
            <a:r>
              <a:rPr lang="ru-RU" sz="2400" dirty="0" smtClean="0">
                <a:solidFill>
                  <a:srgbClr val="FF0000"/>
                </a:solidFill>
              </a:rPr>
              <a:t>.</a:t>
            </a:r>
            <a:r>
              <a:rPr lang="ru-RU" sz="2400" b="1" dirty="0" smtClean="0">
                <a:solidFill>
                  <a:schemeClr val="bg1"/>
                </a:solidFill>
              </a:rPr>
              <a:t/>
            </a:r>
            <a:br>
              <a:rPr lang="ru-RU" sz="2400" b="1" dirty="0" smtClean="0">
                <a:solidFill>
                  <a:schemeClr val="bg1"/>
                </a:solidFill>
              </a:rPr>
            </a:br>
            <a:r>
              <a:rPr lang="ru-RU" sz="2800" b="1" dirty="0" err="1" smtClean="0">
                <a:solidFill>
                  <a:srgbClr val="FFFF00"/>
                </a:solidFill>
              </a:rPr>
              <a:t>Перегринская</a:t>
            </a:r>
            <a:r>
              <a:rPr lang="ru-RU" sz="2400" b="1" dirty="0" smtClean="0">
                <a:solidFill>
                  <a:srgbClr val="FFFF00"/>
                </a:solidFill>
              </a:rPr>
              <a:t>:</a:t>
            </a:r>
            <a:r>
              <a:rPr lang="ru-RU" sz="2400" b="1" dirty="0" smtClean="0">
                <a:solidFill>
                  <a:schemeClr val="bg1"/>
                </a:solidFill>
              </a:rPr>
              <a:t> </a:t>
            </a:r>
            <a:r>
              <a:rPr lang="ru-RU" sz="2400" b="1" i="1" dirty="0" smtClean="0">
                <a:solidFill>
                  <a:srgbClr val="DDDDDD"/>
                </a:solidFill>
              </a:rPr>
              <a:t>особый вид, так как перегрины имели особый статус, в частности обладали меньшим объемом прав. чем римляне. Со временем слилась с </a:t>
            </a:r>
            <a:r>
              <a:rPr lang="ru-RU" sz="2400" b="1" i="1" dirty="0" err="1" smtClean="0">
                <a:solidFill>
                  <a:srgbClr val="DDDDDD"/>
                </a:solidFill>
              </a:rPr>
              <a:t>преторской</a:t>
            </a:r>
            <a:r>
              <a:rPr lang="ru-RU" sz="2400" b="1" i="1" dirty="0" smtClean="0">
                <a:solidFill>
                  <a:srgbClr val="DDDDDD"/>
                </a:solidFill>
              </a:rPr>
              <a:t>. </a:t>
            </a:r>
            <a:r>
              <a:rPr lang="ru-RU" sz="2400" dirty="0" smtClean="0"/>
              <a:t/>
            </a:r>
            <a:br>
              <a:rPr lang="ru-RU" sz="2400" dirty="0" smtClean="0"/>
            </a:br>
            <a:endParaRPr lang="ru-RU" sz="2400" b="1" dirty="0">
              <a:solidFill>
                <a:schemeClr val="bg1"/>
              </a:solidFill>
            </a:endParaRPr>
          </a:p>
        </p:txBody>
      </p:sp>
    </p:spTree>
  </p:cSld>
  <p:clrMapOvr>
    <a:masterClrMapping/>
  </p:clrMapOvr>
  <p:transition spd="slow" advClick="0" advTm="28188">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 calcmode="lin" valueType="num">
                                      <p:cBhvr>
                                        <p:cTn id="9" dur="2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ade.jpg"/>
          <p:cNvPicPr>
            <a:picLocks noGrp="1" noChangeAspect="1"/>
          </p:cNvPicPr>
          <p:nvPr>
            <p:ph idx="1"/>
          </p:nvPr>
        </p:nvPicPr>
        <p:blipFill>
          <a:blip r:embed="rId3" cstate="print">
            <a:lum bright="54000"/>
          </a:blip>
          <a:stretch>
            <a:fillRect/>
          </a:stretch>
        </p:blipFill>
        <p:spPr>
          <a:xfrm>
            <a:off x="0" y="1"/>
            <a:ext cx="9144000" cy="6806020"/>
          </a:xfrm>
        </p:spPr>
      </p:pic>
      <p:sp>
        <p:nvSpPr>
          <p:cNvPr id="3" name="Заголовок 2"/>
          <p:cNvSpPr>
            <a:spLocks noGrp="1"/>
          </p:cNvSpPr>
          <p:nvPr>
            <p:ph type="title"/>
          </p:nvPr>
        </p:nvSpPr>
        <p:spPr>
          <a:xfrm>
            <a:off x="539552" y="188640"/>
            <a:ext cx="8229600" cy="6012904"/>
          </a:xfrm>
        </p:spPr>
        <p:txBody>
          <a:bodyPr>
            <a:normAutofit/>
          </a:bodyPr>
          <a:lstStyle/>
          <a:p>
            <a:r>
              <a:rPr lang="ru-RU" sz="4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Общая собственность (</a:t>
            </a:r>
            <a:r>
              <a:rPr lang="en-US" sz="44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communio</a:t>
            </a:r>
            <a:r>
              <a:rPr lang="en-US" sz="4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r>
              <a:rPr lang="ru-RU" sz="4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r>
              <a:rPr lang="ru-RU"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ru-RU"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ru-RU"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Возникает, когда несколько лиц сообща приобретают или получают по наследству одну вещь, или заключили договор товарищества. </a:t>
            </a:r>
            <a:endParaRPr lang="ru-RU"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ustDataLst>
      <p:tags r:id="rId1"/>
    </p:custDataLst>
  </p:cSld>
  <p:clrMapOvr>
    <a:masterClrMapping/>
  </p:clrMapOvr>
  <p:transition spd="slow" advClick="0" advTm="19578">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grpId="0" nodeType="afterEffect">
                                  <p:stCondLst>
                                    <p:cond delay="0"/>
                                  </p:stCondLst>
                                  <p:iterate type="lt">
                                    <p:tmPct val="4000"/>
                                  </p:iterate>
                                  <p:childTnLst>
                                    <p:set>
                                      <p:cBhvr override="childStyle">
                                        <p:cTn id="6" dur="2000" fill="hold"/>
                                        <p:tgtEl>
                                          <p:spTgt spid="3"/>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aah.jpg"/>
          <p:cNvPicPr>
            <a:picLocks noGrp="1" noChangeAspect="1"/>
          </p:cNvPicPr>
          <p:nvPr>
            <p:ph idx="1"/>
          </p:nvPr>
        </p:nvPicPr>
        <p:blipFill>
          <a:blip r:embed="rId2" cstate="print">
            <a:lum bright="16000" contrast="-43000"/>
          </a:blip>
          <a:stretch>
            <a:fillRect/>
          </a:stretch>
        </p:blipFill>
        <p:spPr>
          <a:xfrm>
            <a:off x="0" y="0"/>
            <a:ext cx="9144000" cy="6858000"/>
          </a:xfrm>
        </p:spPr>
      </p:pic>
      <p:sp>
        <p:nvSpPr>
          <p:cNvPr id="3" name="Заголовок 2"/>
          <p:cNvSpPr>
            <a:spLocks noGrp="1"/>
          </p:cNvSpPr>
          <p:nvPr>
            <p:ph type="title"/>
          </p:nvPr>
        </p:nvSpPr>
        <p:spPr>
          <a:xfrm>
            <a:off x="611560" y="152400"/>
            <a:ext cx="7920880" cy="5652864"/>
          </a:xfrm>
        </p:spPr>
        <p:txBody>
          <a:bodyPr>
            <a:normAutofit fontScale="90000"/>
          </a:bodyPr>
          <a:lstStyle/>
          <a:p>
            <a:pPr algn="ctr"/>
            <a:r>
              <a:rPr lang="ru-RU" sz="4800" b="1" dirty="0" smtClean="0">
                <a:solidFill>
                  <a:schemeClr val="tx2">
                    <a:lumMod val="10000"/>
                  </a:schemeClr>
                </a:solidFill>
              </a:rPr>
              <a:t>Приобретение права собственности</a:t>
            </a:r>
            <a:r>
              <a:rPr lang="ru-RU" sz="3600" b="1" dirty="0" smtClean="0">
                <a:solidFill>
                  <a:schemeClr val="tx2">
                    <a:lumMod val="10000"/>
                  </a:schemeClr>
                </a:solidFill>
              </a:rPr>
              <a:t/>
            </a:r>
            <a:br>
              <a:rPr lang="ru-RU" sz="3600" b="1" dirty="0" smtClean="0">
                <a:solidFill>
                  <a:schemeClr val="tx2">
                    <a:lumMod val="10000"/>
                  </a:schemeClr>
                </a:solidFill>
              </a:rPr>
            </a:br>
            <a:r>
              <a:rPr lang="ru-RU" sz="3600" b="1" dirty="0" smtClean="0">
                <a:solidFill>
                  <a:schemeClr val="accent2">
                    <a:lumMod val="50000"/>
                  </a:schemeClr>
                </a:solidFill>
              </a:rPr>
              <a:t>Способы приобретения права собственности (modus </a:t>
            </a:r>
            <a:r>
              <a:rPr lang="ru-RU" sz="3600" b="1" dirty="0" err="1" smtClean="0">
                <a:solidFill>
                  <a:schemeClr val="accent2">
                    <a:lumMod val="50000"/>
                  </a:schemeClr>
                </a:solidFill>
              </a:rPr>
              <a:t>acquirendi</a:t>
            </a:r>
            <a:r>
              <a:rPr lang="ru-RU" sz="3600" b="1" dirty="0" smtClean="0">
                <a:solidFill>
                  <a:schemeClr val="accent2">
                    <a:lumMod val="50000"/>
                  </a:schemeClr>
                </a:solidFill>
              </a:rPr>
              <a:t>)-</a:t>
            </a:r>
            <a:r>
              <a:rPr lang="ru-RU" sz="3600" dirty="0" smtClean="0">
                <a:solidFill>
                  <a:schemeClr val="accent2">
                    <a:lumMod val="50000"/>
                  </a:schemeClr>
                </a:solidFill>
              </a:rPr>
              <a:t> </a:t>
            </a:r>
            <a:r>
              <a:rPr lang="ru-RU" sz="3600" i="1" dirty="0" smtClean="0">
                <a:solidFill>
                  <a:schemeClr val="accent2">
                    <a:lumMod val="50000"/>
                  </a:schemeClr>
                </a:solidFill>
              </a:rPr>
              <a:t>факты, с наступлением которых лицо приобретает право собственности.</a:t>
            </a:r>
            <a:r>
              <a:rPr lang="ru-RU" sz="3600" dirty="0" smtClean="0">
                <a:solidFill>
                  <a:schemeClr val="accent2">
                    <a:lumMod val="50000"/>
                  </a:schemeClr>
                </a:solidFill>
              </a:rPr>
              <a:t/>
            </a:r>
            <a:br>
              <a:rPr lang="ru-RU" sz="3600" dirty="0" smtClean="0">
                <a:solidFill>
                  <a:schemeClr val="accent2">
                    <a:lumMod val="50000"/>
                  </a:schemeClr>
                </a:solidFill>
              </a:rPr>
            </a:br>
            <a:r>
              <a:rPr lang="ru-RU" sz="3600" b="1" dirty="0" smtClean="0">
                <a:solidFill>
                  <a:schemeClr val="accent2">
                    <a:lumMod val="50000"/>
                  </a:schemeClr>
                </a:solidFill>
              </a:rPr>
              <a:t>Титул приобретения (titulus </a:t>
            </a:r>
            <a:r>
              <a:rPr lang="ru-RU" sz="3600" b="1" dirty="0" err="1" smtClean="0">
                <a:solidFill>
                  <a:schemeClr val="accent2">
                    <a:lumMod val="50000"/>
                  </a:schemeClr>
                </a:solidFill>
              </a:rPr>
              <a:t>acquirendi</a:t>
            </a:r>
            <a:r>
              <a:rPr lang="ru-RU" sz="3600" b="1" dirty="0" smtClean="0">
                <a:solidFill>
                  <a:schemeClr val="accent2">
                    <a:lumMod val="50000"/>
                  </a:schemeClr>
                </a:solidFill>
              </a:rPr>
              <a:t>)- </a:t>
            </a:r>
            <a:r>
              <a:rPr lang="ru-RU" sz="3600" i="1" dirty="0" smtClean="0">
                <a:solidFill>
                  <a:schemeClr val="accent2">
                    <a:lumMod val="50000"/>
                  </a:schemeClr>
                </a:solidFill>
              </a:rPr>
              <a:t>юридические факты (в особенности сделки), которые служат основанием для приобретения права собственности.</a:t>
            </a:r>
            <a:endParaRPr lang="ru-RU" sz="3200" i="1" dirty="0">
              <a:solidFill>
                <a:schemeClr val="accent2">
                  <a:lumMod val="50000"/>
                </a:schemeClr>
              </a:solidFill>
            </a:endParaRPr>
          </a:p>
        </p:txBody>
      </p:sp>
    </p:spTree>
  </p:cSld>
  <p:clrMapOvr>
    <a:masterClrMapping/>
  </p:clrMapOvr>
  <p:transition spd="slow" advClick="0" advTm="14422">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ppt_x</p:attrName>
                                        </p:attrNameLst>
                                      </p:cBhvr>
                                      <p:tavLst>
                                        <p:tav tm="0">
                                          <p:val>
                                            <p:strVal val="#ppt_x-.2"/>
                                          </p:val>
                                        </p:tav>
                                        <p:tav tm="100000">
                                          <p:val>
                                            <p:strVal val="#ppt_x"/>
                                          </p:val>
                                        </p:tav>
                                      </p:tavLst>
                                    </p:anim>
                                    <p:anim calcmode="lin" valueType="num">
                                      <p:cBhvr>
                                        <p:cTn id="8" dur="2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aas.jpg"/>
          <p:cNvPicPr>
            <a:picLocks noGrp="1" noChangeAspect="1"/>
          </p:cNvPicPr>
          <p:nvPr>
            <p:ph idx="1"/>
          </p:nvPr>
        </p:nvPicPr>
        <p:blipFill>
          <a:blip r:embed="rId3" cstate="print">
            <a:lum bright="63000" contrast="-55000"/>
          </a:blip>
          <a:stretch>
            <a:fillRect/>
          </a:stretch>
        </p:blipFill>
        <p:spPr>
          <a:xfrm>
            <a:off x="0" y="0"/>
            <a:ext cx="9144000" cy="6857999"/>
          </a:xfrm>
        </p:spPr>
      </p:pic>
      <p:sp>
        <p:nvSpPr>
          <p:cNvPr id="3" name="Заголовок 2"/>
          <p:cNvSpPr>
            <a:spLocks noGrp="1"/>
          </p:cNvSpPr>
          <p:nvPr>
            <p:ph type="title"/>
          </p:nvPr>
        </p:nvSpPr>
        <p:spPr>
          <a:xfrm>
            <a:off x="827584" y="476672"/>
            <a:ext cx="7272808" cy="5688632"/>
          </a:xfrm>
        </p:spPr>
        <p:txBody>
          <a:bodyPr>
            <a:normAutofit fontScale="90000"/>
          </a:bodyPr>
          <a:lstStyle/>
          <a:p>
            <a:r>
              <a:rPr lang="ru-RU" sz="4900" b="1" dirty="0" smtClean="0">
                <a:ln w="3200">
                  <a:solidFill>
                    <a:schemeClr val="bg1">
                      <a:alpha val="25000"/>
                    </a:schemeClr>
                  </a:solidFill>
                  <a:prstDash val="solid"/>
                  <a:round/>
                </a:ln>
                <a:solidFill>
                  <a:schemeClr val="accent2"/>
                </a:solidFill>
                <a:effectLst/>
              </a:rPr>
              <a:t>Способы приобретения права собственности :</a:t>
            </a:r>
            <a:r>
              <a:rPr lang="ru-RU" sz="4400" dirty="0" smtClean="0">
                <a:ln w="3200">
                  <a:solidFill>
                    <a:schemeClr val="bg1">
                      <a:alpha val="25000"/>
                    </a:schemeClr>
                  </a:solidFill>
                  <a:prstDash val="solid"/>
                  <a:round/>
                </a:ln>
                <a:solidFill>
                  <a:schemeClr val="bg1"/>
                </a:solidFill>
                <a:effectLst/>
              </a:rPr>
              <a:t/>
            </a:r>
            <a:br>
              <a:rPr lang="ru-RU" sz="4400" dirty="0" smtClean="0">
                <a:ln w="3200">
                  <a:solidFill>
                    <a:schemeClr val="bg1">
                      <a:alpha val="25000"/>
                    </a:schemeClr>
                  </a:solidFill>
                  <a:prstDash val="solid"/>
                  <a:round/>
                </a:ln>
                <a:solidFill>
                  <a:schemeClr val="bg1"/>
                </a:solidFill>
                <a:effectLst/>
              </a:rPr>
            </a:br>
            <a:r>
              <a:rPr lang="ru-RU" sz="4400" dirty="0" smtClean="0">
                <a:ln w="3200">
                  <a:solidFill>
                    <a:schemeClr val="bg1">
                      <a:alpha val="25000"/>
                    </a:schemeClr>
                  </a:solidFill>
                  <a:prstDash val="solid"/>
                  <a:round/>
                </a:ln>
                <a:solidFill>
                  <a:srgbClr val="00B050"/>
                </a:solidFill>
                <a:effectLst/>
              </a:rPr>
              <a:t>*</a:t>
            </a:r>
            <a:r>
              <a:rPr lang="ru-RU" sz="4400" b="1" dirty="0" smtClean="0">
                <a:ln w="3200">
                  <a:solidFill>
                    <a:schemeClr val="bg1">
                      <a:alpha val="25000"/>
                    </a:schemeClr>
                  </a:solidFill>
                  <a:prstDash val="solid"/>
                  <a:round/>
                </a:ln>
                <a:solidFill>
                  <a:srgbClr val="00B050"/>
                </a:solidFill>
                <a:effectLst/>
              </a:rPr>
              <a:t>п</a:t>
            </a:r>
            <a:r>
              <a:rPr lang="ru-RU" sz="4400" b="1" dirty="0" smtClean="0">
                <a:solidFill>
                  <a:srgbClr val="00B050"/>
                </a:solidFill>
              </a:rPr>
              <a:t>ервоначальные</a:t>
            </a:r>
            <a:br>
              <a:rPr lang="ru-RU" sz="4400" b="1" dirty="0" smtClean="0">
                <a:solidFill>
                  <a:srgbClr val="00B050"/>
                </a:solidFill>
              </a:rPr>
            </a:br>
            <a:r>
              <a:rPr lang="ru-RU" sz="4400" dirty="0" smtClean="0">
                <a:solidFill>
                  <a:srgbClr val="00B050"/>
                </a:solidFill>
              </a:rPr>
              <a:t>( завладение, спецификация, соединение и приобретение по давности)</a:t>
            </a:r>
            <a:br>
              <a:rPr lang="ru-RU" sz="4400" dirty="0" smtClean="0">
                <a:solidFill>
                  <a:srgbClr val="00B050"/>
                </a:solidFill>
              </a:rPr>
            </a:br>
            <a:r>
              <a:rPr lang="ru-RU" sz="4400" dirty="0" smtClean="0">
                <a:solidFill>
                  <a:srgbClr val="00B050"/>
                </a:solidFill>
              </a:rPr>
              <a:t>*</a:t>
            </a:r>
            <a:r>
              <a:rPr lang="ru-RU" sz="4400" b="1" dirty="0" smtClean="0">
                <a:solidFill>
                  <a:srgbClr val="00B050"/>
                </a:solidFill>
              </a:rPr>
              <a:t>производные</a:t>
            </a:r>
            <a:r>
              <a:rPr lang="ru-RU" sz="4400" dirty="0" smtClean="0">
                <a:solidFill>
                  <a:srgbClr val="00B050"/>
                </a:solidFill>
              </a:rPr>
              <a:t>(традиция, манципация и цессия)</a:t>
            </a:r>
            <a:r>
              <a:rPr lang="ru-RU" sz="2800" dirty="0" smtClean="0">
                <a:ln w="3200">
                  <a:solidFill>
                    <a:schemeClr val="bg1">
                      <a:alpha val="25000"/>
                    </a:schemeClr>
                  </a:solidFill>
                  <a:prstDash val="solid"/>
                  <a:round/>
                </a:ln>
                <a:solidFill>
                  <a:schemeClr val="bg1"/>
                </a:solidFill>
                <a:effectLst/>
              </a:rPr>
              <a:t/>
            </a:r>
            <a:br>
              <a:rPr lang="ru-RU" sz="2800" dirty="0" smtClean="0">
                <a:ln w="3200">
                  <a:solidFill>
                    <a:schemeClr val="bg1">
                      <a:alpha val="25000"/>
                    </a:schemeClr>
                  </a:solidFill>
                  <a:prstDash val="solid"/>
                  <a:round/>
                </a:ln>
                <a:solidFill>
                  <a:schemeClr val="bg1"/>
                </a:solidFill>
                <a:effectLst/>
              </a:rPr>
            </a:br>
            <a:endParaRPr lang="ru-RU" sz="2800" dirty="0">
              <a:ln w="3200">
                <a:solidFill>
                  <a:schemeClr val="bg1">
                    <a:alpha val="25000"/>
                  </a:schemeClr>
                </a:solidFill>
                <a:prstDash val="solid"/>
                <a:round/>
              </a:ln>
              <a:solidFill>
                <a:schemeClr val="bg1"/>
              </a:solidFill>
              <a:effectLst/>
            </a:endParaRPr>
          </a:p>
        </p:txBody>
      </p:sp>
    </p:spTree>
    <p:custDataLst>
      <p:tags r:id="rId1"/>
    </p:custDataLst>
  </p:cSld>
  <p:clrMapOvr>
    <a:masterClrMapping/>
  </p:clrMapOvr>
  <p:transition spd="slow" advClick="0" advTm="17141">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fill="hold" grpId="0" nodeType="afterEffect">
                                  <p:stCondLst>
                                    <p:cond delay="0"/>
                                  </p:stCondLst>
                                  <p:iterate type="lt">
                                    <p:tmPct val="4000"/>
                                  </p:iterate>
                                  <p:childTnLst>
                                    <p:set>
                                      <p:cBhvr override="childStyle">
                                        <p:cTn id="6" dur="2000" fill="hold"/>
                                        <p:tgtEl>
                                          <p:spTgt spid="3"/>
                                        </p:tgtEl>
                                        <p:attrNameLst>
                                          <p:attrName>style.color</p:attrName>
                                        </p:attrNameLst>
                                      </p:cBhvr>
                                      <p:to>
                                        <p:clrVal>
                                          <a:schemeClr val="accent2"/>
                                        </p:clrVal>
                                      </p:to>
                                    </p:set>
                                    <p:set>
                                      <p:cBhvr>
                                        <p:cTn id="7" dur="2000" fill="hold"/>
                                        <p:tgtEl>
                                          <p:spTgt spid="3"/>
                                        </p:tgtEl>
                                        <p:attrNameLst>
                                          <p:attrName>fillcolor</p:attrName>
                                        </p:attrNameLst>
                                      </p:cBhvr>
                                      <p:to>
                                        <p:clrVal>
                                          <a:schemeClr val="accent2"/>
                                        </p:clrVal>
                                      </p:to>
                                    </p:set>
                                    <p:set>
                                      <p:cBhvr>
                                        <p:cTn id="8" dur="2000" fill="hold"/>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2.1"/>
</p:tagLst>
</file>

<file path=ppt/tags/tag2.xml><?xml version="1.0" encoding="utf-8"?>
<p:tagLst xmlns:a="http://schemas.openxmlformats.org/drawingml/2006/main" xmlns:r="http://schemas.openxmlformats.org/officeDocument/2006/relationships" xmlns:p="http://schemas.openxmlformats.org/presentationml/2006/main">
  <p:tag name="TIMING" val="|13.4"/>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Документ" ma:contentTypeID="0x0101004136CF89BB20794CB8162050F86E0FBB" ma:contentTypeVersion="0" ma:contentTypeDescription="Создание документа." ma:contentTypeScope="" ma:versionID="7e4c103b61a28e60d0588a268d02a97a">
  <xsd:schema xmlns:xsd="http://www.w3.org/2001/XMLSchema" xmlns:xs="http://www.w3.org/2001/XMLSchema" xmlns:p="http://schemas.microsoft.com/office/2006/metadata/properties" targetNamespace="http://schemas.microsoft.com/office/2006/metadata/properties" ma:root="true" ma:fieldsID="89d58f4857a619b7c345529988bca39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A0FADDE-8385-4677-A96C-91AA1C373B25}"/>
</file>

<file path=customXml/itemProps2.xml><?xml version="1.0" encoding="utf-8"?>
<ds:datastoreItem xmlns:ds="http://schemas.openxmlformats.org/officeDocument/2006/customXml" ds:itemID="{D6CD4A35-E21F-4559-8546-CE43F3E3A5BC}"/>
</file>

<file path=customXml/itemProps3.xml><?xml version="1.0" encoding="utf-8"?>
<ds:datastoreItem xmlns:ds="http://schemas.openxmlformats.org/officeDocument/2006/customXml" ds:itemID="{99B76AD3-3329-4E91-A8F8-93718C824EF3}"/>
</file>

<file path=docProps/app.xml><?xml version="1.0" encoding="utf-8"?>
<Properties xmlns="http://schemas.openxmlformats.org/officeDocument/2006/extended-properties" xmlns:vt="http://schemas.openxmlformats.org/officeDocument/2006/docPropsVTypes">
  <Template>Paper</Template>
  <TotalTime>474</TotalTime>
  <Words>553</Words>
  <Application>Microsoft Office PowerPoint</Application>
  <PresentationFormat>Экран (4:3)</PresentationFormat>
  <Paragraphs>37</Paragraphs>
  <Slides>25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Бумажная</vt:lpstr>
      <vt:lpstr>ПРАВО СОБСТВЕННОСТИ  </vt:lpstr>
      <vt:lpstr>Понятие права собственности(п.с.)</vt:lpstr>
      <vt:lpstr>Слайд 3</vt:lpstr>
      <vt:lpstr>собственник имеет право делать со своей вещью все, что ему прямо не запрещено законом!!!</vt:lpstr>
      <vt:lpstr>виды собственности:  *Квиритская собственность   *Преторская собственность или бонитарной,–   от латинского in bonus habere   *Перегринская  </vt:lpstr>
      <vt:lpstr>Квиритская: носила замкнутый, кастовый характер. Объекты права квиритской  собственности  могли отчуждаться только посредством манципации  и  уступки  права  (in  jure  cessio). субъектом квиритской собственности мог быть только римский гражданин . Преторская: вещь,  приобретенная  покупателем,   становится  его имуществом. Учреждается специальный публицианский иск. Получил защиту у претора. Перегринская: особый вид, так как перегрины имели особый статус, в частности обладали меньшим объемом прав. чем римляне. Со временем слилась с преторской.  </vt:lpstr>
      <vt:lpstr>Общая собственность (communio): Возникает, когда несколько лиц сообща приобретают или получают по наследству одну вещь, или заключили договор товарищества. </vt:lpstr>
      <vt:lpstr>Приобретение права собственности Способы приобретения права собственности (modus acquirendi)- факты, с наступлением которых лицо приобретает право собственности. Титул приобретения (titulus acquirendi)- юридические факты (в особенности сделки), которые служат основанием для приобретения права собственности.</vt:lpstr>
      <vt:lpstr>Способы приобретения права собственности : *первоначальные ( завладение, спецификация, соединение и приобретение по давности) *производные(традиция, манципация и цессия) </vt:lpstr>
      <vt:lpstr>Первоначальный -способ приобретения, при котором право приобретателя устанавливается независимо от предыдущего права на данную вещь.  Производный- способ приобретения, при котором право приобретателя основывается на праве предшествующего собственника, выводится из его права. </vt:lpstr>
      <vt:lpstr>«никто не может передать другому больше прав, чем имел бы сам» Ульпиан</vt:lpstr>
      <vt:lpstr>Манципация — сложный обряд по передаче вещи в присутствии пяти свидетелей и весовщика. Цессия (судебная уступка )- перед претором или правителем провинции стороны разыгрывали спор по поводу передаваемой вещи. Покупатель как бы виндицирует приобретаемую вещь, а продавец не оспаривает его права, уступая ему вещь. Передача вещи (традиция — "traditio")— это простая передача вещи с намерением передать и право собственности на нее. Основанием традиции был договор (купля-продажа, дарение, мена и др.).  </vt:lpstr>
      <vt:lpstr>Завладение - обращение в свою собственность никому не принадлежащих вещей (например дикие звери; вещи, брошенные бывшим собственником; и др.).  </vt:lpstr>
      <vt:lpstr>Переработка (спецификация)— изменение природы вещи, благодаря чему появляется новая вещь других свойств и характера употребления, которая поступает в собственность лица, ее переработавшего, если первоначальная вещь была его.</vt:lpstr>
      <vt:lpstr>Соединение: в результате смешения новая вещь переходит к собственнику более дорогой вещи. Собственник вновь образованной вещи обязуется к возмещению стоимости предмета прежнему собственнику вещи.</vt:lpstr>
      <vt:lpstr>Приобретательная давность — способ приобретения права собственности, когда собственником вещи становится лицо, осуществляющее фактическое добросовестное владение вещью в течение установленного законом срока. </vt:lpstr>
      <vt:lpstr>Утрата права собственности на вещь: *дереликция - добровольный отказ лица от права собственности на вещь; *гибель вещи;  *отчуждение вещи;  *изъятия вещи у собственника (например конфискации); *изъятия вещи из гражданского оборота. </vt:lpstr>
      <vt:lpstr>“Что угодно принцепсу, имеет силу закона”. Ульпиан </vt:lpstr>
      <vt:lpstr>  ЗАЩИТА ПРАВА СОБСТВЕННОСТИ:  *виндикационный иск;  *негаторный иск;  *прогибиторный иск;   *публицианов иск.</vt:lpstr>
      <vt:lpstr>QUI APPELLAT PRIOR, AGIT (PAULUS)   Кто первый подает жалобу, тот и становится истцом (Павел)</vt:lpstr>
      <vt:lpstr>Виндикационный иск (rei vindicatio) — иск невладеющего собственника к владеющему несобственнику об истребовании вещи. На истца возлагалась обязанность по доказыванию своего права собственности на истребуемую вещь, а также требовалось доказать аналогичность вещи, указанной в иске, вещи, которая находится во владении ответчика. </vt:lpstr>
      <vt:lpstr>E incumbit probatio, qui dicit, non qui negat - тяжесть доказательства лежит на том, кто утверждает, а не на том, кто отрицает.</vt:lpstr>
      <vt:lpstr>Негаторный иск предъявлялся, когда собственник вещи, не утрачивая владения, встречал некоторые ограничения по использованию данной вещью (например, при прогоне скота через земельный участок соседа). Если иск удовлетворялся, то ответчик должен был возместить истцу причиненные убытки. </vt:lpstr>
      <vt:lpstr>Прогибиторный иск по своему содержанию схож с негаторным. Прогибиторный иск предъявлялся, когда третьи лица, не нарушая права собственности, своим поведением создавали помехи по его использованию.   Иск публицианов защищал право бонитарной собственности и добросовестного владельца. </vt:lpstr>
      <vt:lpstr>Dura lex, sed lex !! Суров закон, но это закон!!</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Право собственности </dc:title>
  <dc:creator>Лена</dc:creator>
  <cp:lastModifiedBy>HomeUser</cp:lastModifiedBy>
  <cp:revision>55</cp:revision>
  <dcterms:created xsi:type="dcterms:W3CDTF">2010-11-02T15:12:37Z</dcterms:created>
  <dcterms:modified xsi:type="dcterms:W3CDTF">2010-11-25T21:59:43Z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0x0101004136CF89BB20794CB8162050F86E0FBB</vt:lpwstr>
  </property>
</Properties>
</file>