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3" r:id="rId2"/>
    <p:sldId id="256" r:id="rId3"/>
    <p:sldId id="274" r:id="rId4"/>
    <p:sldId id="259" r:id="rId5"/>
    <p:sldId id="260" r:id="rId6"/>
    <p:sldId id="261" r:id="rId7"/>
    <p:sldId id="270" r:id="rId8"/>
    <p:sldId id="271" r:id="rId9"/>
    <p:sldId id="263" r:id="rId10"/>
    <p:sldId id="266" r:id="rId11"/>
    <p:sldId id="264" r:id="rId12"/>
    <p:sldId id="272" r:id="rId13"/>
    <p:sldId id="265" r:id="rId14"/>
    <p:sldId id="267" r:id="rId15"/>
    <p:sldId id="268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cap="none" dirty="0" smtClean="0">
                <a:solidFill>
                  <a:schemeClr val="tx1"/>
                </a:solidFill>
                <a:effectLst/>
              </a:rPr>
              <a:t>Сенькова Татьяна Владимировна</a:t>
            </a:r>
            <a:endParaRPr lang="ru-RU" sz="60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331698"/>
            <a:ext cx="7696200" cy="1752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/>
            <a:r>
              <a:rPr lang="ru-RU" sz="3600" i="1" dirty="0" smtClean="0"/>
              <a:t>кафедра теории и истории </a:t>
            </a:r>
          </a:p>
          <a:p>
            <a:pPr algn="r"/>
            <a:r>
              <a:rPr lang="ru-RU" sz="3600" i="1" dirty="0" smtClean="0"/>
              <a:t>государства и права (</a:t>
            </a:r>
            <a:r>
              <a:rPr lang="ru-RU" sz="3600" i="1" dirty="0" err="1" smtClean="0"/>
              <a:t>каб</a:t>
            </a:r>
            <a:r>
              <a:rPr lang="ru-RU" sz="3600" i="1" dirty="0" smtClean="0"/>
              <a:t>. 2 – 8)</a:t>
            </a:r>
            <a:endParaRPr lang="ru-RU" sz="3600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Методология ОТП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Методология</a:t>
            </a:r>
            <a:r>
              <a:rPr lang="ru-RU" dirty="0" smtClean="0"/>
              <a:t> </a:t>
            </a:r>
            <a:r>
              <a:rPr lang="ru-RU" b="1" dirty="0" smtClean="0"/>
              <a:t>—</a:t>
            </a:r>
            <a:r>
              <a:rPr lang="ru-RU" dirty="0" smtClean="0"/>
              <a:t> это совокупность определенных теоретических принципов, логических приемов и специальных способов изучения государственно-правовых явлений.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Метод науки – </a:t>
            </a:r>
            <a:r>
              <a:rPr lang="ru-RU" dirty="0" smtClean="0"/>
              <a:t>это конкретный способ изучения государственно-правовых явлений.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Классификация методов ОТП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Общетеоретические: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плюрализм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объективность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конкретность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историзм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09600"/>
            <a:ext cx="6858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Логические методы:</a:t>
            </a:r>
          </a:p>
          <a:p>
            <a:pPr>
              <a:buNone/>
            </a:pPr>
            <a:endParaRPr lang="ru-RU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анализ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гипотеза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индукция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дедукция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синтез</a:t>
            </a:r>
            <a:endParaRPr lang="ru-RU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4572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pPr algn="ctr"/>
            <a:r>
              <a:rPr lang="ru-RU" sz="2800" b="1" dirty="0" smtClean="0"/>
              <a:t>Специальные (частноправовые методы):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133600"/>
            <a:ext cx="6324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 конкретно-социологический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 сравнительно-правовой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 формально-юридический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 правовое моделирование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 smtClean="0"/>
              <a:t> и др.</a:t>
            </a:r>
          </a:p>
          <a:p>
            <a:r>
              <a:rPr lang="ru-RU" i="1" dirty="0" smtClean="0"/>
              <a:t>   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400" dirty="0" smtClean="0">
                <a:solidFill>
                  <a:schemeClr val="tx1"/>
                </a:solidFill>
                <a:effectLst/>
              </a:rPr>
              <a:t>Функции общей теории права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онтологическая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гносеологическая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эвристическая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прогностическая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методологическая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идеологическая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воспитательная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организационно-прикладная</a:t>
            </a:r>
          </a:p>
          <a:p>
            <a:pPr>
              <a:buNone/>
            </a:pPr>
            <a:r>
              <a:rPr lang="ru-RU" b="1" i="1" dirty="0" smtClean="0"/>
              <a:t>специальные функции</a:t>
            </a:r>
            <a:r>
              <a:rPr lang="ru-RU" b="1" dirty="0" smtClean="0"/>
              <a:t>:</a:t>
            </a:r>
            <a:r>
              <a:rPr lang="ru-RU" dirty="0" smtClean="0"/>
              <a:t> обобщающая и вводная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Связь ОТП с другими науками: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b="1" i="1" dirty="0" smtClean="0"/>
              <a:t>1) с юридическими науками</a:t>
            </a:r>
          </a:p>
          <a:p>
            <a:pPr marL="651510" indent="-514350">
              <a:buNone/>
            </a:pPr>
            <a:r>
              <a:rPr lang="ru-RU" b="1" i="1" dirty="0" smtClean="0"/>
              <a:t>2) с иными общественными науками: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философия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социология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политология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история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экономика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этика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  <a:effectLst/>
              </a:rPr>
              <a:t>СПАСИБО ЗА ВНИМАНИЕ</a:t>
            </a:r>
            <a:endParaRPr lang="ru-RU" sz="4800" i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cap="none" dirty="0" smtClean="0">
                <a:solidFill>
                  <a:schemeClr val="tx1"/>
                </a:solidFill>
                <a:effectLst/>
              </a:rPr>
              <a:t>ОБЩАЯ ТЕОРИЯ ПРАВА</a:t>
            </a:r>
            <a:endParaRPr lang="ru-RU" sz="800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( ОТП )</a:t>
            </a:r>
            <a:endParaRPr lang="ru-RU" sz="8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be-BY" dirty="0" smtClean="0">
                <a:solidFill>
                  <a:schemeClr val="tx1"/>
                </a:solidFill>
                <a:effectLst/>
              </a:rPr>
              <a:t>Тема: 1</a:t>
            </a:r>
            <a:br>
              <a:rPr lang="be-BY" dirty="0" smtClean="0">
                <a:solidFill>
                  <a:schemeClr val="tx1"/>
                </a:solidFill>
                <a:effectLst/>
              </a:rPr>
            </a:br>
            <a:r>
              <a:rPr lang="be-BY" dirty="0" smtClean="0">
                <a:solidFill>
                  <a:schemeClr val="tx1"/>
                </a:solidFill>
                <a:effectLst/>
              </a:rPr>
              <a:t/>
            </a:r>
            <a:br>
              <a:rPr lang="be-BY" dirty="0" smtClean="0">
                <a:solidFill>
                  <a:schemeClr val="tx1"/>
                </a:solidFill>
                <a:effectLst/>
              </a:rPr>
            </a:br>
            <a:r>
              <a:rPr lang="be-BY" sz="4400" dirty="0" smtClean="0">
                <a:solidFill>
                  <a:schemeClr val="tx1"/>
                </a:solidFill>
                <a:effectLst/>
              </a:rPr>
              <a:t>Общая теория права как политико-правовая наука и учебная дисциплина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effectLst/>
              </a:rPr>
              <a:t>План лекции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sz="3600" dirty="0" smtClean="0"/>
              <a:t>Понятие и структура юридической науки.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600" dirty="0" smtClean="0"/>
              <a:t>Понятие, предмет и метод общей теории права.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600" dirty="0" smtClean="0"/>
              <a:t>Функции общей теории права.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600" dirty="0" smtClean="0"/>
              <a:t>Место общей теории права в системе юридических и иных общественных наук.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  <a:effectLst/>
              </a:rPr>
              <a:t>Юриспруденция</a:t>
            </a: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(от </a:t>
            </a:r>
            <a:r>
              <a:rPr lang="ru-RU" sz="3600" i="1" dirty="0" smtClean="0"/>
              <a:t>лат.</a:t>
            </a:r>
            <a:r>
              <a:rPr lang="ru-RU" sz="3600" dirty="0" smtClean="0"/>
              <a:t> </a:t>
            </a:r>
            <a:r>
              <a:rPr lang="ru-RU" sz="3600" dirty="0" err="1" smtClean="0"/>
              <a:t>jurisprudentia</a:t>
            </a:r>
            <a:r>
              <a:rPr lang="ru-RU" sz="3600" dirty="0" smtClean="0"/>
              <a:t> правоведение)</a:t>
            </a:r>
          </a:p>
          <a:p>
            <a:pPr>
              <a:buNone/>
            </a:pPr>
            <a:r>
              <a:rPr lang="ru-RU" sz="3600" dirty="0" smtClean="0"/>
              <a:t>общественная наука, изучающая право как особую систему социальных норм, отдельные отрасли права, историю государства и права, функционирование государства и политической системы общества в целом.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</a:rPr>
              <a:t>Структура юриспруденции</a:t>
            </a:r>
            <a:br>
              <a:rPr lang="ru-RU" sz="4400" dirty="0" smtClean="0">
                <a:solidFill>
                  <a:schemeClr val="tx1"/>
                </a:solidFill>
                <a:effectLst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</a:rPr>
              <a:t>(система юридических наук)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sz="4000" dirty="0" smtClean="0"/>
              <a:t>историко – теоретические   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4000" dirty="0" smtClean="0"/>
              <a:t>отраслевые 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4000" dirty="0" smtClean="0"/>
              <a:t>специальные юридические (прикладные)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4000" dirty="0" smtClean="0"/>
              <a:t>международное право (частное/публичное)</a:t>
            </a:r>
          </a:p>
          <a:p>
            <a:pPr marL="651510" indent="-514350">
              <a:buNone/>
            </a:pPr>
            <a:endParaRPr lang="ru-RU" sz="4000" dirty="0" smtClean="0"/>
          </a:p>
          <a:p>
            <a:pPr marL="651510" indent="-514350">
              <a:buNone/>
            </a:pPr>
            <a:endParaRPr lang="ru-RU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Общая теория права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как наука: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общетеоретическая, политико-правовая наука, изучающая закономерности возникновения, развития и функционирования государства и права, их взаимосвязь между собой, а так же с другими правовыми явлениями и вырабатывающая общеправовые понятия и категории.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Общая теория права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/>
              <a:t>как учебная дисциплина: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представляет собой систему определенных теоретических сведений, построенную в соответствии с конкретной учебной программой и предназначенную для подготовки специалистов юридического профиля.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Объект и предмет ОТП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Объект</a:t>
            </a:r>
            <a:r>
              <a:rPr lang="ru-RU" sz="3200" dirty="0" smtClean="0"/>
              <a:t> – государство и право в целом.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Предмет</a:t>
            </a:r>
            <a:r>
              <a:rPr lang="ru-RU" sz="3200" dirty="0" smtClean="0"/>
              <a:t> - наиболее общие закономерности возникновения, развития и изменения государства и права, а также тесно связанных с ними иных социальных явлений.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8237EB2-2229-4275-8001-95A19758D5E4}"/>
</file>

<file path=customXml/itemProps2.xml><?xml version="1.0" encoding="utf-8"?>
<ds:datastoreItem xmlns:ds="http://schemas.openxmlformats.org/officeDocument/2006/customXml" ds:itemID="{820D3CAC-2792-4150-BEAC-672358D42F93}"/>
</file>

<file path=customXml/itemProps3.xml><?xml version="1.0" encoding="utf-8"?>
<ds:datastoreItem xmlns:ds="http://schemas.openxmlformats.org/officeDocument/2006/customXml" ds:itemID="{84F54A97-B2AC-43CE-9C57-8F126EB260CE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143</TotalTime>
  <Words>306</Words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Сенькова Татьяна Владимировна</vt:lpstr>
      <vt:lpstr>ОБЩАЯ ТЕОРИЯ ПРАВА</vt:lpstr>
      <vt:lpstr>Тема: 1  Общая теория права как политико-правовая наука и учебная дисциплина </vt:lpstr>
      <vt:lpstr>План лекции</vt:lpstr>
      <vt:lpstr>Юриспруденция  </vt:lpstr>
      <vt:lpstr>Структура юриспруденции (система юридических наук)</vt:lpstr>
      <vt:lpstr>Общая теория права </vt:lpstr>
      <vt:lpstr>Общая теория права </vt:lpstr>
      <vt:lpstr>Объект и предмет ОТП</vt:lpstr>
      <vt:lpstr>Методология ОТП</vt:lpstr>
      <vt:lpstr>Классификация методов ОТП</vt:lpstr>
      <vt:lpstr>Слайд 12</vt:lpstr>
      <vt:lpstr>Слайд 13</vt:lpstr>
      <vt:lpstr>Функции общей теории права </vt:lpstr>
      <vt:lpstr>Связь ОТП с другими науками: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16</cp:revision>
  <dcterms:modified xsi:type="dcterms:W3CDTF">2012-09-04T06:58:23Z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