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Rg st="1" end="13"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B3E65FF2-9BD5-4F98-AA54-D05154444211}" type="datetimeFigureOut">
              <a:rPr lang="ru-RU"/>
              <a:pPr>
                <a:defRPr/>
              </a:pPr>
              <a:t>17.05.2013</a:t>
            </a:fld>
            <a:endParaRPr lang="ru-RU"/>
          </a:p>
        </p:txBody>
      </p:sp>
      <p:sp>
        <p:nvSpPr>
          <p:cNvPr id="7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9611AD8E-C300-42D4-84FA-A376FFB930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 advClick="0" advTm="15000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6FC889-69D1-44FC-9552-F72BE1918FB8}" type="datetimeFigureOut">
              <a:rPr lang="ru-RU"/>
              <a:pPr>
                <a:defRPr/>
              </a:pPr>
              <a:t>17.05.2013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0F4AD8-B9AD-4DD5-9FE0-20862414DC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15000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9AC391B-9784-4706-A1C4-7B5357FF17D2}" type="datetimeFigureOut">
              <a:rPr lang="ru-RU"/>
              <a:pPr>
                <a:defRPr/>
              </a:pPr>
              <a:t>17.05.2013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05B9FA63-B8E4-462A-B1A3-0DA302ECEC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15000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95F6D1-CEFC-4616-921D-DE93E276DAEF}" type="datetimeFigureOut">
              <a:rPr lang="ru-RU"/>
              <a:pPr>
                <a:defRPr/>
              </a:pPr>
              <a:t>17.05.2013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9F2C77-542A-4BB5-A441-46932CD275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15000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B53DAA02-7F92-4A16-99A1-258A9DB71C8B}" type="datetimeFigureOut">
              <a:rPr lang="ru-RU"/>
              <a:pPr>
                <a:defRPr/>
              </a:pPr>
              <a:t>17.05.2013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BA9F53F-113F-4EBE-B03F-B333F24449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 advClick="0" advTm="15000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729B08-8B84-4AF6-98A1-FC7FA901C68E}" type="datetimeFigureOut">
              <a:rPr lang="ru-RU"/>
              <a:pPr>
                <a:defRPr/>
              </a:pPr>
              <a:t>17.05.2013</a:t>
            </a:fld>
            <a:endParaRPr lang="ru-RU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B0F914-470A-410C-B7DA-EC5F64355B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15000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D5C51F-5171-4788-A519-38AA2DC46B04}" type="datetimeFigureOut">
              <a:rPr lang="ru-RU"/>
              <a:pPr>
                <a:defRPr/>
              </a:pPr>
              <a:t>17.05.2013</a:t>
            </a:fld>
            <a:endParaRPr lang="ru-RU"/>
          </a:p>
        </p:txBody>
      </p:sp>
      <p:sp>
        <p:nvSpPr>
          <p:cNvPr id="8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02FED-0DF6-4E16-B1E7-E276100899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15000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ED196F-6D86-4A23-AA56-99976FE044B5}" type="datetimeFigureOut">
              <a:rPr lang="ru-RU"/>
              <a:pPr>
                <a:defRPr/>
              </a:pPr>
              <a:t>17.05.2013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2E5DB4-1C4F-4725-9D7B-F6EDA82994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15000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C844A1-4B19-4585-B360-8A4A7E539818}" type="datetimeFigureOut">
              <a:rPr lang="ru-RU"/>
              <a:pPr>
                <a:defRPr/>
              </a:pPr>
              <a:t>17.05.2013</a:t>
            </a:fld>
            <a:endParaRPr lang="ru-RU"/>
          </a:p>
        </p:txBody>
      </p:sp>
      <p:sp>
        <p:nvSpPr>
          <p:cNvPr id="3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3B2575-C98A-456A-A68A-9EB0946855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15000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18B8E2-05E7-49EB-8286-3B7B8E67BA3B}" type="datetimeFigureOut">
              <a:rPr lang="ru-RU"/>
              <a:pPr>
                <a:defRPr/>
              </a:pPr>
              <a:t>17.05.2013</a:t>
            </a:fld>
            <a:endParaRPr lang="ru-RU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E705A8-1B94-4FA9-9406-C5FF713F64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15000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7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8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AF2D72D-7347-4BBE-82E3-7DAB63500FA6}" type="datetimeFigureOut">
              <a:rPr lang="ru-RU"/>
              <a:pPr>
                <a:defRPr/>
              </a:pPr>
              <a:t>17.05.2013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B2EED6F-C422-4D73-B7CB-63D57CCAC6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 advClick="0" advTm="15000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0" name="Текст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032BAFA8-314C-4FE2-A62E-CE907F7EB143}" type="datetimeFigureOut">
              <a:rPr lang="ru-RU"/>
              <a:pPr>
                <a:defRPr/>
              </a:pPr>
              <a:t>17.05.2013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 smtClean="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23875E3D-7DB9-43EB-BCB8-07FDA1B71D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37" r:id="rId2"/>
    <p:sldLayoutId id="2147483745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6" r:id="rId9"/>
    <p:sldLayoutId id="2147483743" r:id="rId10"/>
    <p:sldLayoutId id="2147483747" r:id="rId11"/>
  </p:sldLayoutIdLst>
  <p:transition spd="slow" advClick="0" advTm="15000">
    <p:wedge/>
  </p:transition>
  <p:txStyles>
    <p:titleStyle>
      <a:lvl1pPr algn="l" rtl="0" fontAlgn="base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fontAlgn="base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fontAlgn="base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fontAlgn="base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fontAlgn="base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itchFamily="2" charset="2"/>
        <a:buChar char="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Принцип разделения властей в государственном аппарате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875" y="4143375"/>
            <a:ext cx="5114925" cy="1887538"/>
          </a:xfrm>
        </p:spPr>
        <p:txBody>
          <a:bodyPr/>
          <a:lstStyle/>
          <a:p>
            <a:pPr algn="ctr"/>
            <a:endParaRPr lang="ru-RU" smtClean="0"/>
          </a:p>
        </p:txBody>
      </p:sp>
    </p:spTree>
  </p:cSld>
  <p:clrMapOvr>
    <a:masterClrMapping/>
  </p:clrMapOvr>
  <p:transition spd="slow" advClick="0" advTm="15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08696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2400" dirty="0" smtClean="0"/>
              <a:t>Правительство несет ответственность перед парламентом. Парламент дает:</a:t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274320" indent="-274320" algn="just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/>
              <a:t>- «согласие на назначение Президентом Премьер-министра дает Парламент в лиц Палаты представителей;</a:t>
            </a:r>
          </a:p>
          <a:p>
            <a:pPr marL="274320" indent="-274320" algn="just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/>
              <a:t>- в течение 2 месяцев после своего назначения Премьер-министр обязан представить для обсуждения Парламенту программу деятельности Правительства, а в случае ее отклонения представить повторную в течение двух месяцев (вопрос об ответственности Правительства не может быть поставлен в течение года после одобрения программы).</a:t>
            </a:r>
          </a:p>
          <a:p>
            <a:pPr marL="274320" indent="-274320" algn="just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/>
              <a:t>- Парламент в лице Палаты представителей может отклонить или одобрить программу деятельности Правительства. Причем повторное отклонение программы означает выражение вотума недоверия Правительству (вотум недоверия Правительству инициируется не менее </a:t>
            </a:r>
            <a:r>
              <a:rPr lang="ru-RU" i="1" dirty="0" smtClean="0"/>
              <a:t>1</a:t>
            </a:r>
            <a:r>
              <a:rPr lang="ru-RU" dirty="0" smtClean="0"/>
              <a:t>/3 депутатов палаты от полного ее состава). В этом случае Правительство заявляет Президенту о своей отставке.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ru-RU" dirty="0"/>
          </a:p>
        </p:txBody>
      </p:sp>
    </p:spTree>
  </p:cSld>
  <p:clrMapOvr>
    <a:masterClrMapping/>
  </p:clrMapOvr>
  <p:transition spd="slow" advClick="0" advTm="15000"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608762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200" dirty="0" smtClean="0"/>
              <a:t>Судебная власть в Республике Беларусь осуществляется посредством конституционного, гражданского, административного и уголовного судопроизводства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274320" indent="-27432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Конституцией Республике Беларусь предусмотрены:</a:t>
            </a:r>
          </a:p>
          <a:p>
            <a:pPr marL="274320" indent="-274320" algn="just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/>
              <a:t> а) Конституционный Суд (призван осуществлять контроль за всеми государственными органами в Республике бела и давать заключение о соответствии Конституции издаваемых нормативных актах, заключаемых международных договоров);</a:t>
            </a:r>
          </a:p>
          <a:p>
            <a:pPr marL="274320" indent="-274320" algn="just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/>
              <a:t> б) Верховный Суд (является высшим судебным органом по гражданским, уголовным, административным и иным делам); </a:t>
            </a:r>
          </a:p>
          <a:p>
            <a:pPr marL="274320" indent="-274320" algn="just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/>
              <a:t> в) Высший Хозяйственный Суд.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ru-RU" dirty="0"/>
          </a:p>
        </p:txBody>
      </p:sp>
    </p:spTree>
  </p:cSld>
  <p:clrMapOvr>
    <a:masterClrMapping/>
  </p:clrMapOvr>
  <p:transition spd="slow" advClick="0" advTm="15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dirty="0" smtClean="0"/>
              <a:t>Конституционные основы народовластия в Республике Беларусь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274320" indent="-274320" algn="just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3200" dirty="0" smtClean="0"/>
              <a:t>Фундаментом политического и государственного устройства Республики Беларусь выступает народовластие;</a:t>
            </a:r>
          </a:p>
          <a:p>
            <a:pPr marL="274320" indent="-274320" algn="just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3200" dirty="0" smtClean="0"/>
              <a:t>Принцип разделения властей является одной из гарантий реализации всех прав и свобод человека;</a:t>
            </a:r>
          </a:p>
          <a:p>
            <a:pPr marL="274320" indent="-274320" algn="just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3200" dirty="0" smtClean="0"/>
              <a:t>Конституция белорусского государства (ст. 4) гласит, что «демократия в Республике Беларусь осуществляется на основе многообразия политических институтов…»;</a:t>
            </a:r>
          </a:p>
          <a:p>
            <a:pPr marL="274320" indent="-274320" algn="just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3200" dirty="0" smtClean="0"/>
              <a:t>Экономический суверенитет, незыблемые устои народовластия гарантируются, во-первых, развитым производственным и научно-техническим потенциалом, наличием национальной банковской системы, денежной единицы, проведением единой бюджетно-финансовой, налоговой, денежно-кредитной и валютной политики; во-вторых, собственной моделью социально-экономического развития, которая характеризуется сильной государственной властью, рациональным сочетанием государственной, частной и других форм собственности, прагматическим подходом к приватизации.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ru-RU" dirty="0"/>
          </a:p>
        </p:txBody>
      </p:sp>
    </p:spTree>
  </p:cSld>
  <p:clrMapOvr>
    <a:masterClrMapping/>
  </p:clrMapOvr>
  <p:transition spd="slow" advClick="0" advTm="15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400" dirty="0" smtClean="0"/>
              <a:t>Основной целью данной курсовой работы является характеристика основополагающих принципов разделения властей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26307" y="3652406"/>
            <a:ext cx="5114778" cy="2348362"/>
          </a:xfrm>
        </p:spPr>
        <p:txBody>
          <a:bodyPr>
            <a:normAutofit fontScale="92500" lnSpcReduction="20000"/>
          </a:bodyPr>
          <a:lstStyle/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 курсовой работе рассматривается две главы:</a:t>
            </a:r>
          </a:p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 ИСТОРИЧЕСКИЕ ПРЕДПОСЫЛКИ ВОЗНИКНОВЕНИЯ ПРИНЦИПОВ РАЗДЕЛЕНИЯ ВЛАСТЕЙ</a:t>
            </a:r>
          </a:p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 </a:t>
            </a:r>
          </a:p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 РАЗДЕЛЕНИЕ ВЛАСТЕЙ ГОСУДАРСТВЕННОГО АППАРАТА</a:t>
            </a:r>
          </a:p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 advClick="0" advTm="15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ИСТОРИЧЕСКИЕ ПРЕДПОСЫЛКИ ВОЗНИКНОВЕНИЯ ПРИНЦИПОВ РАЗДЕЛЕНИЯ ВЛАСТЕЙ (выводы 1-й главы)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274320" indent="-274320" algn="just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/>
              <a:t>1) Принцип разделения властей может быть присущ только демократическому государству, — ни в рабовладельческом, ни в феодальном государстве он невозможен, так как сам принцип подразумевает наличие экономически свободного собственника — основного представителя общества, обладающего и политическими правами.</a:t>
            </a:r>
          </a:p>
          <a:p>
            <a:pPr marL="274320" indent="-274320" algn="just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/>
              <a:t>2) Для фактического осуществления этого принципа необходимы определённые объективные условия — достаточная степень развития производительных сил и отношений, а также субъективные — уровень политического сознания общества. </a:t>
            </a:r>
          </a:p>
          <a:p>
            <a:pPr marL="274320" indent="-274320" algn="just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/>
              <a:t>3) Теория права предлагает разные варианты механизма действия принципа разделения властей.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ru-RU" dirty="0"/>
          </a:p>
        </p:txBody>
      </p:sp>
    </p:spTree>
  </p:cSld>
  <p:clrMapOvr>
    <a:masterClrMapping/>
  </p:clrMapOvr>
  <p:transition spd="slow" advClick="0" advTm="15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100" dirty="0" smtClean="0"/>
              <a:t>РАЗДЕЛЕНИЕ ВЛАСТЕЙ ГОСУДАРСТВЕННОГО АППАРАТА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ЗАКОНОДАТЕЛЬНАЯ ВЛАСТЬ;</a:t>
            </a:r>
          </a:p>
          <a:p>
            <a:pPr>
              <a:buFont typeface="Wingdings 2" pitchFamily="18" charset="2"/>
              <a:buNone/>
            </a:pPr>
            <a:endParaRPr lang="ru-RU" smtClean="0"/>
          </a:p>
          <a:p>
            <a:r>
              <a:rPr lang="ru-RU" smtClean="0"/>
              <a:t>ИСПОЛНИТЕЛЬНАЯ ВЛАСТЬ;</a:t>
            </a:r>
          </a:p>
          <a:p>
            <a:pPr>
              <a:buFont typeface="Wingdings 2" pitchFamily="18" charset="2"/>
              <a:buNone/>
            </a:pPr>
            <a:endParaRPr lang="ru-RU" smtClean="0"/>
          </a:p>
          <a:p>
            <a:r>
              <a:rPr lang="ru-RU" smtClean="0"/>
              <a:t>СУДЕБНАЯ ВЛАСТЬ.</a:t>
            </a:r>
          </a:p>
        </p:txBody>
      </p:sp>
    </p:spTree>
  </p:cSld>
  <p:clrMapOvr>
    <a:masterClrMapping/>
  </p:clrMapOvr>
  <p:transition spd="slow" advClick="0" advTm="15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Законодательная власть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274320" indent="-274320" algn="just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/>
              <a:t>Согласно Конституции Республики Беларусь, «Парламент  Республики Беларусь -  Национальное собрание - является представительным и законодательным органом.</a:t>
            </a:r>
          </a:p>
          <a:p>
            <a:pPr marL="274320" indent="-274320" algn="just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/>
              <a:t> Парламент состоит из двух палат - Палаты представителей и Совета Республики [1]».</a:t>
            </a:r>
          </a:p>
          <a:p>
            <a:pPr marL="274320" indent="-274320" algn="just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/>
              <a:t>Состав Парламента Республики Беларусь - 174 человека. Из них: 110 – Палата представителей, 64 - Совет Республики.</a:t>
            </a:r>
          </a:p>
          <a:p>
            <a:pPr marL="274320" indent="-274320" algn="just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/>
              <a:t>Срок полномочий Парламента - 4 года. Срок полномочий Парламента может быть продлен, но только в случае войны (ст. 93 Конституции Республики Беларусь).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ru-RU" dirty="0"/>
          </a:p>
        </p:txBody>
      </p:sp>
    </p:spTree>
  </p:cSld>
  <p:clrMapOvr>
    <a:masterClrMapping/>
  </p:clrMapOvr>
  <p:transition spd="slow" advClick="0" advTm="15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608762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>По решению Президента Республики Беларусь полномочия Парламента могут быть прекращены досрочно в следующих случаях: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mtClean="0"/>
              <a:t>- при отказе в доверии Правительству;</a:t>
            </a:r>
          </a:p>
          <a:p>
            <a:pPr algn="just"/>
            <a:r>
              <a:rPr lang="ru-RU" smtClean="0"/>
              <a:t>- двукратном отказе в даче согласия на назначение Президентом Премьер-министра;</a:t>
            </a:r>
          </a:p>
          <a:p>
            <a:pPr algn="just"/>
            <a:r>
              <a:rPr lang="ru-RU" smtClean="0"/>
              <a:t>- на основании Заключения Конституционного Суда Республики Беларусь.</a:t>
            </a:r>
          </a:p>
          <a:p>
            <a:endParaRPr lang="ru-RU" smtClean="0"/>
          </a:p>
        </p:txBody>
      </p:sp>
    </p:spTree>
  </p:cSld>
  <p:clrMapOvr>
    <a:masterClrMapping/>
  </p:clrMapOvr>
  <p:transition spd="slow" advClick="0" advTm="15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894514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dirty="0" smtClean="0"/>
              <a:t>Парламент не может быть распущен: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mtClean="0"/>
              <a:t>- в период чрезвычайного или военного положения;</a:t>
            </a:r>
          </a:p>
          <a:p>
            <a:pPr algn="just"/>
            <a:r>
              <a:rPr lang="ru-RU" smtClean="0"/>
              <a:t>- в последние 6 месяцев полномочий Президента;</a:t>
            </a:r>
          </a:p>
          <a:p>
            <a:pPr algn="just"/>
            <a:r>
              <a:rPr lang="ru-RU" smtClean="0"/>
              <a:t>- в период решения палатами вопроса о досрочном освобождении и смещении Президента с должности;</a:t>
            </a:r>
          </a:p>
          <a:p>
            <a:pPr algn="just"/>
            <a:r>
              <a:rPr lang="ru-RU" smtClean="0"/>
              <a:t>- в течение года со дня первых заседаний Парламента (в Англии в течение 5 месяцев со дня первого заседания).</a:t>
            </a:r>
          </a:p>
          <a:p>
            <a:endParaRPr lang="ru-RU" smtClean="0"/>
          </a:p>
        </p:txBody>
      </p:sp>
    </p:spTree>
  </p:cSld>
  <p:clrMapOvr>
    <a:masterClrMapping/>
  </p:clrMapOvr>
  <p:transition spd="slow" advClick="0" advTm="15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/>
              <a:t>ИСПОЛНИТЕЛЬНАЯ ВЛАСТЬ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274320" indent="-274320" algn="just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/>
              <a:t>Органы исполнительной власти (органы государственного управления) - это исполнительно-распорядительные органы, ведущие повседневную оперативную работу  по государственному управлению общественными процессами в интересах общества или его части (политическими силами, стоящими у власти).</a:t>
            </a:r>
          </a:p>
          <a:p>
            <a:pPr marL="274320" indent="-274320" algn="just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/>
              <a:t>Органы исполнительной власти предназначены в первую очередь для исполнения законов, издаваемых органами законодательной власти. Во исполнение законов ей предоставлено право активных действий, а также право принятия подзаконных нормативных актов.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ru-RU" dirty="0"/>
          </a:p>
        </p:txBody>
      </p:sp>
    </p:spTree>
  </p:cSld>
  <p:clrMapOvr>
    <a:masterClrMapping/>
  </p:clrMapOvr>
  <p:transition spd="slow" advClick="0" advTm="15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823076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200" dirty="0" smtClean="0"/>
              <a:t>«Исполнительная власть в Республике Беларусь осуществляет Правительство – Совет Министров Республики Беларусь – центральный орган государственного управления».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mtClean="0"/>
              <a:t>Правительство Республики Беларусь в своей деятельности подотчетно Президенту и ответственно перед Парламентом.</a:t>
            </a:r>
          </a:p>
          <a:p>
            <a:pPr algn="just"/>
            <a:r>
              <a:rPr lang="ru-RU" smtClean="0"/>
              <a:t> Структуру Правительства определяет Президент (ст. 84 Конституции)</a:t>
            </a:r>
          </a:p>
          <a:p>
            <a:pPr algn="just">
              <a:buFont typeface="Wingdings 2" pitchFamily="18" charset="2"/>
              <a:buNone/>
            </a:pPr>
            <a:r>
              <a:rPr lang="ru-RU" smtClean="0"/>
              <a:t>Президент назначает на должность:</a:t>
            </a:r>
          </a:p>
          <a:p>
            <a:pPr algn="just"/>
            <a:r>
              <a:rPr lang="ru-RU" smtClean="0"/>
              <a:t>-  Премьер-министра;</a:t>
            </a:r>
          </a:p>
          <a:p>
            <a:pPr algn="just"/>
            <a:r>
              <a:rPr lang="ru-RU" smtClean="0"/>
              <a:t>- заместителей Премьер-министра, министров и других членов Правительства.</a:t>
            </a:r>
          </a:p>
          <a:p>
            <a:endParaRPr lang="ru-RU" smtClean="0"/>
          </a:p>
        </p:txBody>
      </p:sp>
    </p:spTree>
  </p:cSld>
  <p:clrMapOvr>
    <a:masterClrMapping/>
  </p:clrMapOvr>
  <p:transition spd="slow" advClick="0" advTm="15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Изящная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4136CF89BB20794CB8162050F86E0FBB" ma:contentTypeVersion="0" ma:contentTypeDescription="Создание документа." ma:contentTypeScope="" ma:versionID="7e4c103b61a28e60d0588a268d02a97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BAA2E7D-E63B-48E7-9219-C661BF48B543}"/>
</file>

<file path=customXml/itemProps2.xml><?xml version="1.0" encoding="utf-8"?>
<ds:datastoreItem xmlns:ds="http://schemas.openxmlformats.org/officeDocument/2006/customXml" ds:itemID="{ABD07FBF-F070-4F98-917E-FEBE2B46D5E2}"/>
</file>

<file path=customXml/itemProps3.xml><?xml version="1.0" encoding="utf-8"?>
<ds:datastoreItem xmlns:ds="http://schemas.openxmlformats.org/officeDocument/2006/customXml" ds:itemID="{8C9B1EFF-9204-433A-81F1-16F14232C473}"/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65</TotalTime>
  <Words>518</Words>
  <Application>Microsoft Office PowerPoint</Application>
  <PresentationFormat>On-screen Show (4:3)</PresentationFormat>
  <Paragraphs>37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5</vt:i4>
      </vt:variant>
      <vt:variant>
        <vt:lpstr>Заголовки слайдов</vt:lpstr>
      </vt:variant>
      <vt:variant>
        <vt:i4>12</vt:i4>
      </vt:variant>
    </vt:vector>
  </HeadingPairs>
  <TitlesOfParts>
    <vt:vector size="22" baseType="lpstr">
      <vt:lpstr>Trebuchet MS</vt:lpstr>
      <vt:lpstr>Arial</vt:lpstr>
      <vt:lpstr>Wingdings 2</vt:lpstr>
      <vt:lpstr>Wingdings</vt:lpstr>
      <vt:lpstr>Calibri</vt:lpstr>
      <vt:lpstr>Изящная</vt:lpstr>
      <vt:lpstr>Изящная</vt:lpstr>
      <vt:lpstr>Изящная</vt:lpstr>
      <vt:lpstr>Изящная</vt:lpstr>
      <vt:lpstr>Изящная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Принцип разделения властей в государственном аппарате</dc:title>
  <dc:creator>ksusha</dc:creator>
  <cp:lastModifiedBy>www</cp:lastModifiedBy>
  <cp:revision>8</cp:revision>
  <dcterms:created xsi:type="dcterms:W3CDTF">2011-01-21T11:20:44Z</dcterms:created>
  <dcterms:modified xsi:type="dcterms:W3CDTF">2013-05-17T09:06:27Z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0x0101004136CF89BB20794CB8162050F86E0FBB</vt:lpwstr>
  </property>
</Properties>
</file>