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16F"/>
    <a:srgbClr val="D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E6B3-BC53-42AF-B21D-D5104D353ABB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C6F-9DF2-4C90-92D4-B7827D150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9058-96E9-41BC-B476-6DAE3461E7AD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3154-456E-4984-9E25-C0B693714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DBF1-3557-4FAD-9A24-114A227E034B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75EB-75C3-411E-B207-6B0A915CF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7BD-E624-4308-944F-38A2B0FE0E5D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4C6C-1542-4F3A-A1F2-66ADA91EF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4957-3ED4-4821-989B-DD5ADB8A2A55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49F8-7322-4515-8731-905CAC9DC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8234-735A-463F-8119-B8A425D1837B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DD30-4A30-4808-B17D-3F26188A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9D8B-01DB-475A-9FBE-982AF3F806ED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AA0C1-9D03-4545-A5A4-393F0E4A1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F49E-83B3-4709-B510-644B12636509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FEC2-876C-49BD-8416-04229D9F2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6EF-ED7E-4529-9A94-1C307A2A7115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1FBC-99BA-49C7-B0AA-4C793AB02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6F9C-3846-4508-980A-D30390F45528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0FC7-AAFF-4A5E-AB92-9EF70608D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972E-2318-4039-BE2F-90717862AD64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E3A8-D215-4968-953D-373E5ECF0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C773F7-E956-4F7B-95B8-649616C7CD0E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155905-C1C9-481E-B590-58754BE52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1100"/>
          </a:xfrm>
        </p:spPr>
        <p:txBody>
          <a:bodyPr/>
          <a:lstStyle/>
          <a:p>
            <a:r>
              <a:rPr lang="ru-RU" sz="5400" smtClean="0">
                <a:latin typeface="Comic Sans MS" pitchFamily="66" charset="0"/>
              </a:rPr>
              <a:t>Международные организации на пространстве СНГ</a:t>
            </a:r>
          </a:p>
        </p:txBody>
      </p:sp>
      <p:pic>
        <p:nvPicPr>
          <p:cNvPr id="1331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8" y="4754563"/>
            <a:ext cx="38163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Единое экономическое пространство (ЕЭП)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/>
              <a:t>ЕЭП </a:t>
            </a:r>
            <a:r>
              <a:rPr lang="ru-RU" smtClean="0"/>
              <a:t>— </a:t>
            </a:r>
            <a:r>
              <a:rPr lang="ru-RU" sz="2800" smtClean="0"/>
              <a:t>интеграционное объединение государств Таможенного союза — Белоруссии, Казахстана, России.</a:t>
            </a:r>
          </a:p>
          <a:p>
            <a:pPr marL="0" indent="0">
              <a:buFont typeface="Arial" charset="0"/>
              <a:buNone/>
            </a:pPr>
            <a:r>
              <a:rPr lang="ru-RU" sz="2800" smtClean="0"/>
              <a:t>ЕЭП заработало на территории России, Белоруссии и Казахстана с 1 января 2012 года. В полной мере интеграционные соглашения ЕЭП начали работать с июля 2012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Базовый принцип ЕЭП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SzPct val="4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Свобода торговли товарами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SzPct val="4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Свобода торговли услугами</a:t>
            </a:r>
            <a:endParaRPr lang="ru-RU" sz="2800" smtClean="0"/>
          </a:p>
          <a:p>
            <a:pPr>
              <a:lnSpc>
                <a:spcPct val="115000"/>
              </a:lnSpc>
              <a:spcAft>
                <a:spcPts val="1000"/>
              </a:spcAft>
              <a:buSzPct val="4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Свобода передвижения финансового капитала</a:t>
            </a:r>
            <a:endParaRPr lang="ru-RU" sz="2800" smtClean="0"/>
          </a:p>
          <a:p>
            <a:pPr>
              <a:lnSpc>
                <a:spcPct val="115000"/>
              </a:lnSpc>
              <a:spcAft>
                <a:spcPts val="1000"/>
              </a:spcAft>
              <a:buSzPct val="4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Свобода передвижения человеческого капитала.</a:t>
            </a:r>
            <a:endParaRPr lang="ru-RU" sz="2800" smtClean="0"/>
          </a:p>
          <a:p>
            <a:pPr>
              <a:buFont typeface="Arial" charset="0"/>
              <a:buNone/>
              <a:tabLst>
                <a:tab pos="457200" algn="l"/>
              </a:tabLst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Союзное государство России и Белорусси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400" smtClean="0"/>
              <a:t>политический проект союза Российской Федерации и Республики Беларусь с поэтапно организуемым единым политическим, экономическим, военным, таможенным, валютным, юридическим, гуманитарным, культурным пространством.</a:t>
            </a:r>
          </a:p>
          <a:p>
            <a:pPr marL="0" indent="0">
              <a:buFont typeface="Arial" charset="0"/>
              <a:buNone/>
            </a:pPr>
            <a:endParaRPr lang="ru-RU" sz="2800" smtClean="0"/>
          </a:p>
        </p:txBody>
      </p:sp>
      <p:pic>
        <p:nvPicPr>
          <p:cNvPr id="2457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3463"/>
            <a:ext cx="30241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719513"/>
            <a:ext cx="24479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Шанхайская организация сотрудничества (ШОС)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ШОС -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постоянно действующая межправительственная международная организация, о создании которой было объявлено 15 июня 2001 года в Шанхае (КНР)</a:t>
            </a: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Члены ШОС: </a:t>
            </a:r>
          </a:p>
          <a:p>
            <a:pPr marL="0" indent="0" algn="just">
              <a:lnSpc>
                <a:spcPct val="90000"/>
              </a:lnSpc>
              <a:buSzPct val="150000"/>
              <a:buFont typeface="Arial" charset="0"/>
              <a:buBlip>
                <a:blip r:embed="rId2"/>
              </a:buBlip>
            </a:pPr>
            <a:r>
              <a:rPr lang="ru-RU" sz="2300" smtClean="0">
                <a:solidFill>
                  <a:srgbClr val="000000"/>
                </a:solidFill>
              </a:rPr>
              <a:t>   Республика Казахстан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3"/>
              </a:buBlip>
            </a:pPr>
            <a:r>
              <a:rPr lang="ru-RU" sz="2300" smtClean="0">
                <a:solidFill>
                  <a:srgbClr val="000000"/>
                </a:solidFill>
              </a:rPr>
              <a:t>  Киргизская Республика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4"/>
              </a:buBlip>
            </a:pPr>
            <a:r>
              <a:rPr lang="ru-RU" sz="2300" smtClean="0">
                <a:solidFill>
                  <a:srgbClr val="000000"/>
                </a:solidFill>
              </a:rPr>
              <a:t>   Российская Федерация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5"/>
              </a:buBlip>
            </a:pPr>
            <a:r>
              <a:rPr lang="ru-RU" sz="2300" smtClean="0">
                <a:solidFill>
                  <a:srgbClr val="000000"/>
                </a:solidFill>
              </a:rPr>
              <a:t>   Республика Таджикистан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6"/>
              </a:buBlip>
            </a:pPr>
            <a:r>
              <a:rPr lang="ru-RU" sz="2300" smtClean="0">
                <a:solidFill>
                  <a:srgbClr val="000000"/>
                </a:solidFill>
              </a:rPr>
              <a:t>  Республика Узбекистан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7"/>
              </a:buBlip>
            </a:pPr>
            <a:r>
              <a:rPr lang="ru-RU" sz="2300" smtClean="0">
                <a:solidFill>
                  <a:srgbClr val="000000"/>
                </a:solidFill>
              </a:rPr>
              <a:t>   Китайская Народная Республика</a:t>
            </a: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22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ШОС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Укрепление взаимного доверия и добрососедства между странами-участницами; </a:t>
            </a:r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Содействие их эффективному сотрудничеству в политической, торгово-экономической, научно-технической и культурной областях, а также в сфере образования, энергетики, транспорта, туризма, защиты окружающей среды и других; </a:t>
            </a:r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Совместное обеспечение и поддержание мира, безопасности и стабильности в регионе; </a:t>
            </a:r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Продвижение к созданию демократического, справедливого и рационального нового международного политического и экономического порядка.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640873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пространстве СНГ сформировалось несколько организаций с более конкретными общими целями и проблемами: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Организация Договора о коллективной безопасности (ОДКБ)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Евразийское экономическое сообщество (</a:t>
            </a:r>
            <a:r>
              <a:rPr lang="ru-RU" sz="2800" dirty="0" err="1" smtClean="0"/>
              <a:t>ЕврАзЭС</a:t>
            </a:r>
            <a:r>
              <a:rPr lang="ru-RU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Единое экономическое пространство (ЕЭП)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Таможенный союз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Союзное государство России и Белоруссии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Шанхайская организация сотрудничества (ШОС)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оговора о коллективной безопасности (ОДКБ)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ОДКБ</a:t>
            </a:r>
            <a:r>
              <a:rPr lang="ru-RU" dirty="0" smtClean="0"/>
              <a:t> – военно-политический союз, созданный 15 мая 1992 года.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Члены ОДКБ: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SzPct val="180000"/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  Республика Армения </a:t>
            </a:r>
          </a:p>
          <a:p>
            <a:pPr algn="just" fontAlgn="auto">
              <a:spcAft>
                <a:spcPts val="0"/>
              </a:spcAft>
              <a:buSzPct val="150000"/>
              <a:buFont typeface="Arial" pitchFamily="34" charset="0"/>
              <a:buBlip>
                <a:blip r:embed="rId3"/>
              </a:buBlip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prstClr val="black"/>
                </a:solidFill>
              </a:rPr>
              <a:t>Республика </a:t>
            </a:r>
            <a:r>
              <a:rPr lang="ru-RU" dirty="0" smtClean="0"/>
              <a:t>Беларусь</a:t>
            </a:r>
          </a:p>
          <a:p>
            <a:pPr algn="just" fontAlgn="auto">
              <a:spcAft>
                <a:spcPts val="0"/>
              </a:spcAft>
              <a:buSzPct val="150000"/>
              <a:buFont typeface="Arial" pitchFamily="34" charset="0"/>
              <a:buBlip>
                <a:blip r:embed="rId4"/>
              </a:buBlip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prstClr val="black"/>
                </a:solidFill>
              </a:rPr>
              <a:t>Республика </a:t>
            </a:r>
            <a:r>
              <a:rPr lang="ru-RU" dirty="0" smtClean="0"/>
              <a:t>Казахстан</a:t>
            </a:r>
          </a:p>
          <a:p>
            <a:pPr algn="just" fontAlgn="auto">
              <a:spcAft>
                <a:spcPts val="0"/>
              </a:spcAft>
              <a:buSzPct val="160000"/>
              <a:buFont typeface="Arial" pitchFamily="34" charset="0"/>
              <a:buBlip>
                <a:blip r:embed="rId5"/>
              </a:buBlip>
              <a:defRPr/>
            </a:pPr>
            <a:r>
              <a:rPr lang="ru-RU" dirty="0" smtClean="0"/>
              <a:t>  Киргизская </a:t>
            </a:r>
            <a:r>
              <a:rPr lang="ru-RU" dirty="0" smtClean="0">
                <a:solidFill>
                  <a:prstClr val="black"/>
                </a:solidFill>
              </a:rPr>
              <a:t>Республика</a:t>
            </a:r>
            <a:endParaRPr lang="ru-RU" dirty="0" smtClean="0"/>
          </a:p>
          <a:p>
            <a:pPr algn="just" fontAlgn="auto">
              <a:spcAft>
                <a:spcPts val="0"/>
              </a:spcAft>
              <a:buSzPct val="160000"/>
              <a:buFont typeface="Arial" pitchFamily="34" charset="0"/>
              <a:buBlip>
                <a:blip r:embed="rId6"/>
              </a:buBlip>
              <a:defRPr/>
            </a:pPr>
            <a:r>
              <a:rPr lang="ru-RU" dirty="0" smtClean="0"/>
              <a:t>   Российская Федерация</a:t>
            </a:r>
          </a:p>
          <a:p>
            <a:pPr algn="just" fontAlgn="auto">
              <a:spcAft>
                <a:spcPts val="0"/>
              </a:spcAft>
              <a:buSzPct val="160000"/>
              <a:buFont typeface="Arial" pitchFamily="34" charset="0"/>
              <a:buBlip>
                <a:blip r:embed="rId7"/>
              </a:buBlip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prstClr val="black"/>
                </a:solidFill>
              </a:rPr>
              <a:t>Республика </a:t>
            </a:r>
            <a:r>
              <a:rPr lang="ru-RU" dirty="0" smtClean="0"/>
              <a:t>Таджикистан</a:t>
            </a:r>
          </a:p>
          <a:p>
            <a:pPr algn="just" fontAlgn="auto">
              <a:spcAft>
                <a:spcPts val="0"/>
              </a:spcAft>
              <a:buSzPct val="160000"/>
              <a:buFont typeface="Arial" pitchFamily="34" charset="0"/>
              <a:buBlip>
                <a:blip r:embed="rId8"/>
              </a:buBlip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prstClr val="black"/>
                </a:solidFill>
              </a:rPr>
              <a:t>Республика </a:t>
            </a:r>
            <a:r>
              <a:rPr lang="ru-RU" dirty="0" smtClean="0"/>
              <a:t>Узбекистан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ОДКБ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Защита общекультурного, экономического и территориального остаточного постсоветского пространства (СНГ) совместными военными методами армий и вспомогательных подразделений министерств и ведомств стран участниц СНГ (Армении, России, Казахстана, Белоруссии, Киргизии) от любых внешних военно-политических агрессоров, международных террористов, а также от природных катастроф крупного масштаба.</a:t>
            </a:r>
            <a:endParaRPr lang="ru-RU" sz="240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Перспективы развития ОДКБ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Для усиления позиций ОДКБ проводится реформирование коллективных сил быстрого развёртывания Центральноазиатского региона. Эти силы состоят из десяти батальонов: три от России, два от Казахстана, остальные страны ОДКБ представлены одним батальоном. Общая численность личного состава коллективных сил — около 4 тыс. человек. Авиационная составляющая (10 самолетов и 14 вертолётов) находится на российской военной авиабазе в Киргизии.</a:t>
            </a:r>
            <a:endParaRPr lang="ru-RU" sz="240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Евразийское экономическое сообщество (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ЕврАзЭс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ЕврАзЭс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smtClean="0">
                <a:cs typeface="Times New Roman" pitchFamily="18" charset="0"/>
              </a:rPr>
              <a:t>международная экономическая организация, наделенная функциями, связанными с формированием общих внешних таможенных границ входящих в нее стран.</a:t>
            </a: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500" b="1" smtClean="0">
                <a:cs typeface="Times New Roman" pitchFamily="18" charset="0"/>
              </a:rPr>
              <a:t>Члены ЕврАзЭс:</a:t>
            </a:r>
          </a:p>
          <a:p>
            <a:pPr marL="0" indent="0" algn="just">
              <a:lnSpc>
                <a:spcPct val="90000"/>
              </a:lnSpc>
              <a:buSzPct val="150000"/>
              <a:buFont typeface="Arial" charset="0"/>
              <a:buBlip>
                <a:blip r:embed="rId2"/>
              </a:buBlip>
            </a:pPr>
            <a:r>
              <a:rPr lang="ru-RU" sz="2500" smtClean="0">
                <a:solidFill>
                  <a:srgbClr val="000000"/>
                </a:solidFill>
              </a:rPr>
              <a:t> Республика Беларусь</a:t>
            </a:r>
          </a:p>
          <a:p>
            <a:pPr marL="0" indent="0" algn="just">
              <a:lnSpc>
                <a:spcPct val="90000"/>
              </a:lnSpc>
              <a:buSzPct val="150000"/>
              <a:buFont typeface="Arial" charset="0"/>
              <a:buBlip>
                <a:blip r:embed="rId3"/>
              </a:buBlip>
            </a:pPr>
            <a:r>
              <a:rPr lang="ru-RU" sz="2500" smtClean="0">
                <a:solidFill>
                  <a:srgbClr val="000000"/>
                </a:solidFill>
              </a:rPr>
              <a:t>   Республика Казахстан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4"/>
              </a:buBlip>
            </a:pPr>
            <a:r>
              <a:rPr lang="ru-RU" sz="2500" smtClean="0">
                <a:solidFill>
                  <a:srgbClr val="000000"/>
                </a:solidFill>
              </a:rPr>
              <a:t>  Киргизская Республика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5"/>
              </a:buBlip>
            </a:pPr>
            <a:r>
              <a:rPr lang="ru-RU" sz="2500" smtClean="0">
                <a:solidFill>
                  <a:srgbClr val="000000"/>
                </a:solidFill>
              </a:rPr>
              <a:t>   Российская Федерация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6"/>
              </a:buBlip>
            </a:pPr>
            <a:r>
              <a:rPr lang="ru-RU" sz="2500" smtClean="0">
                <a:solidFill>
                  <a:srgbClr val="000000"/>
                </a:solidFill>
              </a:rPr>
              <a:t>   Республика Таджикистан</a:t>
            </a:r>
          </a:p>
          <a:p>
            <a:pPr marL="0" indent="0" algn="just">
              <a:lnSpc>
                <a:spcPct val="90000"/>
              </a:lnSpc>
              <a:buSzPct val="160000"/>
              <a:buFont typeface="Arial" charset="0"/>
              <a:buBlip>
                <a:blip r:embed="rId7"/>
              </a:buBlip>
            </a:pPr>
            <a:r>
              <a:rPr lang="ru-RU" sz="2500" smtClean="0">
                <a:solidFill>
                  <a:srgbClr val="000000"/>
                </a:solidFill>
              </a:rPr>
              <a:t>  Республика Узбекистан</a:t>
            </a: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2500" b="1" smtClean="0">
              <a:cs typeface="Times New Roman" pitchFamily="18" charset="0"/>
            </a:endParaRP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2500" b="1" smtClean="0">
              <a:cs typeface="Times New Roman" pitchFamily="18" charset="0"/>
            </a:endParaRPr>
          </a:p>
          <a:p>
            <a:pPr marL="0" indent="0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220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ЕврАзЭС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ЕврАзЭС создано для эффективного продвижения процесса формирования государствами-участниками Таможенного союза Единого экономического пространства, координации их подходов при интеграции в мировую экономику и международную торговую систему.</a:t>
            </a:r>
            <a:endParaRPr lang="ru-RU" sz="2200" smtClean="0">
              <a:ea typeface="Calibri" pitchFamily="34" charset="0"/>
              <a:cs typeface="Times New Roman" pitchFamily="18" charset="0"/>
            </a:endParaRPr>
          </a:p>
          <a:p>
            <a:pPr marL="0" indent="0" algn="ctr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Один из главных векторов деятельности организации - обеспечение динамичного развития стран Сообщества путем согласования социально-экономических преобразований при эффективном использовании их экономических потенциалов в интересах повышения уровня жизни народов.</a:t>
            </a:r>
            <a:endParaRPr lang="ru-RU" sz="2200" smtClean="0"/>
          </a:p>
          <a:p>
            <a:pPr marL="0" indent="0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ЕврАзЭС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– решение проблемы единых тарифов, увеличение грузопотока, упрощение таможенных процедур, завершение внутригосударственных процедур по подписанным соглашениям, создание транснациональных транспортно-экспедиционных корпораций.</a:t>
            </a:r>
            <a:endParaRPr lang="ru-RU" sz="15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Энергетика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– совместное освоение гидроэнергетических комплексов Центральной Азии и решение проблемы снабжения электроэнергией и водопользования, выход на единый энергетический баланс.</a:t>
            </a:r>
            <a:endParaRPr lang="ru-RU" sz="1500" smtClean="0"/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Трудовая миграция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социальная защита мигрантов, создание действенной системы регулирования и контроля за миграцией трудовых ресурсов, борьба с сопутствующей миграции преступностью, решение проблем, связанных с уплатой мигрантами и их работодателями налогов.</a:t>
            </a:r>
            <a:endParaRPr lang="ru-RU" sz="1500" smtClean="0"/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Аграрно-промышленный комплекс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согласование сельскохозяйственной политики государств ЕврАзЭС, формирование единого продовольственного рынка стран Сообщества, сокращение издержек на транспортировку, хранение, реализацию сельскохозяйственной продукции, образование новых рыночных институтов в этой сфере </a:t>
            </a:r>
          </a:p>
          <a:p>
            <a:pPr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Условия перемещения граждан стран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входящих в ЕврАзЭС, по территории Сообщества. В соответствии с межправительственным соглашением граждане государств - членов ЕврАзЭС, независимо от места постоянного проживания, имеют право въезжать, выезжать, следовать транзитом, передвигаться и пребывать на территории государств ЕврАзЭС без виз.</a:t>
            </a:r>
            <a:endParaRPr lang="ru-RU" sz="1500" smtClean="0"/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Таможенный союз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/>
              <a:t>Таможенный союз в рамках Евразийского экономического сообщества </a:t>
            </a:r>
            <a:r>
              <a:rPr lang="ru-RU" sz="3000" dirty="0"/>
              <a:t>— </a:t>
            </a:r>
            <a:r>
              <a:rPr lang="ru-RU" sz="2000" dirty="0"/>
              <a:t>форма торгово-экономической интеграции Белоруссии, Казахстана и России, предусматривающая единую таможенную территорию, в пределах которой во взаимной торговле товарами не применяются таможенные пошлины и ограничения экономического характера, за исключением специальных защитных, антидемпинговых и </a:t>
            </a:r>
            <a:r>
              <a:rPr lang="ru-RU" sz="2000" dirty="0" smtClean="0"/>
              <a:t>компенсационных </a:t>
            </a:r>
            <a:r>
              <a:rPr lang="ru-RU" sz="2000" dirty="0"/>
              <a:t>мер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Члены Таможенного союза:</a:t>
            </a:r>
          </a:p>
          <a:p>
            <a:pPr algn="just" fontAlgn="auto">
              <a:spcAft>
                <a:spcPts val="0"/>
              </a:spcAft>
              <a:buSzPct val="150000"/>
              <a:buFont typeface="Arial" pitchFamily="34" charset="0"/>
              <a:buBlip>
                <a:blip r:embed="rId2"/>
              </a:buBlip>
              <a:defRPr/>
            </a:pPr>
            <a:r>
              <a:rPr lang="ru-RU" sz="2700" dirty="0">
                <a:solidFill>
                  <a:prstClr val="black"/>
                </a:solidFill>
              </a:rPr>
              <a:t>Республика Беларусь</a:t>
            </a:r>
          </a:p>
          <a:p>
            <a:pPr algn="just" fontAlgn="auto">
              <a:spcAft>
                <a:spcPts val="0"/>
              </a:spcAft>
              <a:buSzPct val="150000"/>
              <a:buFont typeface="Arial" pitchFamily="34" charset="0"/>
              <a:buBlip>
                <a:blip r:embed="rId3"/>
              </a:buBlip>
              <a:defRPr/>
            </a:pPr>
            <a:r>
              <a:rPr lang="ru-RU" sz="2700" dirty="0">
                <a:solidFill>
                  <a:prstClr val="black"/>
                </a:solidFill>
              </a:rPr>
              <a:t>   Республика </a:t>
            </a:r>
            <a:r>
              <a:rPr lang="ru-RU" sz="2700" dirty="0" smtClean="0">
                <a:solidFill>
                  <a:prstClr val="black"/>
                </a:solidFill>
              </a:rPr>
              <a:t>Казахстан</a:t>
            </a:r>
            <a:endParaRPr lang="ru-RU" sz="27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buSzPct val="160000"/>
              <a:buFont typeface="Arial" pitchFamily="34" charset="0"/>
              <a:buBlip>
                <a:blip r:embed="rId4"/>
              </a:buBlip>
              <a:defRPr/>
            </a:pPr>
            <a:r>
              <a:rPr lang="ru-RU" sz="2700" dirty="0">
                <a:solidFill>
                  <a:prstClr val="black"/>
                </a:solidFill>
              </a:rPr>
              <a:t>   Российская Федерация</a:t>
            </a:r>
          </a:p>
          <a:p>
            <a:pPr marL="0" indent="0" algn="just" fontAlgn="auto">
              <a:spcAft>
                <a:spcPts val="0"/>
              </a:spcAft>
              <a:buSzPct val="150000"/>
              <a:buFont typeface="Arial" pitchFamily="34" charset="0"/>
              <a:buNone/>
              <a:defRPr/>
            </a:pPr>
            <a:endParaRPr lang="ru-RU" sz="2500" dirty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51AB46-8946-4C3F-80A2-371B94CEA842}"/>
</file>

<file path=customXml/itemProps2.xml><?xml version="1.0" encoding="utf-8"?>
<ds:datastoreItem xmlns:ds="http://schemas.openxmlformats.org/officeDocument/2006/customXml" ds:itemID="{AC4FA9D8-BE8B-4CF8-AD5D-728384DFA4B9}"/>
</file>

<file path=customXml/itemProps3.xml><?xml version="1.0" encoding="utf-8"?>
<ds:datastoreItem xmlns:ds="http://schemas.openxmlformats.org/officeDocument/2006/customXml" ds:itemID="{6385A068-5CBA-4DAB-B9B8-1C64EA0E2A34}"/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629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Arial</vt:lpstr>
      <vt:lpstr>Comic Sans MS</vt:lpstr>
      <vt:lpstr>Arial Narrow</vt:lpstr>
      <vt:lpstr>Times New Roman</vt:lpstr>
      <vt:lpstr>Wingdings</vt:lpstr>
      <vt:lpstr>Тема Office</vt:lpstr>
      <vt:lpstr>Международные организации на пространстве СНГ</vt:lpstr>
      <vt:lpstr>Слайд 2</vt:lpstr>
      <vt:lpstr>Организация Договора о коллективной безопасности (ОДКБ)</vt:lpstr>
      <vt:lpstr>Цели и задачи ОДКБ</vt:lpstr>
      <vt:lpstr>Перспективы развития ОДКБ</vt:lpstr>
      <vt:lpstr>Евразийское экономическое сообщество (ЕврАзЭс)</vt:lpstr>
      <vt:lpstr>Цели ЕврАзЭС</vt:lpstr>
      <vt:lpstr>Приоритетные направления ЕврАзЭС</vt:lpstr>
      <vt:lpstr>Таможенный союз</vt:lpstr>
      <vt:lpstr>Единое экономическое пространство (ЕЭП)</vt:lpstr>
      <vt:lpstr>Базовый принцип ЕЭП</vt:lpstr>
      <vt:lpstr>Союзное государство России и Белоруссии</vt:lpstr>
      <vt:lpstr>Шанхайская организация сотрудничества (ШОС)</vt:lpstr>
      <vt:lpstr>Цели ШОС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организации на пространстве СНГ</dc:title>
  <dc:creator>Дашуня</dc:creator>
  <cp:lastModifiedBy>www</cp:lastModifiedBy>
  <cp:revision>15</cp:revision>
  <dcterms:created xsi:type="dcterms:W3CDTF">2013-04-08T16:39:54Z</dcterms:created>
  <dcterms:modified xsi:type="dcterms:W3CDTF">2013-05-17T09:13:35Z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