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74" r:id="rId9"/>
    <p:sldId id="275" r:id="rId10"/>
    <p:sldId id="273" r:id="rId11"/>
    <p:sldId id="277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8" r:id="rId20"/>
    <p:sldId id="279" r:id="rId21"/>
    <p:sldId id="269" r:id="rId22"/>
    <p:sldId id="27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25507"/>
    <a:srgbClr val="31982C"/>
    <a:srgbClr val="00CC00"/>
    <a:srgbClr val="19D93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4EE3-6E50-446D-BD36-A6C0060C5335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BFCEA-BD8A-4FE9-A84F-D3A6A8BCC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064EF-DA4B-4A60-B11E-19038AF853AB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A467A-415C-4FB1-B147-C382370D3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7AAC6-1854-4FB9-8AE2-D5CF0CE42227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A078-74F4-493C-A2FA-6D3458F67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5E736-32FC-4859-95CD-7458F5C5078A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3E189-1502-4E91-8D8E-888926051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A3EE-D62C-41F7-9533-D09C16921828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C983-5CD3-4D1B-87A3-2DA224D1F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46CC1-FF96-4D51-A0FF-DB36A47026CA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D35B8-2A64-442A-B30F-108522B70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EB30-6AF4-4587-9F28-717FC6253694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DB060-FE17-45D3-8B91-214C0DF27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FAE9E-5F70-4E03-B80E-1EAB191FF24C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6711-3702-456D-A701-18335E671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D02B5-B220-4297-9890-18D5E9AF8C32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4199-6C7E-4A72-87B8-278773647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839E-1682-40CD-B0A2-8E9042BC472A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050A0-3AC0-4BA9-8DD1-946875831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F9C0-2B0B-46A4-B107-28674D5771B3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771ED-3AE9-48C4-B957-00797DA28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A7BD28-551D-4F8B-9C73-9EACAC581DC9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2408E8-E71B-40FA-87E2-85193BC84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37" r:id="rId3"/>
    <p:sldLayoutId id="2147483836" r:id="rId4"/>
    <p:sldLayoutId id="2147483835" r:id="rId5"/>
    <p:sldLayoutId id="2147483834" r:id="rId6"/>
    <p:sldLayoutId id="2147483833" r:id="rId7"/>
    <p:sldLayoutId id="2147483832" r:id="rId8"/>
    <p:sldLayoutId id="2147483831" r:id="rId9"/>
    <p:sldLayoutId id="2147483830" r:id="rId10"/>
    <p:sldLayoutId id="21474838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0" descr="622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Содержимое 4"/>
          <p:cNvSpPr>
            <a:spLocks noGrp="1"/>
          </p:cNvSpPr>
          <p:nvPr>
            <p:ph idx="1"/>
          </p:nvPr>
        </p:nvSpPr>
        <p:spPr>
          <a:xfrm>
            <a:off x="214313" y="1714500"/>
            <a:ext cx="6543675" cy="25717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400" b="1" smtClean="0"/>
              <a:t>Внутригосударственные механизмы защиты прав человека и гражданина Республики Беларусь</a:t>
            </a:r>
          </a:p>
        </p:txBody>
      </p:sp>
      <p:pic>
        <p:nvPicPr>
          <p:cNvPr id="12" name="Рисунок 11" descr="ed54e4838de8dc2d7dea01725155112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218622">
            <a:off x="3180242" y="2985879"/>
            <a:ext cx="7072317" cy="3929088"/>
          </a:xfrm>
          <a:prstGeom prst="wave">
            <a:avLst>
              <a:gd name="adj1" fmla="val 20000"/>
              <a:gd name="adj2" fmla="val 10000"/>
            </a:avLst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5" descr="381609-1280x8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/>
              </a:rPr>
              <a:t>Ставки государственной пошлины с исковых заявлений, заявлений и жалоб, подаваемых в общие суды, а также за выдачу общими судами копий документов </a:t>
            </a:r>
            <a:r>
              <a:rPr lang="ru-RU" sz="2000" dirty="0" smtClean="0">
                <a:solidFill>
                  <a:srgbClr val="125507"/>
                </a:solidFill>
                <a:effectLst/>
              </a:rPr>
              <a:t/>
            </a:r>
            <a:br>
              <a:rPr lang="ru-RU" sz="2000" dirty="0" smtClean="0">
                <a:solidFill>
                  <a:srgbClr val="125507"/>
                </a:solidFill>
                <a:effectLst/>
              </a:rPr>
            </a:br>
            <a:endParaRPr lang="ru-RU" sz="2000" dirty="0">
              <a:solidFill>
                <a:srgbClr val="125507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1214438"/>
          <a:ext cx="8501062" cy="521176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857916"/>
                <a:gridCol w="2643270"/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 smtClean="0"/>
                        <a:t>1. Исковые заявления: 	</a:t>
                      </a:r>
                    </a:p>
                    <a:p>
                      <a:r>
                        <a:rPr lang="ru-RU" dirty="0" smtClean="0"/>
                        <a:t> имущественного характера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 процентов цены иска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dirty="0" smtClean="0"/>
                        <a:t>о взыскании расходов, затраченных государством на содержание детей, находящихся на государственном обеспечении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базовая величина с каждого обязанного лица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dirty="0" smtClean="0"/>
                        <a:t>о расторжении брака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базовые величины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dirty="0" smtClean="0"/>
                        <a:t>о расторжении повторного брака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базовых величин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008718">
                <a:tc>
                  <a:txBody>
                    <a:bodyPr/>
                    <a:lstStyle/>
                    <a:p>
                      <a:r>
                        <a:rPr lang="ru-RU" dirty="0" smtClean="0"/>
                        <a:t>Исковые заявления о расторжении брака с лицами, признанными в установленном порядке безвестно отсутствующими или недееспособными, </a:t>
                      </a:r>
                    </a:p>
                    <a:p>
                      <a:r>
                        <a:rPr lang="ru-RU" dirty="0" smtClean="0"/>
                        <a:t> а также исковые заявления о расторжении брака с лицами, осужденными к лишению свободы на срок не менее 3 лет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базовая величина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dirty="0" smtClean="0"/>
                        <a:t>Выдача копий решения суда о расторжении брака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	</a:t>
                      </a:r>
                    </a:p>
                    <a:p>
                      <a:r>
                        <a:rPr lang="ru-RU" dirty="0" smtClean="0"/>
                        <a:t>от 1 до 3 базовых величин (с одного или с обоих супругов)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53" name="Прямоугольник 4"/>
          <p:cNvSpPr>
            <a:spLocks noChangeArrowheads="1"/>
          </p:cNvSpPr>
          <p:nvPr/>
        </p:nvSpPr>
        <p:spPr bwMode="auto">
          <a:xfrm>
            <a:off x="4572000" y="64881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И т.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5472113" cy="6022975"/>
          </a:xfrm>
        </p:spPr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Т.о.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Право на судебную защиту </a:t>
            </a:r>
            <a:r>
              <a:rPr lang="ru-RU" i="1" dirty="0" smtClean="0"/>
              <a:t>— это элемент конституционно-правового статуса личности, который определяет принципы взаимоотношений человека, общества и государства. Поэтому нельзя не согласиться со многими авторами, в том числе и П.В.Анисимовым, который считает, что судебная защита в настоящее время занимает центральное место среди всех форм защиты прав человека и является главным, ведущим способом восстановления нарушенных прав.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Судебная защита </a:t>
            </a:r>
            <a:r>
              <a:rPr lang="ru-RU" i="1" dirty="0" smtClean="0"/>
              <a:t>— это важнейший элемент государственной защиты прав и свобод человека и гражданина. Она представляет собой самостоятельное направление государственно-властной деятельности, осуществляемое специально созданными для этой цели органами — судами.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/>
              <a:t>Так, судебная защита распространяется на </a:t>
            </a:r>
            <a:r>
              <a:rPr lang="ru-RU" b="1" i="1" dirty="0" smtClean="0"/>
              <a:t>неограниченный </a:t>
            </a:r>
            <a:r>
              <a:rPr lang="ru-RU" i="1" dirty="0" smtClean="0"/>
              <a:t>круг лиц. </a:t>
            </a:r>
          </a:p>
        </p:txBody>
      </p:sp>
      <p:pic>
        <p:nvPicPr>
          <p:cNvPr id="5" name="Рисунок 4" descr="20101019-170800-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3653" y="285728"/>
            <a:ext cx="4200347" cy="628652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 descr="ed54e4838de8dc2d7dea01725155112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71849" y="2643186"/>
            <a:ext cx="6858003" cy="157162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8" descr="381542-1280x8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42852"/>
            <a:ext cx="5357818" cy="6166508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u="sng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125507"/>
                </a:solidFill>
              </a:rPr>
              <a:t>Защита прав во внесудебном порядке (административном)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Путь- подать </a:t>
            </a:r>
            <a:r>
              <a:rPr lang="ru-RU" i="1" u="sng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обращение</a:t>
            </a:r>
            <a:r>
              <a:rPr lang="ru-RU" i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Согласно</a:t>
            </a:r>
            <a:r>
              <a:rPr lang="ru-RU" i="1" dirty="0" smtClean="0">
                <a:ln w="18415" cmpd="sng">
                  <a:noFill/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i="1" dirty="0" smtClean="0">
                <a:ln w="18415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статье 40 Конституции РБ</a:t>
            </a:r>
            <a:r>
              <a:rPr lang="ru-RU" i="1" dirty="0" smtClean="0">
                <a:ln w="18415" cmpd="sng">
                  <a:noFill/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i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каждый имеет право направлять личные или коллективные обращения в государственные органы.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Государственные органы, а также должностные лица обязаны рассмотреть обращение и дать ответ по существу в определенный законом срок. Отказ от рассмотрения поданного заявления должен быть письменно мотивированным.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97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00042"/>
            <a:ext cx="4919612" cy="350046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 descr="131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731897"/>
            <a:ext cx="4357686" cy="312610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7" descr="381542-1280x8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71875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u="sng" dirty="0" smtClean="0">
                <a:solidFill>
                  <a:schemeClr val="bg1"/>
                </a:solidFill>
              </a:rPr>
              <a:t>ОБРАЩЕНИЕ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индивидуальные или коллективные заявление, предложение, жалоба, изложенные в письменной, электронной или устной форме.</a:t>
            </a:r>
            <a:endParaRPr lang="en-US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u="sng" dirty="0" smtClean="0">
                <a:solidFill>
                  <a:schemeClr val="bg1"/>
                </a:solidFill>
              </a:rPr>
              <a:t>ПИСЬМЕННЫЕ ОБРАЩЕНИЯ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подаются нарочным (курьером), по почте, в ходе личного приема, путем внесения замечаний и (или) предложений в книгу замечаний и предложений.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u="sng" dirty="0" smtClean="0">
                <a:solidFill>
                  <a:schemeClr val="bg1"/>
                </a:solidFill>
              </a:rPr>
              <a:t>УСТНЫЕ ОБРАЩЕНИЯ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излагаются в ходе личного приема.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u="sng" dirty="0" smtClean="0">
                <a:solidFill>
                  <a:srgbClr val="125507"/>
                </a:solidFill>
              </a:rPr>
              <a:t>СРОКИ ПОДАЧИ ОБРАЩЕНИЙ</a:t>
            </a: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Подача заявителями заявлений и предложений сроком не ограничивается.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Жалобы могут быть поданы заявителями </a:t>
            </a:r>
            <a:r>
              <a:rPr lang="ru-RU" i="1" dirty="0" smtClean="0">
                <a:solidFill>
                  <a:schemeClr val="bg1"/>
                </a:solidFill>
              </a:rPr>
              <a:t>в течение 3лет со дня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когда они узнали или должны были узнать о нарушении их прав, свобод и (или) законных интересов.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 descr="курь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29066"/>
            <a:ext cx="2987972" cy="29289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aT1whJ67gB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0563" y="3929042"/>
            <a:ext cx="4393437" cy="292895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img_4291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3500438"/>
            <a:ext cx="3810000" cy="269557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 descr="digo.ws_green_wallpapers_00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0"/>
            <a:ext cx="8575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3" descr="353122.jpg"/>
          <p:cNvPicPr>
            <a:picLocks noChangeAspect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0" y="714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75" y="0"/>
            <a:ext cx="6715125" cy="6308725"/>
          </a:xfrm>
        </p:spPr>
        <p:txBody>
          <a:bodyPr>
            <a:noAutofit/>
          </a:bodyPr>
          <a:lstStyle/>
          <a:p>
            <a:pPr marL="548640" indent="-411480" algn="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Письменные обращения</a:t>
            </a:r>
            <a:endParaRPr lang="en-US" sz="23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48640" indent="-411480" algn="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300" b="1" u="sng" dirty="0" smtClean="0">
                <a:solidFill>
                  <a:schemeClr val="bg2">
                    <a:lumMod val="50000"/>
                  </a:schemeClr>
                </a:solidFill>
              </a:rPr>
              <a:t>Письменные обращения граждан</a:t>
            </a:r>
            <a:r>
              <a:rPr lang="en-US" sz="2300" b="1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300" b="1" u="sng" dirty="0" smtClean="0">
                <a:solidFill>
                  <a:schemeClr val="bg2">
                    <a:lumMod val="50000"/>
                  </a:schemeClr>
                </a:solidFill>
              </a:rPr>
              <a:t> должны содержать:</a:t>
            </a:r>
          </a:p>
          <a:p>
            <a:pPr marL="548640" indent="-411480" algn="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2300" dirty="0" smtClean="0">
                <a:solidFill>
                  <a:schemeClr val="bg1"/>
                </a:solidFill>
              </a:rPr>
              <a:t>наименование и (или) адрес организации либо должность лица, которым направляется обращение;</a:t>
            </a:r>
          </a:p>
          <a:p>
            <a:pPr marL="548640" indent="-411480" algn="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фамилию, собственное имя, отчество (если таковое имеется) либо инициалы гражданина, адрес его места жительства (места пребывания) и (или) места работы (учебы);</a:t>
            </a:r>
          </a:p>
          <a:p>
            <a:pPr marL="548640" indent="-411480" algn="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изложение сути обращения;</a:t>
            </a:r>
          </a:p>
          <a:p>
            <a:pPr marL="548640" indent="-411480" algn="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личную подпись гражданина (граждан).</a:t>
            </a:r>
          </a:p>
          <a:p>
            <a:pPr marL="548640" indent="-411480" algn="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3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48640" indent="-411480" algn="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300" b="1" u="sng" dirty="0" smtClean="0">
                <a:solidFill>
                  <a:srgbClr val="125507"/>
                </a:solidFill>
              </a:rPr>
              <a:t> Текст </a:t>
            </a: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обращения должен поддаваться прочтению. Рукописные обращения должны быть написаны четким, разборчивым почерком. Не допускается употребление в обращениях нецензурных либо оскорбительных слов или выражений.</a:t>
            </a:r>
          </a:p>
          <a:p>
            <a:pPr marL="548640" indent="-411480" algn="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3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353122.jpg"/>
          <p:cNvPicPr>
            <a:picLocks noChangeAspect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0" y="214313"/>
            <a:ext cx="6286500" cy="6357937"/>
          </a:xfrm>
        </p:spPr>
        <p:txBody>
          <a:bodyPr>
            <a:normAutofit fontScale="47500" lnSpcReduction="20000"/>
          </a:bodyPr>
          <a:lstStyle/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200" b="1" dirty="0" smtClean="0">
                <a:solidFill>
                  <a:srgbClr val="008000"/>
                </a:solidFill>
              </a:rPr>
              <a:t>Оставляются без рассмотрения по существу обращения,</a:t>
            </a: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200" b="1" dirty="0" smtClean="0">
                <a:solidFill>
                  <a:srgbClr val="008000"/>
                </a:solidFill>
              </a:rPr>
              <a:t> которые (по которым): </a:t>
            </a: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 smtClean="0"/>
              <a:t>• изложены не на белорусском или русском языке; </a:t>
            </a: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 smtClean="0"/>
              <a:t>• не содержат фамилии, собственного имени, отчества, адреса места жительства (места пребывания) гражданина; </a:t>
            </a: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 smtClean="0"/>
              <a:t>• не содержат полного наименования юридического лица и адреса его места нахождения, фамилии, собственного имени, отчества руководителя или лица, уполномоченного в установленном порядке подписывать обращения (для юридических лиц); </a:t>
            </a: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 smtClean="0"/>
              <a:t>• содержат текст, не поддающийся прочтению; </a:t>
            </a: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 smtClean="0"/>
              <a:t>• содержат нецензурные либо оскорбительные слова или выражения; </a:t>
            </a: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 smtClean="0"/>
              <a:t>• подлежат рассмотрению в соответствии с законодательством о конституционном судопроизводстве, гражданским, гражданским процессуальным, хозяйственным процессуальным, уголовно-процессуальным законодательством, законодательством, определяющим порядок административного процесса, законодательством об административных процедурах либо в соответствии с законодательными актами установлен иной порядок подачи и рассмотрения таких обращений; </a:t>
            </a: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 smtClean="0"/>
              <a:t>• содержат вопросы, не относящиеся к компетенции</a:t>
            </a:r>
            <a:r>
              <a:rPr lang="en-US" sz="3400" dirty="0" smtClean="0"/>
              <a:t> </a:t>
            </a:r>
            <a:r>
              <a:rPr lang="ru-RU" sz="3400" dirty="0" smtClean="0"/>
              <a:t>органа; </a:t>
            </a: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 smtClean="0"/>
              <a:t>• пропущен без уважительной причины срок подачи жалобы; </a:t>
            </a: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 smtClean="0"/>
              <a:t>• подано повторное обращение, если оно уже было рассмотрено по существу и в нем не содержатся новые обстоятельства, имеющие значение для рассмотрения обращения по существу; </a:t>
            </a:r>
          </a:p>
          <a:p>
            <a:pPr marL="548640" indent="-411480" algn="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 smtClean="0"/>
              <a:t>• с заявителем прекращена переписка.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353122.jpg"/>
          <p:cNvPicPr>
            <a:picLocks noChangeAspect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8" y="571500"/>
            <a:ext cx="5357812" cy="5737225"/>
          </a:xfrm>
        </p:spPr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8000"/>
                </a:solidFill>
              </a:rPr>
              <a:t>Заявитель имеет право </a:t>
            </a:r>
            <a:r>
              <a:rPr lang="ru-RU" b="1" dirty="0" smtClean="0">
                <a:solidFill>
                  <a:srgbClr val="008000"/>
                </a:solidFill>
              </a:rPr>
              <a:t>отозвать </a:t>
            </a:r>
            <a:r>
              <a:rPr lang="ru-RU" dirty="0" smtClean="0">
                <a:solidFill>
                  <a:srgbClr val="008000"/>
                </a:solidFill>
              </a:rPr>
              <a:t>свое обращение до рассмотрения его по существу путем подачи соответствующего письменного заявления.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8000"/>
                </a:solidFill>
              </a:rPr>
              <a:t>Письменные обращения должны быть рассмотрены не позднее </a:t>
            </a:r>
            <a:r>
              <a:rPr lang="ru-RU" b="1" dirty="0" smtClean="0">
                <a:solidFill>
                  <a:srgbClr val="008000"/>
                </a:solidFill>
              </a:rPr>
              <a:t>15дней,</a:t>
            </a:r>
            <a:r>
              <a:rPr lang="ru-RU" dirty="0" smtClean="0">
                <a:solidFill>
                  <a:srgbClr val="008000"/>
                </a:solidFill>
              </a:rPr>
              <a:t> а обращения, требующие дополнительного изучения и проверки, – не позднее </a:t>
            </a:r>
            <a:r>
              <a:rPr lang="ru-RU" b="1" dirty="0" smtClean="0">
                <a:solidFill>
                  <a:srgbClr val="008000"/>
                </a:solidFill>
              </a:rPr>
              <a:t>1месяца</a:t>
            </a:r>
            <a:r>
              <a:rPr lang="ru-RU" dirty="0" smtClean="0">
                <a:solidFill>
                  <a:srgbClr val="008000"/>
                </a:solidFill>
              </a:rPr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8000"/>
                </a:solidFill>
              </a:rPr>
              <a:t>Обращения рассматриваются, как правило, </a:t>
            </a:r>
            <a:r>
              <a:rPr lang="ru-RU" b="1" dirty="0" smtClean="0">
                <a:solidFill>
                  <a:srgbClr val="008000"/>
                </a:solidFill>
              </a:rPr>
              <a:t>без взимания платы.</a:t>
            </a:r>
            <a:endParaRPr lang="ru-RU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 descr="green-background-vector_4161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57688"/>
            <a:ext cx="6143625" cy="3000375"/>
          </a:xfrm>
        </p:spPr>
        <p:txBody>
          <a:bodyPr>
            <a:normAutofit fontScale="5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dirty="0" smtClean="0"/>
              <a:t>Функция защиты прав и свобод осуществляется органами конституционной юрисдикции путем использования 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ТРЕХ</a:t>
            </a:r>
            <a:r>
              <a:rPr lang="ru-RU" sz="3600" dirty="0" smtClean="0"/>
              <a:t> основных форм деятельности: посредством </a:t>
            </a:r>
            <a:r>
              <a:rPr lang="ru-RU" sz="3600" u="sng" dirty="0" smtClean="0">
                <a:solidFill>
                  <a:schemeClr val="bg2">
                    <a:lumMod val="50000"/>
                  </a:schemeClr>
                </a:solidFill>
              </a:rPr>
              <a:t>а</a:t>
            </a:r>
            <a:r>
              <a:rPr lang="ru-RU" sz="3600" b="1" u="sng" dirty="0" smtClean="0">
                <a:solidFill>
                  <a:schemeClr val="bg2">
                    <a:lumMod val="50000"/>
                  </a:schemeClr>
                </a:solidFill>
              </a:rPr>
              <a:t>бстрактного,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u="sng" dirty="0" smtClean="0">
                <a:solidFill>
                  <a:schemeClr val="bg2">
                    <a:lumMod val="50000"/>
                  </a:schemeClr>
                </a:solidFill>
              </a:rPr>
              <a:t> конкретного и индивидуального контроля</a:t>
            </a:r>
            <a:r>
              <a:rPr lang="ru-RU" sz="3600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dirty="0" smtClean="0"/>
              <a:t>за соответствием конституции и закрепленным в ней правам и свободам человека и гражданина, законов и иных нормативных актов, а также судебных и административных решений.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Рисунок 4" descr="ed54e4838de8dc2d7dea01725155112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14897" y="1785905"/>
            <a:ext cx="7072317" cy="3929088"/>
          </a:xfrm>
          <a:prstGeom prst="wave">
            <a:avLst>
              <a:gd name="adj1" fmla="val 20000"/>
              <a:gd name="adj2" fmla="val -1296"/>
            </a:avLst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50" y="0"/>
            <a:ext cx="7786688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atin typeface="+mn-lt"/>
              </a:rPr>
              <a:t>Конституционное правосудие</a:t>
            </a:r>
            <a:r>
              <a:rPr lang="ru-RU" dirty="0">
                <a:latin typeface="+mn-lt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Наиболее эффективным институтом судебной защиты прав человека в современном демократическом государстве и обществе, является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КОНСТИТУЦИОННОЕ ПРАВОСУДИЕ. </a:t>
            </a:r>
            <a:r>
              <a:rPr lang="ru-RU" dirty="0">
                <a:latin typeface="+mn-lt"/>
              </a:rPr>
              <a:t>Оно осуществляется специализированными конституционными судами или компетентными органами, наделенными полномочиями осуществлять конституционный контроль и обеспечивать своей деятельностью верховенство конституции и приоритет прав и свобод человека.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4" descr="381542-1280x8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13" y="285750"/>
            <a:ext cx="8115301" cy="3286125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Конституционный Суд </a:t>
            </a:r>
            <a:r>
              <a:rPr lang="ru-RU" dirty="0" smtClean="0"/>
              <a:t>Республики Беларусь как орган судебного контроля за конституционностью нормативных правовых актов в государстве, обеспечивая верховенство Конституции и ее непосредственное действие, своей деятельностью, во-первых, </a:t>
            </a:r>
            <a:r>
              <a:rPr lang="ru-RU" dirty="0" smtClean="0">
                <a:solidFill>
                  <a:srgbClr val="C00000"/>
                </a:solidFill>
              </a:rPr>
              <a:t>также защищает конституционные права </a:t>
            </a:r>
            <a:r>
              <a:rPr lang="ru-RU" dirty="0" smtClean="0"/>
              <a:t>и свободы граждан, во-вторых, обеспечивает полноту реализации конституционного права каждого на судебную защиту.</a:t>
            </a:r>
          </a:p>
        </p:txBody>
      </p:sp>
      <p:pic>
        <p:nvPicPr>
          <p:cNvPr id="4" name="Рисунок 3" descr="000571_8517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3500438"/>
            <a:ext cx="6643734" cy="29289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ed54e4838de8dc2d7dea01725155112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607753" y="1678762"/>
            <a:ext cx="7286606" cy="3929088"/>
          </a:xfrm>
          <a:prstGeom prst="wave">
            <a:avLst>
              <a:gd name="adj1" fmla="val 20000"/>
              <a:gd name="adj2" fmla="val -1296"/>
            </a:avLst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9" descr="381542-1280x8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5214938" cy="6643687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КОНСТИТУЦИОННЫЙ СУД </a:t>
            </a:r>
            <a:r>
              <a:rPr lang="ru-RU" i="1" dirty="0" smtClean="0"/>
              <a:t>Республики Беларусь как орган судебного контроля за конституционностью нормативных правовых актов в государстве, обеспечивая верховенство Конституции и ее непосредственное действие, своей деятельностью, во-первых, защищает конституционные права и свободы граждан, во-вторых, обеспечивает полноту реализации конституционного права каждого на судебную защиту.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Способы реализации прав граждан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 на судебную защиту посредством конституционной юстиции имеют различия в разных государствах с учетом особенностей правовой системы страны, национальных традиций и других факторов.</a:t>
            </a:r>
          </a:p>
        </p:txBody>
      </p:sp>
      <p:pic>
        <p:nvPicPr>
          <p:cNvPr id="4" name="Рисунок 3" descr="200px-Boehmische_Hofkanzlei_Vienna_April_2007_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3500438"/>
            <a:ext cx="2540000" cy="1905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800px-Ústavní_soud_Ukraji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5" y="4949588"/>
            <a:ext cx="3143271" cy="190841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беьг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429000"/>
            <a:ext cx="2786050" cy="20895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ро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-428652"/>
            <a:ext cx="3619525" cy="27146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франц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1643050"/>
            <a:ext cx="3414708" cy="288566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фрг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6" y="2143116"/>
            <a:ext cx="2331410" cy="164364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1" descr="381542-1280x8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214938" cy="4714875"/>
          </a:xfrm>
        </p:spPr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dirty="0" smtClean="0"/>
              <a:t>В Конституции РБ сказано: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«Обеспечение прав и свобод граждан РБ является высшей целью государства»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«Все равны перед законом и имеют право без всякой дискриминации на равную защиту прав и законных интересов»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 Каждый имеет право направлять личные и коллективные обращения в государственные органы»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«Государственные органы, должностные и иные лица, которым доверено исполнение государственных функций, обязаны в пределах своей компетенции принимать необходимые меры для осуществления и защиты прав и свобод личности»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«Каждый имеет право на юридическую помощь для осуществления и защиты прав и свобод своих»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2000250" y="4357688"/>
            <a:ext cx="7429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И, наконец,</a:t>
            </a: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« Каждому гарантируется защита его прав и свобод компетентным, независимым и беспристрастным судом»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На конституционном уровне записано, что каждый из нас имеет право защитить свои права в случае их нарушения, что наши права и их сохранность важны для государства.  А как? Куда обратиться? К кому, если вдруг кто-то на них посягнул? </a:t>
            </a:r>
          </a:p>
        </p:txBody>
      </p:sp>
      <p:pic>
        <p:nvPicPr>
          <p:cNvPr id="7" name="Рисунок 6" descr="ed54e4838de8dc2d7dea01725155112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86774">
            <a:off x="-489843" y="5192518"/>
            <a:ext cx="3312567" cy="189015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Рисунок 13" descr="constitution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5430" y="-214338"/>
            <a:ext cx="3638570" cy="508180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5" descr="381542-1280x8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"/>
            <a:ext cx="6715125" cy="6715125"/>
          </a:xfrm>
        </p:spPr>
        <p:txBody>
          <a:bodyPr>
            <a:normAutofit fontScale="5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Наиболее распространенным видом доступа граждан к конституционному правосудию является </a:t>
            </a:r>
            <a:r>
              <a:rPr lang="ru-RU" b="1" i="1" u="sng" dirty="0" smtClean="0"/>
              <a:t>конституционная жалоба.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i="1" u="sng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При этом особое значение для эффективного рассмотрения конституционных жалоб граждан имеют так называемые ФИЛЬТРЫ, с помощью которых конституционный суд освобождается от перегруженности, вызванной необходимостью рассмотрения не входящих в его компетенцию обращений, сосредоточивает свое внимание на проблемах конституционности нормативных правовых актов. Такими «фильтрами» для определения юрисдикции суда, как правило, выступают сотрудники секретариатов судов, группы судей или судья единолично.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Другой подход заключается в использовании </a:t>
            </a:r>
            <a:r>
              <a:rPr lang="ru-RU" b="1" i="1" u="sng" dirty="0" smtClean="0"/>
              <a:t>внесудебных «фильтров</a:t>
            </a:r>
            <a:r>
              <a:rPr lang="ru-RU" dirty="0" smtClean="0"/>
              <a:t>». Ими выступают органы и лица, к которым поступает обращение гражданина до его поступления в конституционный суд. Такой способ доступа граждан к конституционному правосудию является косвенным, или опосредованным, и осуществляется в двух основных формах: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в порядке преюдициального производства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через омбудсмена</a:t>
            </a:r>
            <a:r>
              <a:rPr lang="ru-RU" dirty="0" smtClean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u="sng" dirty="0" smtClean="0"/>
              <a:t>В правовой системе Республики Беларусь </a:t>
            </a:r>
            <a:r>
              <a:rPr lang="ru-RU" dirty="0" smtClean="0">
                <a:solidFill>
                  <a:schemeClr val="bg1"/>
                </a:solidFill>
              </a:rPr>
              <a:t>механизм преюдициального запроса</a:t>
            </a:r>
            <a:r>
              <a:rPr lang="ru-RU" dirty="0" smtClean="0"/>
              <a:t> закреплен в статье 112 Конституции, согласно которой если при рассмотрении конкретного дела суд придет к выводу о несоответствии нормативного акта Конституции, то он принимает решение в соответствии с Конституцией и ставит в установленном порядке вопрос о признании данного нормативного акта неконституционным.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Институт </a:t>
            </a:r>
            <a:r>
              <a:rPr lang="ru-RU" sz="65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Омбудсмена</a:t>
            </a:r>
            <a:r>
              <a:rPr lang="ru-RU" dirty="0" smtClean="0"/>
              <a:t> в Республике Беларусь пока не учрежден. </a:t>
            </a:r>
            <a:r>
              <a:rPr lang="ru-RU" sz="5100" b="1" dirty="0" smtClean="0">
                <a:sym typeface="Wingdings" pitchFamily="2" charset="2"/>
              </a:rPr>
              <a:t></a:t>
            </a:r>
            <a:endParaRPr lang="ru-RU" sz="5100" b="1" dirty="0"/>
          </a:p>
        </p:txBody>
      </p:sp>
      <p:pic>
        <p:nvPicPr>
          <p:cNvPr id="4" name="Рисунок 3" descr="1139720956_oboi_na_temu_zimy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786190"/>
            <a:ext cx="3214680" cy="257174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 descr="5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85728"/>
            <a:ext cx="3325218" cy="378621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4" descr="green-background-vector_4161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5572125" cy="60944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125507"/>
                </a:solidFill>
              </a:rPr>
              <a:t>Обращения в Конституционный Суд</a:t>
            </a:r>
            <a:endParaRPr lang="ru-RU" sz="1800" smtClean="0">
              <a:solidFill>
                <a:srgbClr val="125507"/>
              </a:solidFill>
            </a:endParaRPr>
          </a:p>
          <a:p>
            <a:pPr>
              <a:buFont typeface="Wingdings 2" pitchFamily="18" charset="2"/>
              <a:buNone/>
            </a:pPr>
            <a:endParaRPr lang="ru-RU" sz="1800" smtClean="0">
              <a:solidFill>
                <a:srgbClr val="125507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800" i="1" smtClean="0"/>
              <a:t>Конституционный Суд Республики Беларусь осуществляет контроль за конституционностью нормативных актов в государстве по предложениям Президента Республики Беларусь, Палаты представителей, Совета Республики, Верховного Суда, Высшего Хозяйственного Суда, Совета Министров Республики Беларусь (статья 116 Конституции Республики Беларусь).</a:t>
            </a:r>
          </a:p>
          <a:p>
            <a:pPr>
              <a:buFont typeface="Wingdings 2" pitchFamily="18" charset="2"/>
              <a:buNone/>
            </a:pPr>
            <a:endParaRPr lang="ru-RU" sz="1800" i="1" smtClean="0"/>
          </a:p>
          <a:p>
            <a:pPr>
              <a:buFont typeface="Wingdings 2" pitchFamily="18" charset="2"/>
              <a:buNone/>
            </a:pPr>
            <a:r>
              <a:rPr lang="ru-RU" sz="1800" i="1" smtClean="0"/>
              <a:t>Другие государственные органы, общественные объединения, организации, а также граждане обращаются с инициативой о проверке конституционности акта к органам и лицам, обладающим правом внесения в Конституционный Суд Республики Беларусь предложений о проверке конституционности акта (статья 22 Кодекса Республики Беларусь о судоустройстве и статусе судей).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solidFill>
                <a:srgbClr val="125507"/>
              </a:solidFill>
            </a:endParaRPr>
          </a:p>
        </p:txBody>
      </p:sp>
      <p:pic>
        <p:nvPicPr>
          <p:cNvPr id="6" name="Рисунок 5" descr="6a00d83452c78269e2010534db323e970b-800w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-214338"/>
            <a:ext cx="4648224" cy="348616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3796" name="Рисунок 6" descr="Check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257175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3" descr="361349-1280x8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4829175" cy="6022975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И…если уже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исчерпаны все имеющиеся внутригосударственные средства правовой защиты, каждый вправе в соответствии с международно-правовыми актами, ратифицированными Республикой Беларусь, </a:t>
            </a:r>
            <a:r>
              <a:rPr lang="ru-RU" b="1" i="1" dirty="0" smtClean="0">
                <a:solidFill>
                  <a:srgbClr val="C00000"/>
                </a:solidFill>
              </a:rPr>
              <a:t>обращаться в международные организации с целью защиты своих прав и свобод.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6" descr="361349-1280x800.jpg"/>
          <p:cNvPicPr>
            <a:picLocks noChangeAspect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857232"/>
            <a:ext cx="5429256" cy="6357982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900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Внутригосударственные механизмы защиты прав человека и гражданина- </a:t>
            </a:r>
            <a:r>
              <a:rPr lang="ru-RU" sz="29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система социально-экономических, политических, нравственных и правовых средств и условий, обеспечивающих защиту прав человека и гражданина внутри государства.</a:t>
            </a:r>
            <a:endParaRPr lang="ru-RU" sz="29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0"/>
            <a:ext cx="4572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И именно для этого в республике существуют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2" descr="381542-1280x8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>
          <a:xfrm>
            <a:off x="-214346" y="0"/>
            <a:ext cx="5429288" cy="4643446"/>
          </a:xfrm>
          <a:prstGeom prst="cloudCallout">
            <a:avLst>
              <a:gd name="adj1" fmla="val 91974"/>
              <a:gd name="adj2" fmla="val -1718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i="1" dirty="0">
                <a:solidFill>
                  <a:srgbClr val="008000"/>
                </a:solidFill>
              </a:rPr>
              <a:t>Выделяют несколько способов защиты прав граждан:</a:t>
            </a:r>
          </a:p>
          <a:p>
            <a:pPr marL="65151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300" i="1" dirty="0">
                <a:solidFill>
                  <a:srgbClr val="008000"/>
                </a:solidFill>
              </a:rPr>
              <a:t>В судебном порядке.</a:t>
            </a:r>
          </a:p>
          <a:p>
            <a:pPr marL="65151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300" i="1" dirty="0">
                <a:solidFill>
                  <a:srgbClr val="008000"/>
                </a:solidFill>
              </a:rPr>
              <a:t>Во внесудебном порядке (административном)</a:t>
            </a:r>
          </a:p>
          <a:p>
            <a:pPr marL="65151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300" i="1" dirty="0">
                <a:solidFill>
                  <a:srgbClr val="008000"/>
                </a:solidFill>
              </a:rPr>
              <a:t>Конституционное правосудие</a:t>
            </a:r>
            <a:endParaRPr lang="ru-RU" sz="2300" i="1" dirty="0">
              <a:solidFill>
                <a:srgbClr val="008000"/>
              </a:solidFill>
            </a:endParaRPr>
          </a:p>
        </p:txBody>
      </p:sp>
      <p:pic>
        <p:nvPicPr>
          <p:cNvPr id="5" name="Рисунок 4" descr="blue-42952_640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4876" y="762000"/>
            <a:ext cx="6096000" cy="6096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6" descr="381542-1280x8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5000660" cy="6572272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800" b="1" i="1" dirty="0" smtClean="0">
                <a:ln w="3175">
                  <a:solidFill>
                    <a:schemeClr val="tx1"/>
                  </a:solidFill>
                </a:ln>
                <a:solidFill>
                  <a:srgbClr val="125507"/>
                </a:solidFill>
              </a:rPr>
              <a:t>Защита прав в судебном порядке.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Согласно </a:t>
            </a:r>
            <a:r>
              <a:rPr lang="ru-RU" b="1" i="1" dirty="0" smtClean="0">
                <a:solidFill>
                  <a:schemeClr val="bg1"/>
                </a:solidFill>
              </a:rPr>
              <a:t>статье 60 Конституции РБ </a:t>
            </a:r>
            <a:r>
              <a:rPr lang="ru-RU" b="1" i="1" dirty="0" smtClean="0"/>
              <a:t>каждому гарантируется защита его прав и свобод </a:t>
            </a:r>
            <a:r>
              <a:rPr lang="ru-RU" b="1" i="1" dirty="0" smtClean="0">
                <a:solidFill>
                  <a:schemeClr val="bg1"/>
                </a:solidFill>
              </a:rPr>
              <a:t>компетентным, независимым и беспристрастным судом </a:t>
            </a:r>
            <a:r>
              <a:rPr lang="ru-RU" b="1" i="1" dirty="0" smtClean="0"/>
              <a:t>в определенные законом сроки.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С целью защиты прав, свобод, чести и достоинства граждане в соответствии с законом вправе взыскать в судебном порядке как имущественный вред, так и материальное возмещение морального вреда.</a:t>
            </a:r>
            <a:endParaRPr lang="ru-RU" b="1" i="1" dirty="0"/>
          </a:p>
        </p:txBody>
      </p:sp>
      <p:pic>
        <p:nvPicPr>
          <p:cNvPr id="6" name="Рисунок 5" descr="Представительство в суд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70" y="4143380"/>
            <a:ext cx="4071930" cy="27146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get_im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5986" y="214290"/>
            <a:ext cx="4348014" cy="271464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 descr="green-texture-wallpap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50"/>
            <a:ext cx="8786813" cy="3571875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В нашей стране существует </a:t>
            </a:r>
            <a:r>
              <a:rPr lang="ru-RU" b="1" dirty="0" smtClean="0">
                <a:solidFill>
                  <a:srgbClr val="FFFF00"/>
                </a:solidFill>
              </a:rPr>
              <a:t>две системы судов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u="sng" dirty="0" smtClean="0">
                <a:solidFill>
                  <a:srgbClr val="FFFF00"/>
                </a:solidFill>
              </a:rPr>
              <a:t>хозяйственные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u="sng" dirty="0" smtClean="0">
                <a:solidFill>
                  <a:srgbClr val="FFFF00"/>
                </a:solidFill>
              </a:rPr>
              <a:t>общие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u="sng" dirty="0" smtClean="0">
                <a:solidFill>
                  <a:schemeClr val="bg1"/>
                </a:solidFill>
              </a:rPr>
              <a:t> </a:t>
            </a:r>
            <a:r>
              <a:rPr lang="ru-RU" b="1" u="sng" dirty="0" smtClean="0">
                <a:solidFill>
                  <a:srgbClr val="FFFF00"/>
                </a:solidFill>
              </a:rPr>
              <a:t>Хозяйственные суды </a:t>
            </a:r>
            <a:r>
              <a:rPr lang="ru-RU" dirty="0" smtClean="0">
                <a:solidFill>
                  <a:schemeClr val="bg1"/>
                </a:solidFill>
              </a:rPr>
              <a:t>рассматривают споры, возникающие, как правило, между организациями и индивидуальными предпринимателями, или же между субъектами хозяйствования и </a:t>
            </a:r>
            <a:r>
              <a:rPr lang="ru-RU" dirty="0" err="1" smtClean="0">
                <a:solidFill>
                  <a:schemeClr val="bg1"/>
                </a:solidFill>
              </a:rPr>
              <a:t>гос</a:t>
            </a:r>
            <a:r>
              <a:rPr lang="ru-RU" dirty="0" smtClean="0">
                <a:solidFill>
                  <a:schemeClr val="bg1"/>
                </a:solidFill>
              </a:rPr>
              <a:t>. органами.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Гражданам же чаще всего приходится иметь дело именно с </a:t>
            </a:r>
            <a:r>
              <a:rPr lang="ru-RU" b="1" u="sng" dirty="0" smtClean="0">
                <a:solidFill>
                  <a:srgbClr val="FFFF00"/>
                </a:solidFill>
              </a:rPr>
              <a:t>Общими судами</a:t>
            </a:r>
            <a:r>
              <a:rPr lang="ru-RU" dirty="0" smtClean="0">
                <a:solidFill>
                  <a:schemeClr val="bg1"/>
                </a:solidFill>
              </a:rPr>
              <a:t>. Они рассматривают: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— уголовные дела, то есть дела по обвинению в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совершении преступления;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— дела об административных правонарушениях, совершенных гражданами;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— гражданские дела, в которых хотя бы одной из сторон является гражданин.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 descr="foto1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643314"/>
            <a:ext cx="4522302" cy="300432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0" y="3717925"/>
            <a:ext cx="54292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К последней категории относятся дела по жилищным, семейным, наследственным, трудовым спорам, другим спорам имущественного характера (о разделе квартиры, о расторжении брака и разделе имущества, о взыскании алиментов, о разделе наследственного имущества, о взыскании долга, о восстановлении на работе, о взыскании заработной платы и т.д.).</a:t>
            </a:r>
          </a:p>
          <a:p>
            <a:endParaRPr lang="ru-RU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i="1">
                <a:solidFill>
                  <a:srgbClr val="FFFF00"/>
                </a:solidFill>
                <a:latin typeface="Times New Roman" pitchFamily="18" charset="0"/>
              </a:rPr>
              <a:t>К сведению, ежегодно суды в Республике Беларусь рассматривают более 300 тысяч гражданских дел</a:t>
            </a:r>
            <a:r>
              <a:rPr lang="ru-RU" i="1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6" descr="1400x1050_green_tcm20-1436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357188"/>
            <a:ext cx="4357688" cy="6280150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u="sng" dirty="0" smtClean="0">
                <a:solidFill>
                  <a:schemeClr val="bg1"/>
                </a:solidFill>
              </a:rPr>
              <a:t>Система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общих судов </a:t>
            </a:r>
            <a:r>
              <a:rPr lang="ru-RU" dirty="0" smtClean="0">
                <a:solidFill>
                  <a:schemeClr val="bg1"/>
                </a:solidFill>
              </a:rPr>
              <a:t>в нашей стране состоит из: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— 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Верховного Суда Республики Беларусь;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— областных (Минского городского) судов;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— районных (городских) судов.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 систему общих судов входят также и 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военные суды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— </a:t>
            </a:r>
            <a:r>
              <a:rPr lang="ru-RU" u="sng" dirty="0" err="1" smtClean="0">
                <a:solidFill>
                  <a:schemeClr val="accent4">
                    <a:lumMod val="50000"/>
                  </a:schemeClr>
                </a:solidFill>
              </a:rPr>
              <a:t>межгарнизонные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и </a:t>
            </a:r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Белорусский военный суд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Военные суды рассматривают уголовные дела о преступлениях, совершенных военнослужащими и гражданские дела, вытекающие из отношений военной службы (жалобы на действия органов военного управления, восстановление на службе по иску уволенных военнослужащих и др.).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 descr="court_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14290"/>
            <a:ext cx="424501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5072063" y="3357563"/>
            <a:ext cx="32416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125507"/>
                </a:solidFill>
                <a:latin typeface="Times New Roman" pitchFamily="18" charset="0"/>
              </a:rPr>
              <a:t>Гомельский областной суд</a:t>
            </a:r>
          </a:p>
          <a:p>
            <a:endParaRPr lang="ru-RU" sz="2000">
              <a:solidFill>
                <a:srgbClr val="125507"/>
              </a:solidFill>
              <a:latin typeface="Times New Roman" pitchFamily="18" charset="0"/>
            </a:endParaRPr>
          </a:p>
          <a:p>
            <a:r>
              <a:rPr lang="ru-RU" sz="2000" i="1">
                <a:solidFill>
                  <a:srgbClr val="125507"/>
                </a:solidFill>
                <a:latin typeface="Times New Roman" pitchFamily="18" charset="0"/>
              </a:rPr>
              <a:t>Приемная суда</a:t>
            </a:r>
          </a:p>
          <a:p>
            <a:r>
              <a:rPr lang="ru-RU" sz="2000">
                <a:solidFill>
                  <a:srgbClr val="125507"/>
                </a:solidFill>
                <a:latin typeface="Times New Roman" pitchFamily="18" charset="0"/>
              </a:rPr>
              <a:t>г. Гомель, ул. Кирова, 11</a:t>
            </a:r>
          </a:p>
          <a:p>
            <a:r>
              <a:rPr lang="ru-RU" sz="2000">
                <a:solidFill>
                  <a:srgbClr val="125507"/>
                </a:solidFill>
                <a:latin typeface="Times New Roman" pitchFamily="18" charset="0"/>
              </a:rPr>
              <a:t>тел/факс: (0232)77-70-66</a:t>
            </a:r>
          </a:p>
          <a:p>
            <a:r>
              <a:rPr lang="ru-RU" sz="2000" i="1">
                <a:solidFill>
                  <a:srgbClr val="125507"/>
                </a:solidFill>
                <a:latin typeface="Times New Roman" pitchFamily="18" charset="0"/>
              </a:rPr>
              <a:t>Режим работы суда</a:t>
            </a:r>
          </a:p>
          <a:p>
            <a:r>
              <a:rPr lang="ru-RU" sz="2000">
                <a:solidFill>
                  <a:srgbClr val="125507"/>
                </a:solidFill>
                <a:latin typeface="Times New Roman" pitchFamily="18" charset="0"/>
              </a:rPr>
              <a:t>пн.-пт. 9:00 - 18:00</a:t>
            </a:r>
          </a:p>
          <a:p>
            <a:r>
              <a:rPr lang="ru-RU" sz="2000">
                <a:solidFill>
                  <a:srgbClr val="125507"/>
                </a:solidFill>
                <a:latin typeface="Times New Roman" pitchFamily="18" charset="0"/>
              </a:rPr>
              <a:t>перерыв 13:00 - 14:00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 descr="381609-1280x8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50"/>
            <a:ext cx="8686800" cy="6572250"/>
          </a:xfrm>
        </p:spPr>
        <p:txBody>
          <a:bodyPr>
            <a:normAutofit fontScale="55000" lnSpcReduction="20000"/>
          </a:bodyPr>
          <a:lstStyle/>
          <a:p>
            <a:pPr marL="54864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Если вы хотите посудиться, нужно составить исковое заявление.</a:t>
            </a:r>
          </a:p>
          <a:p>
            <a:pPr marL="54864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9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ИСКОВОЕ ЗАЯВЛЕНИЕ </a:t>
            </a:r>
            <a:r>
              <a:rPr lang="ru-RU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– это документ, содержащий требование и его обоснование, подаваемый в суд.</a:t>
            </a:r>
          </a:p>
          <a:p>
            <a:pPr marL="54864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900" i="1" dirty="0" smtClean="0">
                <a:solidFill>
                  <a:srgbClr val="125507"/>
                </a:solidFill>
              </a:rPr>
              <a:t>Судья может </a:t>
            </a:r>
            <a:r>
              <a:rPr lang="ru-RU" sz="2900" i="1" dirty="0" smtClean="0">
                <a:solidFill>
                  <a:srgbClr val="C00000"/>
                </a:solidFill>
              </a:rPr>
              <a:t>отказать</a:t>
            </a:r>
            <a:r>
              <a:rPr lang="ru-RU" sz="2900" i="1" dirty="0" smtClean="0">
                <a:solidFill>
                  <a:srgbClr val="125507"/>
                </a:solidFill>
              </a:rPr>
              <a:t> в принятии заявления только по основаниям, предусмотренным законом. Если заявление неподведомственно суду, судья обязан вынести определение об отказе в принятии заявления и разъяснить истцу, в какой орган он должен обратиться.</a:t>
            </a:r>
          </a:p>
          <a:p>
            <a:pPr marL="54864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i="1" dirty="0" smtClean="0"/>
          </a:p>
          <a:p>
            <a:pPr marL="54864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/>
              <a:t>Итак, теперь непосредственно сами правила оформления искового заявления в РБ (иначе Ваше заявление будет отклонено). В содержании искового заявления должны быть указаны:</a:t>
            </a:r>
          </a:p>
          <a:p>
            <a:pPr marL="54864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i="1" dirty="0" smtClean="0"/>
          </a:p>
          <a:p>
            <a:pPr marL="54864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i="1" dirty="0" smtClean="0"/>
          </a:p>
          <a:p>
            <a:pPr marL="54864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i="1" dirty="0" smtClean="0">
                <a:solidFill>
                  <a:schemeClr val="bg1"/>
                </a:solidFill>
              </a:rPr>
              <a:t>наименование суда, в который оно подается;</a:t>
            </a:r>
          </a:p>
          <a:p>
            <a:pPr marL="54864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i="1" dirty="0" smtClean="0">
                <a:solidFill>
                  <a:schemeClr val="bg1"/>
                </a:solidFill>
              </a:rPr>
              <a:t>наименование и место жительства (место нахождения) истца, а также его представителя, если процессуальный документ подается представителем;</a:t>
            </a:r>
          </a:p>
          <a:p>
            <a:pPr marL="54864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i="1" dirty="0" smtClean="0">
                <a:solidFill>
                  <a:schemeClr val="bg1"/>
                </a:solidFill>
              </a:rPr>
              <a:t>наименование и место жительства (место нахождения) ответчика;</a:t>
            </a:r>
          </a:p>
          <a:p>
            <a:pPr marL="54864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i="1" dirty="0" smtClean="0">
                <a:solidFill>
                  <a:schemeClr val="bg1"/>
                </a:solidFill>
              </a:rPr>
              <a:t>наименование документа (исковое заявление);</a:t>
            </a:r>
          </a:p>
          <a:p>
            <a:pPr marL="54864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i="1" dirty="0" smtClean="0">
                <a:solidFill>
                  <a:schemeClr val="bg1"/>
                </a:solidFill>
              </a:rPr>
              <a:t>точное обозначение требований истца, а если требования являются имущественными, то и цена иска;</a:t>
            </a:r>
          </a:p>
          <a:p>
            <a:pPr marL="54864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i="1" dirty="0" smtClean="0">
                <a:solidFill>
                  <a:schemeClr val="bg1"/>
                </a:solidFill>
              </a:rPr>
              <a:t>факты, которыми истец обосновывает свои требования;</a:t>
            </a:r>
          </a:p>
          <a:p>
            <a:pPr marL="54864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i="1" dirty="0" smtClean="0">
                <a:solidFill>
                  <a:schemeClr val="bg1"/>
                </a:solidFill>
              </a:rPr>
              <a:t>доказательства, подтверждающие каждый из упомянутых фактов;</a:t>
            </a:r>
          </a:p>
          <a:p>
            <a:pPr marL="54864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i="1" dirty="0" smtClean="0">
                <a:solidFill>
                  <a:schemeClr val="bg1"/>
                </a:solidFill>
              </a:rPr>
              <a:t>другие данные, вытекающие из Гражданского процессуального кодекса Республики Беларусь (далее — ГПК) и иных законодательных актов, необходимые для решения вопроса о принятии искового заявления (соблюдение досудебного порядка разрешения дела и т.п.);</a:t>
            </a:r>
          </a:p>
          <a:p>
            <a:pPr marL="54864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i="1" dirty="0" smtClean="0">
                <a:solidFill>
                  <a:schemeClr val="bg1"/>
                </a:solidFill>
              </a:rPr>
              <a:t>перечень приложений;</a:t>
            </a:r>
          </a:p>
          <a:p>
            <a:pPr marL="54864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ru-RU" i="1" dirty="0" smtClean="0">
                <a:solidFill>
                  <a:schemeClr val="bg1"/>
                </a:solidFill>
              </a:rPr>
              <a:t>подпись истца или его представителя и дату подачи.</a:t>
            </a: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6" descr="622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1363" y="1828800"/>
            <a:ext cx="5121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3" descr="381609-1280x8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alend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428604"/>
            <a:ext cx="5244088" cy="350046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5214942" cy="6309360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Сроки рассмотрения искового заявления зависят от категории дел.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 </a:t>
            </a:r>
            <a:r>
              <a:rPr lang="ru-RU" i="1" dirty="0" smtClean="0"/>
              <a:t>Так, </a:t>
            </a:r>
            <a:r>
              <a:rPr lang="ru-RU" b="1" i="1" dirty="0" smtClean="0"/>
              <a:t>гражданские дела </a:t>
            </a:r>
            <a:r>
              <a:rPr lang="ru-RU" i="1" dirty="0" smtClean="0"/>
              <a:t>по первой инстанции рассматриваются судом </a:t>
            </a:r>
            <a:r>
              <a:rPr lang="ru-RU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 позднее 2 месяцев</a:t>
            </a:r>
            <a:r>
              <a:rPr lang="ru-RU" i="1" dirty="0" smtClean="0"/>
              <a:t> со дня поступления заявления в суд.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/>
              <a:t> Дела о взыскании алиментов, о взыскании расходов, затраченных государством на содержание детей, находящихся на государственном обеспечении, о возмещении вреда, причиненного жизни или здоровью гражданина, и по требованиям, вытекающим из трудовых правоотношений, рассматриваются судом первой инстанции </a:t>
            </a:r>
            <a:r>
              <a:rPr lang="ru-RU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 позднее 1месяца </a:t>
            </a:r>
            <a:r>
              <a:rPr lang="ru-RU" i="1" dirty="0" smtClean="0"/>
              <a:t>со дня принятия заявления.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i="1" dirty="0" smtClean="0"/>
              <a:t> Дела с участием </a:t>
            </a:r>
            <a:r>
              <a:rPr lang="ru-RU" b="1" i="1" dirty="0" smtClean="0"/>
              <a:t>иностранных граждан</a:t>
            </a:r>
            <a:r>
              <a:rPr lang="ru-RU" i="1" dirty="0" smtClean="0"/>
              <a:t>, проживающих за границей, и иностранных юридических лиц подлежат рассмотрению судом первой инстанции </a:t>
            </a:r>
            <a:r>
              <a:rPr lang="ru-RU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 позднее одного года</a:t>
            </a:r>
            <a:r>
              <a:rPr lang="ru-RU" i="1" dirty="0" smtClean="0"/>
              <a:t> со дня поступления заявления в суд.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i="1" dirty="0"/>
          </a:p>
        </p:txBody>
      </p:sp>
      <p:pic>
        <p:nvPicPr>
          <p:cNvPr id="6" name="Рисунок 5" descr="14963803_S_copy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3286132"/>
            <a:ext cx="3571868" cy="357186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61">
      <a:dk1>
        <a:sysClr val="windowText" lastClr="000000"/>
      </a:dk1>
      <a:lt1>
        <a:sysClr val="window" lastClr="FFFFFF"/>
      </a:lt1>
      <a:dk2>
        <a:srgbClr val="23D745"/>
      </a:dk2>
      <a:lt2>
        <a:srgbClr val="23D745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9401FA-2C7A-4C54-8A8C-AA92F57A7B61}"/>
</file>

<file path=customXml/itemProps2.xml><?xml version="1.0" encoding="utf-8"?>
<ds:datastoreItem xmlns:ds="http://schemas.openxmlformats.org/officeDocument/2006/customXml" ds:itemID="{6BBB753C-288F-40A0-8FC7-AE038404D2CD}"/>
</file>

<file path=customXml/itemProps3.xml><?xml version="1.0" encoding="utf-8"?>
<ds:datastoreItem xmlns:ds="http://schemas.openxmlformats.org/officeDocument/2006/customXml" ds:itemID="{7AFF9F06-DF11-43B5-A122-B15B0FEDC6F9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414</TotalTime>
  <Words>1565</Words>
  <Application>Microsoft Office PowerPoint</Application>
  <PresentationFormat>On-screen Show (4:3)</PresentationFormat>
  <Paragraphs>139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Times New Roman</vt:lpstr>
      <vt:lpstr>Arial</vt:lpstr>
      <vt:lpstr>Wingdings 2</vt:lpstr>
      <vt:lpstr>Wingdings</vt:lpstr>
      <vt:lpstr>Wingdings 3</vt:lpstr>
      <vt:lpstr>Calibri</vt:lpstr>
      <vt:lpstr>Book Antiqua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www</cp:lastModifiedBy>
  <cp:revision>53</cp:revision>
  <dcterms:created xsi:type="dcterms:W3CDTF">2012-11-25T18:53:54Z</dcterms:created>
  <dcterms:modified xsi:type="dcterms:W3CDTF">2013-05-17T09:12:21Z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