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6030" y="76862"/>
            <a:ext cx="8064896" cy="1472184"/>
          </a:xfrm>
        </p:spPr>
        <p:txBody>
          <a:bodyPr/>
          <a:lstStyle/>
          <a:p>
            <a:r>
              <a:rPr lang="ru-RU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b="1" dirty="0" smtClean="0">
                <a:effectLst/>
              </a:rPr>
              <a:t>. Таблицы в  СУБД</a:t>
            </a:r>
            <a:r>
              <a:rPr lang="en-US" b="1" dirty="0" smtClean="0">
                <a:effectLst/>
              </a:rPr>
              <a:t> 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MS ACCESS</a:t>
            </a:r>
            <a:endParaRPr lang="ru-RU" b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11167"/>
            <a:ext cx="7992888" cy="5040560"/>
          </a:xfrm>
        </p:spPr>
        <p:txBody>
          <a:bodyPr>
            <a:noAutofit/>
          </a:bodyPr>
          <a:lstStyle/>
          <a:p>
            <a:pPr marL="541782" indent="-514350">
              <a:buAutoNum type="arabicPeriod"/>
            </a:pPr>
            <a:r>
              <a:rPr lang="ru-RU" sz="3600" dirty="0" smtClean="0"/>
              <a:t>Создание таблиц в  СУБД </a:t>
            </a:r>
            <a:r>
              <a:rPr lang="en-US" sz="3600" dirty="0" smtClean="0"/>
              <a:t>MS Access</a:t>
            </a:r>
            <a:endParaRPr lang="ru-RU" sz="3600" dirty="0" smtClean="0"/>
          </a:p>
          <a:p>
            <a:pPr marL="541782" indent="-514350">
              <a:buAutoNum type="arabicPeriod"/>
            </a:pPr>
            <a:r>
              <a:rPr lang="ru-RU" sz="3600" dirty="0" smtClean="0"/>
              <a:t>Связи между таблицами</a:t>
            </a:r>
          </a:p>
          <a:p>
            <a:pPr marL="541782" indent="-514350">
              <a:buAutoNum type="arabicPeriod"/>
            </a:pPr>
            <a:r>
              <a:rPr lang="ru-RU" sz="3600" dirty="0" smtClean="0"/>
              <a:t>Корректировка таблиц</a:t>
            </a:r>
          </a:p>
          <a:p>
            <a:pPr marL="541782" indent="-514350">
              <a:buAutoNum type="arabicPeriod"/>
            </a:pPr>
            <a:r>
              <a:rPr lang="ru-RU" sz="3600" dirty="0" smtClean="0"/>
              <a:t>Работа с построенной таблицей</a:t>
            </a:r>
          </a:p>
        </p:txBody>
      </p:sp>
    </p:spTree>
    <p:extLst>
      <p:ext uri="{BB962C8B-B14F-4D97-AF65-F5344CB8AC3E}">
        <p14:creationId xmlns:p14="http://schemas.microsoft.com/office/powerpoint/2010/main" val="16154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2. Связи между </a:t>
            </a:r>
            <a:r>
              <a:rPr lang="ru-RU" sz="2800" dirty="0" smtClean="0"/>
              <a:t>таблицами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Результат запроса при «симметричном» объединении</a:t>
            </a:r>
          </a:p>
          <a:p>
            <a:pPr marL="457200" indent="-457200" algn="just">
              <a:buFontTx/>
              <a:buChar char="-"/>
            </a:pP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72" y="1211824"/>
            <a:ext cx="7848000" cy="6819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320" y="2008680"/>
            <a:ext cx="6436008" cy="8105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2421" y="5373216"/>
            <a:ext cx="5602067" cy="13619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1968" y="2954882"/>
            <a:ext cx="4932906" cy="273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9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2. Связи между </a:t>
            </a:r>
            <a:r>
              <a:rPr lang="ru-RU" sz="2800" dirty="0" smtClean="0"/>
              <a:t>таблицами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Результат запроса при объединении от «первичного ключа к внешнему»</a:t>
            </a:r>
          </a:p>
          <a:p>
            <a:pPr marL="457200" indent="-457200" algn="just">
              <a:buFontTx/>
              <a:buChar char="-"/>
            </a:pP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72" y="1239128"/>
            <a:ext cx="7956000" cy="6913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672" y="2008680"/>
            <a:ext cx="7024209" cy="8846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812" y="2996898"/>
            <a:ext cx="4959407" cy="243814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9872" y="5435042"/>
            <a:ext cx="5616428" cy="128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82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8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3. Корректировка </a:t>
            </a:r>
            <a:r>
              <a:rPr lang="ru-RU" sz="2800" dirty="0" smtClean="0"/>
              <a:t>таблиц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Корректировка таблицы в </a:t>
            </a:r>
            <a:r>
              <a:rPr lang="en-US" sz="3200" b="1" dirty="0" smtClean="0"/>
              <a:t>MS Access </a:t>
            </a:r>
            <a:r>
              <a:rPr lang="ru-RU" sz="3200" b="1" dirty="0" smtClean="0"/>
              <a:t>предполагает изменение ее структуры, при которой можно выполнять:</a:t>
            </a:r>
          </a:p>
          <a:p>
            <a:pPr marL="457200" indent="-457200" algn="just">
              <a:buFontTx/>
              <a:buChar char="-"/>
            </a:pPr>
            <a:r>
              <a:rPr lang="ru-RU" sz="3200" b="1" dirty="0" smtClean="0"/>
              <a:t>добавление нового поля;</a:t>
            </a:r>
          </a:p>
          <a:p>
            <a:pPr marL="457200" indent="-457200" algn="just">
              <a:buFontTx/>
              <a:buChar char="-"/>
            </a:pPr>
            <a:r>
              <a:rPr lang="ru-RU" sz="3200" b="1" dirty="0" smtClean="0"/>
              <a:t>удаление поля;</a:t>
            </a:r>
          </a:p>
          <a:p>
            <a:pPr marL="457200" indent="-457200" algn="just">
              <a:buFontTx/>
              <a:buChar char="-"/>
            </a:pPr>
            <a:r>
              <a:rPr lang="ru-RU" sz="3200" b="1" dirty="0" smtClean="0"/>
              <a:t>изменение свойств поля.</a:t>
            </a:r>
          </a:p>
          <a:p>
            <a:pPr algn="just"/>
            <a:r>
              <a:rPr lang="ru-RU" sz="3200" b="1" dirty="0"/>
              <a:t>Корректировка</a:t>
            </a:r>
            <a:r>
              <a:rPr lang="ru-RU" sz="3200" b="1" dirty="0" smtClean="0"/>
              <a:t> всегда выполняется в режиме «конструктор».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4814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8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3. Корректировка </a:t>
            </a:r>
            <a:r>
              <a:rPr lang="ru-RU" sz="2800" dirty="0" smtClean="0"/>
              <a:t>таблиц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Ограничения корректировки:</a:t>
            </a:r>
          </a:p>
          <a:p>
            <a:pPr marL="457200" indent="-457200" algn="just">
              <a:buFontTx/>
              <a:buChar char="-"/>
            </a:pPr>
            <a:r>
              <a:rPr lang="ru-RU" sz="3200" b="1" dirty="0" smtClean="0"/>
              <a:t>Таблица открыта в другом объекте;</a:t>
            </a:r>
          </a:p>
          <a:p>
            <a:pPr marL="457200" indent="-457200" algn="just">
              <a:buFontTx/>
              <a:buChar char="-"/>
            </a:pPr>
            <a:r>
              <a:rPr lang="ru-RU" sz="3200" b="1" dirty="0" smtClean="0"/>
              <a:t>Таблица получена путем связи с таблицей другой базы данных;</a:t>
            </a:r>
          </a:p>
          <a:p>
            <a:pPr marL="457200" indent="-457200" algn="just">
              <a:buFontTx/>
              <a:buChar char="-"/>
            </a:pPr>
            <a:r>
              <a:rPr lang="ru-RU" sz="3200" b="1" dirty="0" smtClean="0"/>
              <a:t>По полю установлена связь с другой таблицей.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967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7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4. Работа с построенной </a:t>
            </a:r>
            <a:r>
              <a:rPr lang="ru-RU" sz="2800" dirty="0" smtClean="0"/>
              <a:t>таблицей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ru-RU" sz="3200" b="1" dirty="0" smtClean="0"/>
              <a:t>Просмотр и корректировка данных;</a:t>
            </a:r>
          </a:p>
          <a:p>
            <a:pPr marL="457200" indent="-457200" algn="just">
              <a:buFontTx/>
              <a:buChar char="-"/>
            </a:pPr>
            <a:r>
              <a:rPr lang="ru-RU" sz="3200" b="1" dirty="0" smtClean="0"/>
              <a:t>Добавление и удаление записей;</a:t>
            </a:r>
          </a:p>
          <a:p>
            <a:pPr marL="457200" indent="-457200" algn="just">
              <a:buFontTx/>
              <a:buChar char="-"/>
            </a:pPr>
            <a:r>
              <a:rPr lang="ru-RU" sz="3200" b="1" dirty="0" smtClean="0"/>
              <a:t>Сортировка таблицы;</a:t>
            </a:r>
          </a:p>
          <a:p>
            <a:pPr marL="457200" indent="-457200" algn="just">
              <a:buFontTx/>
              <a:buChar char="-"/>
            </a:pPr>
            <a:r>
              <a:rPr lang="ru-RU" sz="3200" b="1" dirty="0" smtClean="0"/>
              <a:t>Поиск и замена данных;</a:t>
            </a:r>
          </a:p>
          <a:p>
            <a:pPr marL="457200" indent="-457200" algn="just">
              <a:buFontTx/>
              <a:buChar char="-"/>
            </a:pPr>
            <a:r>
              <a:rPr lang="ru-RU" sz="3200" b="1" dirty="0" smtClean="0"/>
              <a:t>Фильтр записей;</a:t>
            </a:r>
          </a:p>
          <a:p>
            <a:pPr marL="457200" indent="-457200" algn="just">
              <a:buFontTx/>
              <a:buChar char="-"/>
            </a:pPr>
            <a:r>
              <a:rPr lang="ru-RU" sz="3200" b="1" dirty="0" smtClean="0"/>
              <a:t>Печать таблицы;</a:t>
            </a:r>
          </a:p>
          <a:p>
            <a:pPr marL="457200" indent="-457200" algn="just">
              <a:buFontTx/>
              <a:buChar char="-"/>
            </a:pPr>
            <a:r>
              <a:rPr lang="ru-RU" sz="3200" b="1" dirty="0" smtClean="0"/>
              <a:t>Макет таблицы:</a:t>
            </a:r>
          </a:p>
          <a:p>
            <a:pPr marL="1428750" lvl="2" indent="-514350" algn="just">
              <a:buFont typeface="+mj-lt"/>
              <a:buAutoNum type="arabicPeriod"/>
            </a:pPr>
            <a:r>
              <a:rPr lang="ru-RU" sz="3200" b="1" dirty="0" smtClean="0"/>
              <a:t>Ширина полей и высота строк;</a:t>
            </a:r>
          </a:p>
          <a:p>
            <a:pPr marL="1428750" lvl="2" indent="-514350" algn="just">
              <a:buFont typeface="+mj-lt"/>
              <a:buAutoNum type="arabicPeriod"/>
            </a:pPr>
            <a:r>
              <a:rPr lang="ru-RU" sz="3200" b="1" dirty="0" smtClean="0"/>
              <a:t>Формат шрифта, цвет фона таблицы;</a:t>
            </a:r>
          </a:p>
          <a:p>
            <a:pPr marL="1428750" lvl="2" indent="-514350" algn="just">
              <a:buFont typeface="+mj-lt"/>
              <a:buAutoNum type="arabicPeriod"/>
            </a:pPr>
            <a:r>
              <a:rPr lang="ru-RU" sz="3200" b="1" dirty="0" smtClean="0"/>
              <a:t>Скрытие и отображение полей; </a:t>
            </a:r>
          </a:p>
          <a:p>
            <a:pPr marL="1428750" lvl="2" indent="-514350" algn="just">
              <a:buFont typeface="+mj-lt"/>
              <a:buAutoNum type="arabicPeriod"/>
            </a:pPr>
            <a:r>
              <a:rPr lang="ru-RU" sz="3200" b="1" dirty="0" smtClean="0"/>
              <a:t>Порядок и закрепление полей.</a:t>
            </a:r>
            <a:endParaRPr lang="ru-RU" sz="3200" b="1" dirty="0"/>
          </a:p>
          <a:p>
            <a:pPr marL="457200" indent="-457200" algn="just">
              <a:buFontTx/>
              <a:buChar char="-"/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28817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Создание </a:t>
            </a:r>
            <a:r>
              <a:rPr lang="ru-RU" sz="2800" dirty="0" smtClean="0"/>
              <a:t>таблиц </a:t>
            </a:r>
            <a:r>
              <a:rPr lang="ru-RU" sz="2800" dirty="0"/>
              <a:t>в  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216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b="1" dirty="0" smtClean="0"/>
              <a:t>В СУБД </a:t>
            </a:r>
            <a:r>
              <a:rPr lang="en-US" sz="3200" b="1" dirty="0" smtClean="0"/>
              <a:t>MS Access </a:t>
            </a:r>
            <a:r>
              <a:rPr lang="ru-RU" sz="3200" dirty="0" smtClean="0"/>
              <a:t>существуют следующие режимы создания таблиц:</a:t>
            </a:r>
          </a:p>
          <a:p>
            <a:pPr marL="457200" indent="-457200" algn="just">
              <a:buFontTx/>
              <a:buChar char="-"/>
            </a:pPr>
            <a:r>
              <a:rPr lang="ru-RU" sz="3200" b="1" dirty="0" smtClean="0"/>
              <a:t>Режим таблицы</a:t>
            </a:r>
          </a:p>
          <a:p>
            <a:pPr marL="457200" indent="-457200" algn="just">
              <a:buFontTx/>
              <a:buChar char="-"/>
            </a:pP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916832"/>
            <a:ext cx="6646749" cy="465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7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Создание </a:t>
            </a:r>
            <a:r>
              <a:rPr lang="ru-RU" sz="2800" dirty="0" smtClean="0"/>
              <a:t>таблиц </a:t>
            </a:r>
            <a:r>
              <a:rPr lang="ru-RU" sz="2800" dirty="0"/>
              <a:t>в  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ru-RU" sz="3200" b="1" dirty="0" smtClean="0"/>
              <a:t>импорт таблицы</a:t>
            </a:r>
          </a:p>
          <a:p>
            <a:pPr marL="457200" indent="-457200" algn="just">
              <a:buFontTx/>
              <a:buChar char="-"/>
            </a:pP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58" y="836710"/>
            <a:ext cx="8307777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83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Создание </a:t>
            </a:r>
            <a:r>
              <a:rPr lang="ru-RU" sz="2800" dirty="0" smtClean="0"/>
              <a:t>таблиц </a:t>
            </a:r>
            <a:r>
              <a:rPr lang="ru-RU" sz="2800" dirty="0"/>
              <a:t>в  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ru-RU" sz="3200" b="1" dirty="0" smtClean="0"/>
              <a:t>Связь с таблицей</a:t>
            </a:r>
          </a:p>
          <a:p>
            <a:pPr marL="457200" indent="-457200" algn="just">
              <a:buFontTx/>
              <a:buChar char="-"/>
            </a:pP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1" y="618389"/>
            <a:ext cx="7995684" cy="51148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t="35221"/>
          <a:stretch/>
        </p:blipFill>
        <p:spPr>
          <a:xfrm>
            <a:off x="4342282" y="5229200"/>
            <a:ext cx="4785337" cy="1570484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29661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Создание </a:t>
            </a:r>
            <a:r>
              <a:rPr lang="ru-RU" sz="2800" dirty="0" smtClean="0"/>
              <a:t>таблиц </a:t>
            </a:r>
            <a:r>
              <a:rPr lang="ru-RU" sz="2800" dirty="0"/>
              <a:t>в  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ru-RU" sz="3200" b="1" dirty="0" smtClean="0"/>
              <a:t>Конструктор таблиц</a:t>
            </a:r>
          </a:p>
          <a:p>
            <a:pPr marL="457200" indent="-457200" algn="just">
              <a:buFontTx/>
              <a:buChar char="-"/>
            </a:pP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r="16728"/>
          <a:stretch/>
        </p:blipFill>
        <p:spPr>
          <a:xfrm>
            <a:off x="1115615" y="836712"/>
            <a:ext cx="7880693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3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Создание </a:t>
            </a:r>
            <a:r>
              <a:rPr lang="ru-RU" sz="2800" dirty="0" smtClean="0"/>
              <a:t>таблиц </a:t>
            </a:r>
            <a:r>
              <a:rPr lang="ru-RU" sz="2800" dirty="0"/>
              <a:t>в  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Общие свойства поля</a:t>
            </a:r>
          </a:p>
          <a:p>
            <a:pPr marL="457200" indent="-457200" algn="just">
              <a:buFontTx/>
              <a:buChar char="-"/>
            </a:pP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331" y="1156998"/>
            <a:ext cx="4987441" cy="525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3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80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</a:t>
            </a:r>
            <a:r>
              <a:rPr lang="ru-RU" sz="2800" dirty="0"/>
              <a:t>Создание </a:t>
            </a:r>
            <a:r>
              <a:rPr lang="ru-RU" sz="2800" dirty="0" smtClean="0"/>
              <a:t>таблиц </a:t>
            </a:r>
            <a:r>
              <a:rPr lang="ru-RU" sz="2800" dirty="0"/>
              <a:t>в  СУБД </a:t>
            </a:r>
            <a:r>
              <a:rPr lang="en-US" sz="2800" dirty="0"/>
              <a:t>MS Access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/>
              <a:t>С</a:t>
            </a:r>
            <a:r>
              <a:rPr lang="ru-RU" sz="3200" b="1" dirty="0" smtClean="0"/>
              <a:t>войства подстановки</a:t>
            </a:r>
          </a:p>
          <a:p>
            <a:pPr marL="457200" indent="-457200" algn="just">
              <a:buFontTx/>
              <a:buChar char="-"/>
            </a:pP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215" y="1340768"/>
            <a:ext cx="5533414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9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2. Связи между </a:t>
            </a:r>
            <a:r>
              <a:rPr lang="ru-RU" sz="2800" dirty="0" smtClean="0"/>
              <a:t>таблицами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Схема данных</a:t>
            </a:r>
          </a:p>
          <a:p>
            <a:pPr marL="457200" indent="-457200" algn="just">
              <a:buFontTx/>
              <a:buChar char="-"/>
            </a:pP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908719"/>
            <a:ext cx="7829550" cy="554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6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619596" y="3095379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2. Связи между </a:t>
            </a:r>
            <a:r>
              <a:rPr lang="ru-RU" sz="2800" dirty="0" smtClean="0"/>
              <a:t>таблицами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Параметры объединения</a:t>
            </a:r>
          </a:p>
          <a:p>
            <a:pPr marL="457200" indent="-457200" algn="just">
              <a:buFontTx/>
              <a:buChar char="-"/>
            </a:pP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756" y="836712"/>
            <a:ext cx="7232732" cy="589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9CDA8B-B99D-47FD-86D8-97F4703E1A30}"/>
</file>

<file path=customXml/itemProps2.xml><?xml version="1.0" encoding="utf-8"?>
<ds:datastoreItem xmlns:ds="http://schemas.openxmlformats.org/officeDocument/2006/customXml" ds:itemID="{76940CF7-FB67-4EEE-A7D4-F6780B878AFF}"/>
</file>

<file path=customXml/itemProps3.xml><?xml version="1.0" encoding="utf-8"?>
<ds:datastoreItem xmlns:ds="http://schemas.openxmlformats.org/officeDocument/2006/customXml" ds:itemID="{42C92BDC-2D02-4C32-9C83-9F12D988ED46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678</TotalTime>
  <Words>259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6. Таблицы в  СУБД  MS ACCESS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cp:lastModifiedBy>Dmitry Doroshev</cp:lastModifiedBy>
  <cp:revision>83</cp:revision>
  <dcterms:modified xsi:type="dcterms:W3CDTF">2017-03-27T07:02:28Z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