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effectLst/>
              </a:rPr>
              <a:t>. </a:t>
            </a:r>
            <a:r>
              <a:rPr lang="ru-RU" b="1" dirty="0" smtClean="0">
                <a:effectLst/>
              </a:rPr>
              <a:t>ХАРАКТЕРИСТИКА СУБД</a:t>
            </a:r>
            <a:r>
              <a:rPr lang="en-US" b="1" dirty="0" smtClean="0">
                <a:effectLst/>
              </a:rPr>
              <a:t>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MS ACCESS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11167"/>
            <a:ext cx="7992888" cy="5040560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 smtClean="0"/>
              <a:t>Особенности СУБД </a:t>
            </a:r>
            <a:r>
              <a:rPr lang="en-US" sz="3600" dirty="0" smtClean="0"/>
              <a:t>MS Access</a:t>
            </a:r>
            <a:endParaRPr lang="ru-RU" sz="3600" dirty="0" smtClean="0"/>
          </a:p>
          <a:p>
            <a:pPr marL="541782" indent="-514350">
              <a:buAutoNum type="arabicPeriod"/>
            </a:pPr>
            <a:r>
              <a:rPr lang="ru-RU" sz="3600" dirty="0" smtClean="0"/>
              <a:t>Архитектура </a:t>
            </a:r>
            <a:r>
              <a:rPr lang="ru-RU" sz="3600" dirty="0"/>
              <a:t>СУБД </a:t>
            </a:r>
            <a:r>
              <a:rPr lang="en-US" sz="3600" dirty="0"/>
              <a:t>MS Access</a:t>
            </a:r>
            <a:endParaRPr lang="ru-RU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Создание БД в СУБД </a:t>
            </a:r>
            <a:r>
              <a:rPr lang="en-US" sz="3600" dirty="0"/>
              <a:t>MS Access</a:t>
            </a:r>
            <a:endParaRPr lang="ru-RU" sz="3600" dirty="0" smtClean="0"/>
          </a:p>
          <a:p>
            <a:pPr marL="541782" indent="-514350">
              <a:buAutoNum type="arabicPeriod"/>
            </a:pPr>
            <a:r>
              <a:rPr lang="ru-RU" sz="3600" dirty="0" smtClean="0"/>
              <a:t>Этапы разработки 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Особенности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364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 smtClean="0"/>
              <a:t>Система управления базами данных </a:t>
            </a:r>
            <a:r>
              <a:rPr lang="en-US" sz="3200" b="1" dirty="0" smtClean="0"/>
              <a:t>MS Access </a:t>
            </a:r>
            <a:r>
              <a:rPr lang="ru-RU" sz="3200" dirty="0" smtClean="0"/>
              <a:t>– это настольная реляционная СУБД.</a:t>
            </a:r>
          </a:p>
          <a:p>
            <a:pPr algn="just"/>
            <a:r>
              <a:rPr lang="en-US" sz="3200" b="1" dirty="0"/>
              <a:t>MS Access </a:t>
            </a:r>
            <a:r>
              <a:rPr lang="ru-RU" sz="3200" dirty="0" smtClean="0"/>
              <a:t>входит </a:t>
            </a:r>
            <a:r>
              <a:rPr lang="ru-RU" sz="3200" dirty="0"/>
              <a:t>в широко распространенный интегрированный пакет фирмы </a:t>
            </a:r>
            <a:r>
              <a:rPr lang="ru-RU" sz="3200" dirty="0" err="1"/>
              <a:t>Microsoft</a:t>
            </a:r>
            <a:r>
              <a:rPr lang="ru-RU" sz="3200" dirty="0"/>
              <a:t> - MS </a:t>
            </a:r>
            <a:r>
              <a:rPr lang="ru-RU" sz="3200" dirty="0" err="1"/>
              <a:t>Office</a:t>
            </a:r>
            <a:r>
              <a:rPr lang="ru-RU" sz="3200" dirty="0"/>
              <a:t> и полностью совместима с программами этого </a:t>
            </a:r>
            <a:r>
              <a:rPr lang="ru-RU" sz="3200" dirty="0" smtClean="0"/>
              <a:t>пакета.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17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Особенности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 smtClean="0"/>
              <a:t>Особенности </a:t>
            </a:r>
            <a:r>
              <a:rPr lang="en-US" sz="3200" b="1" dirty="0" smtClean="0"/>
              <a:t>MS Access</a:t>
            </a:r>
            <a:r>
              <a:rPr lang="ru-RU" sz="3200" dirty="0" smtClean="0"/>
              <a:t>: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Направленность на пользователя – простота использования, наличие шаблонов, наличие программ «мастеров».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Формат хранения  - все объекты базы данных хранятся в одном файле.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Доступ к данным других форматов.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252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Архитектура </a:t>
            </a:r>
            <a:r>
              <a:rPr lang="ru-RU" sz="2800" dirty="0"/>
              <a:t>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СУБД MS </a:t>
            </a:r>
            <a:r>
              <a:rPr lang="ru-RU" sz="3200" dirty="0" err="1"/>
              <a:t>Access</a:t>
            </a:r>
            <a:r>
              <a:rPr lang="ru-RU" sz="3200" dirty="0"/>
              <a:t> ориентирована на работу со следующими объектами</a:t>
            </a:r>
            <a:r>
              <a:rPr lang="ru-RU" sz="3200" dirty="0" smtClean="0"/>
              <a:t>: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Таблицы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Запросы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Формы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Отчеты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Макросы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Модули</a:t>
            </a:r>
          </a:p>
          <a:p>
            <a:pPr algn="just">
              <a:spcAft>
                <a:spcPts val="800"/>
              </a:spcAft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2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Архитектура </a:t>
            </a:r>
            <a:r>
              <a:rPr lang="ru-RU" sz="2800" dirty="0"/>
              <a:t>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 smtClean="0"/>
              <a:t>Связь объектов </a:t>
            </a:r>
            <a:r>
              <a:rPr lang="en-US" sz="3200" dirty="0" smtClean="0"/>
              <a:t>MS Access</a:t>
            </a:r>
            <a:endParaRPr lang="ru-RU" sz="3200" dirty="0" smtClean="0"/>
          </a:p>
          <a:p>
            <a:pPr algn="just">
              <a:spcAft>
                <a:spcPts val="800"/>
              </a:spcAft>
            </a:pP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1" t="20078" r="11876" b="16191"/>
          <a:stretch/>
        </p:blipFill>
        <p:spPr bwMode="auto">
          <a:xfrm>
            <a:off x="1092530" y="836712"/>
            <a:ext cx="787195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6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en-US" sz="2800" dirty="0" smtClean="0"/>
              <a:t>3</a:t>
            </a:r>
            <a:r>
              <a:rPr lang="ru-RU" sz="2800" dirty="0" smtClean="0"/>
              <a:t>. Создание </a:t>
            </a:r>
            <a:r>
              <a:rPr lang="ru-RU" sz="2800" dirty="0"/>
              <a:t>БД в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2267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 smtClean="0"/>
              <a:t>Можно говорить о двух режимах создания базы данных в </a:t>
            </a:r>
            <a:r>
              <a:rPr lang="en-US" sz="3200" dirty="0" smtClean="0"/>
              <a:t>MS Access</a:t>
            </a:r>
            <a:r>
              <a:rPr lang="ru-RU" sz="3200" dirty="0" smtClean="0"/>
              <a:t>: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Создание пустой базы</a:t>
            </a:r>
          </a:p>
          <a:p>
            <a:pPr algn="just">
              <a:spcAft>
                <a:spcPts val="800"/>
              </a:spcAft>
            </a:pPr>
            <a:endParaRPr lang="ru-RU" sz="32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1115616" y="1820316"/>
            <a:ext cx="7848872" cy="4968552"/>
            <a:chOff x="1136" y="569"/>
            <a:chExt cx="5223" cy="3884"/>
          </a:xfrm>
        </p:grpSpPr>
        <p:pic>
          <p:nvPicPr>
            <p:cNvPr id="35" name="Рисунок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" y="569"/>
              <a:ext cx="5223" cy="3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Прямая со стрелкой 8"/>
            <p:cNvSpPr>
              <a:spLocks noChangeShapeType="1"/>
            </p:cNvSpPr>
            <p:nvPr/>
          </p:nvSpPr>
          <p:spPr bwMode="auto">
            <a:xfrm flipH="1">
              <a:off x="2512" y="1807"/>
              <a:ext cx="2619" cy="8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Прямая со стрелкой 9"/>
            <p:cNvSpPr>
              <a:spLocks noChangeShapeType="1"/>
            </p:cNvSpPr>
            <p:nvPr/>
          </p:nvSpPr>
          <p:spPr bwMode="auto">
            <a:xfrm flipH="1" flipV="1">
              <a:off x="3183" y="1729"/>
              <a:ext cx="1947" cy="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Прямая со стрелкой 10"/>
            <p:cNvSpPr>
              <a:spLocks noChangeShapeType="1"/>
            </p:cNvSpPr>
            <p:nvPr/>
          </p:nvSpPr>
          <p:spPr bwMode="auto">
            <a:xfrm flipH="1">
              <a:off x="4764" y="1807"/>
              <a:ext cx="365" cy="13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Прямая со стрелкой 11"/>
            <p:cNvSpPr>
              <a:spLocks noChangeShapeType="1"/>
            </p:cNvSpPr>
            <p:nvPr/>
          </p:nvSpPr>
          <p:spPr bwMode="auto">
            <a:xfrm flipH="1">
              <a:off x="5054" y="1807"/>
              <a:ext cx="77" cy="20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888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en-US" sz="2800" dirty="0" smtClean="0"/>
              <a:t>3</a:t>
            </a:r>
            <a:r>
              <a:rPr lang="ru-RU" sz="2800" dirty="0" smtClean="0"/>
              <a:t>. Создание </a:t>
            </a:r>
            <a:r>
              <a:rPr lang="ru-RU" sz="2800" dirty="0"/>
              <a:t>БД в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3200" dirty="0" smtClean="0"/>
              <a:t>Использование шаблона</a:t>
            </a:r>
            <a:endParaRPr lang="ru-RU" sz="3200" dirty="0" smtClean="0"/>
          </a:p>
          <a:p>
            <a:pPr algn="just">
              <a:spcAft>
                <a:spcPts val="800"/>
              </a:spcAft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32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4</a:t>
            </a:r>
            <a:r>
              <a:rPr lang="ru-RU" sz="2800" dirty="0" smtClean="0"/>
              <a:t>. </a:t>
            </a:r>
            <a:r>
              <a:rPr lang="ru-RU" sz="2800" dirty="0"/>
              <a:t>Этапы разработки </a:t>
            </a:r>
            <a:r>
              <a:rPr lang="ru-RU" sz="2800" dirty="0" smtClean="0"/>
              <a:t>приложения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 smtClean="0"/>
              <a:t>Рассматриваются следующие этапы создания приложения в </a:t>
            </a:r>
            <a:r>
              <a:rPr lang="en-US" sz="3200" dirty="0" smtClean="0"/>
              <a:t>MS Access</a:t>
            </a:r>
            <a:r>
              <a:rPr lang="ru-RU" sz="3200" dirty="0" smtClean="0"/>
              <a:t>:</a:t>
            </a:r>
          </a:p>
          <a:p>
            <a:pPr algn="just">
              <a:spcAft>
                <a:spcPts val="800"/>
              </a:spcAft>
            </a:pPr>
            <a:r>
              <a:rPr lang="ru-RU" sz="3200" u="sng" dirty="0"/>
              <a:t>Этап 1: Уточнение </a:t>
            </a:r>
            <a:r>
              <a:rPr lang="ru-RU" sz="3200" u="sng" dirty="0" smtClean="0"/>
              <a:t>задач</a:t>
            </a:r>
            <a:endParaRPr lang="ru-RU" sz="3200" u="sng" dirty="0"/>
          </a:p>
          <a:p>
            <a:pPr algn="just">
              <a:spcAft>
                <a:spcPts val="800"/>
              </a:spcAft>
            </a:pPr>
            <a:r>
              <a:rPr lang="ru-RU" sz="3200" u="sng" dirty="0"/>
              <a:t>Этап 2: Последовательность выполнение </a:t>
            </a:r>
            <a:r>
              <a:rPr lang="ru-RU" sz="3200" u="sng" dirty="0" smtClean="0"/>
              <a:t>задач</a:t>
            </a:r>
            <a:endParaRPr lang="ru-RU" sz="3200" u="sng" dirty="0"/>
          </a:p>
          <a:p>
            <a:pPr algn="just">
              <a:spcAft>
                <a:spcPts val="800"/>
              </a:spcAft>
            </a:pPr>
            <a:r>
              <a:rPr lang="ru-RU" sz="3200" u="sng" dirty="0"/>
              <a:t>Этап 3: Анализ </a:t>
            </a:r>
            <a:r>
              <a:rPr lang="ru-RU" sz="3200" u="sng" dirty="0" smtClean="0"/>
              <a:t>данных</a:t>
            </a:r>
          </a:p>
          <a:p>
            <a:pPr algn="just">
              <a:spcAft>
                <a:spcPts val="800"/>
              </a:spcAft>
            </a:pPr>
            <a:r>
              <a:rPr lang="ru-RU" sz="3200" u="sng" dirty="0"/>
              <a:t>Этап 4: Определение структуры данных</a:t>
            </a:r>
          </a:p>
          <a:p>
            <a:pPr algn="just">
              <a:spcAft>
                <a:spcPts val="800"/>
              </a:spcAft>
            </a:pPr>
            <a:r>
              <a:rPr lang="ru-RU" sz="3200" u="sng" dirty="0"/>
              <a:t>Этап 5: Создание </a:t>
            </a:r>
            <a:r>
              <a:rPr lang="ru-RU" sz="3200" u="sng" dirty="0" smtClean="0"/>
              <a:t>макета приложения</a:t>
            </a:r>
          </a:p>
          <a:p>
            <a:pPr algn="just">
              <a:spcAft>
                <a:spcPts val="800"/>
              </a:spcAft>
            </a:pPr>
            <a:r>
              <a:rPr lang="ru-RU" sz="3200" u="sng" dirty="0"/>
              <a:t>Этап </a:t>
            </a:r>
            <a:r>
              <a:rPr lang="ru-RU" sz="3200" u="sng" dirty="0" smtClean="0"/>
              <a:t>6: Разработка приложения</a:t>
            </a:r>
          </a:p>
          <a:p>
            <a:pPr>
              <a:spcAft>
                <a:spcPts val="800"/>
              </a:spcAft>
            </a:pPr>
            <a:r>
              <a:rPr lang="ru-RU" sz="3200" u="sng" dirty="0"/>
              <a:t>Этап </a:t>
            </a:r>
            <a:r>
              <a:rPr lang="ru-RU" sz="3200" u="sng" dirty="0" smtClean="0"/>
              <a:t>7: </a:t>
            </a:r>
            <a:r>
              <a:rPr lang="ru-RU" sz="3200" u="sng" dirty="0"/>
              <a:t>Тестирование и </a:t>
            </a:r>
            <a:r>
              <a:rPr lang="ru-RU" sz="3200" u="sng" dirty="0" smtClean="0"/>
              <a:t>усовершенствование </a:t>
            </a:r>
            <a:r>
              <a:rPr lang="ru-RU" sz="3200" u="sng" dirty="0"/>
              <a:t>приложения</a:t>
            </a:r>
            <a:endParaRPr lang="ru-RU" sz="3200" u="sng" dirty="0"/>
          </a:p>
          <a:p>
            <a:pPr algn="just">
              <a:spcAft>
                <a:spcPts val="800"/>
              </a:spcAft>
            </a:pPr>
            <a:endParaRPr lang="ru-RU" sz="3200" u="sng" dirty="0"/>
          </a:p>
          <a:p>
            <a:pPr algn="just">
              <a:spcAft>
                <a:spcPts val="800"/>
              </a:spcAft>
            </a:pPr>
            <a:endParaRPr lang="ru-RU" sz="3200" u="sng" dirty="0"/>
          </a:p>
          <a:p>
            <a:pPr algn="just">
              <a:spcAft>
                <a:spcPts val="800"/>
              </a:spcAft>
            </a:pPr>
            <a:endParaRPr lang="ru-RU" sz="3200" u="sng" dirty="0"/>
          </a:p>
          <a:p>
            <a:pPr algn="just">
              <a:spcAft>
                <a:spcPts val="800"/>
              </a:spcAft>
            </a:pPr>
            <a:endParaRPr lang="ru-RU" sz="3200" dirty="0" smtClean="0"/>
          </a:p>
          <a:p>
            <a:pPr algn="just">
              <a:spcAft>
                <a:spcPts val="800"/>
              </a:spcAft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63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F24FFC-4F70-40BF-AD48-2A760DD7B878}"/>
</file>

<file path=customXml/itemProps2.xml><?xml version="1.0" encoding="utf-8"?>
<ds:datastoreItem xmlns:ds="http://schemas.openxmlformats.org/officeDocument/2006/customXml" ds:itemID="{1DFBFFB2-8729-4F91-AA69-2ED17AF7F1CA}"/>
</file>

<file path=customXml/itemProps3.xml><?xml version="1.0" encoding="utf-8"?>
<ds:datastoreItem xmlns:ds="http://schemas.openxmlformats.org/officeDocument/2006/customXml" ds:itemID="{D3711AA7-FBF3-419E-93AA-E0B5D269918D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594</TotalTime>
  <Words>222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5. ХАРАКТЕРИСТИКА СУБД  MS ACCESS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</dc:title>
  <cp:lastModifiedBy>DDV</cp:lastModifiedBy>
  <cp:revision>72</cp:revision>
  <dcterms:modified xsi:type="dcterms:W3CDTF">2017-03-19T10:03:07Z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