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74" r:id="rId13"/>
    <p:sldId id="275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6030" y="76862"/>
            <a:ext cx="8064896" cy="1472184"/>
          </a:xfrm>
        </p:spPr>
        <p:txBody>
          <a:bodyPr/>
          <a:lstStyle/>
          <a:p>
            <a:r>
              <a:rPr lang="ru-RU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b="1" dirty="0" smtClean="0">
                <a:effectLst/>
              </a:rPr>
              <a:t>. ОСНОВНЫЕ КОНЦЕПЦИИ РЕЛЯЦИОННЫХ БАЗ ДАННЫХ</a:t>
            </a:r>
            <a:endParaRPr lang="ru-RU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04494"/>
            <a:ext cx="7992888" cy="4404826"/>
          </a:xfrm>
        </p:spPr>
        <p:txBody>
          <a:bodyPr>
            <a:noAutofit/>
          </a:bodyPr>
          <a:lstStyle/>
          <a:p>
            <a:pPr marL="541782" indent="-514350">
              <a:buAutoNum type="arabicPeriod"/>
            </a:pPr>
            <a:r>
              <a:rPr lang="ru-RU" sz="3600" dirty="0"/>
              <a:t>Реляционная модель </a:t>
            </a:r>
            <a:r>
              <a:rPr lang="ru-RU" sz="3600" dirty="0" smtClean="0"/>
              <a:t>базы данных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Объекты </a:t>
            </a:r>
            <a:r>
              <a:rPr lang="ru-RU" sz="3600" dirty="0" smtClean="0"/>
              <a:t>реляционных баз данных</a:t>
            </a:r>
          </a:p>
          <a:p>
            <a:pPr marL="541782" indent="-514350">
              <a:buAutoNum type="arabicPeriod"/>
            </a:pPr>
            <a:r>
              <a:rPr lang="ru-RU" sz="3600" dirty="0"/>
              <a:t>Запросы к базам </a:t>
            </a:r>
            <a:r>
              <a:rPr lang="ru-RU" sz="3600" dirty="0" smtClean="0"/>
              <a:t>данных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/>
              <a:t>Нормализация данных</a:t>
            </a:r>
            <a:endParaRPr lang="en-US" sz="3600" dirty="0" smtClean="0"/>
          </a:p>
          <a:p>
            <a:pPr marL="541782" indent="-514350">
              <a:buAutoNum type="arabicPeriod"/>
            </a:pPr>
            <a:r>
              <a:rPr lang="ru-RU" sz="3600" dirty="0" smtClean="0"/>
              <a:t>Операции реляционной алгебры</a:t>
            </a:r>
            <a:endParaRPr lang="en-US" sz="3600" dirty="0" smtClean="0"/>
          </a:p>
          <a:p>
            <a:pPr marL="541782" indent="-514350">
              <a:buAutoNum type="arabicPeriod"/>
            </a:pP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26516" y="75404"/>
            <a:ext cx="810039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SQL </a:t>
            </a:r>
            <a:r>
              <a:rPr lang="ru-RU" sz="3200" dirty="0"/>
              <a:t>- это непроцедурный язык, </a:t>
            </a:r>
            <a:r>
              <a:rPr lang="ru-RU" sz="3200" dirty="0" smtClean="0"/>
              <a:t>используется </a:t>
            </a:r>
            <a:r>
              <a:rPr lang="ru-RU" sz="3200" dirty="0"/>
              <a:t>для формулировки запросов к </a:t>
            </a:r>
            <a:r>
              <a:rPr lang="ru-RU" sz="3200" dirty="0" smtClean="0"/>
              <a:t>базам данных.</a:t>
            </a:r>
          </a:p>
          <a:p>
            <a:endParaRPr lang="ru-RU" sz="1600" dirty="0"/>
          </a:p>
          <a:p>
            <a:r>
              <a:rPr lang="fr-FR" sz="3200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CONECT,VIDDOK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First(DISP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) AS Isp,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First(KSROK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) AS Plan,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First(DATISP)Fakt</a:t>
            </a:r>
            <a:r>
              <a:rPr lang="en-US" sz="32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ih</a:t>
            </a:r>
            <a:endParaRPr lang="fr-FR" sz="32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fr-FR" sz="3200" b="1" i="1" dirty="0"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 VIDDOK INNER JOIN (KARTDOK LEFT </a:t>
            </a:r>
            <a:r>
              <a:rPr lang="fr-FR" sz="3200" b="1" i="1" dirty="0">
                <a:latin typeface="Consolas" panose="020B0609020204030204" pitchFamily="49" charset="0"/>
                <a:cs typeface="Consolas" panose="020B0609020204030204" pitchFamily="49" charset="0"/>
              </a:rPr>
              <a:t>JOIN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 KARTDOKISP ON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CONECT 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CONECT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KODVIDDOK 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VIDDOK</a:t>
            </a:r>
            <a:endParaRPr lang="fr-FR" sz="32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fr-FR" sz="3200" b="1" i="1" dirty="0">
                <a:latin typeface="Consolas" panose="020B0609020204030204" pitchFamily="49" charset="0"/>
                <a:cs typeface="Consolas" panose="020B0609020204030204" pitchFamily="49" charset="0"/>
              </a:rPr>
              <a:t>WHERE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(((Kod1)=[TIP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]) AND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((TIP)=[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TIP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]))</a:t>
            </a:r>
            <a:r>
              <a:rPr lang="ru-RU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fr-FR" sz="3200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fr-FR" sz="3200" b="1" i="1" dirty="0">
                <a:latin typeface="Consolas" panose="020B0609020204030204" pitchFamily="49" charset="0"/>
                <a:cs typeface="Consolas" panose="020B0609020204030204" pitchFamily="49" charset="0"/>
              </a:rPr>
              <a:t>GROUP BY </a:t>
            </a:r>
            <a:r>
              <a:rPr lang="fr-FR" sz="3200" i="1" dirty="0">
                <a:latin typeface="Consolas" panose="020B0609020204030204" pitchFamily="49" charset="0"/>
                <a:cs typeface="Consolas" panose="020B0609020204030204" pitchFamily="49" charset="0"/>
              </a:rPr>
              <a:t>KARTDOK.CONECT, </a:t>
            </a:r>
            <a:r>
              <a:rPr lang="fr-FR" sz="3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VIDDOK.VIDDOK;</a:t>
            </a:r>
            <a:endParaRPr lang="ru-RU" sz="3200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5548"/>
            <a:ext cx="806489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Операторы SQL </a:t>
            </a:r>
            <a:r>
              <a:rPr lang="ru-RU" sz="3200" dirty="0"/>
              <a:t>можно разделить на несколько категорий: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3200" dirty="0" err="1"/>
              <a:t>Data</a:t>
            </a:r>
            <a:r>
              <a:rPr lang="ru-RU" sz="3200" dirty="0"/>
              <a:t> </a:t>
            </a:r>
            <a:r>
              <a:rPr lang="ru-RU" sz="3200" dirty="0" err="1"/>
              <a:t>Definition</a:t>
            </a:r>
            <a:r>
              <a:rPr lang="ru-RU" sz="3200" dirty="0"/>
              <a:t> </a:t>
            </a:r>
            <a:r>
              <a:rPr lang="ru-RU" sz="3200" dirty="0" err="1"/>
              <a:t>Language</a:t>
            </a:r>
            <a:r>
              <a:rPr lang="ru-RU" sz="3200" dirty="0"/>
              <a:t> (</a:t>
            </a:r>
            <a:r>
              <a:rPr lang="ru-RU" sz="3200" b="1" dirty="0"/>
              <a:t>DDL</a:t>
            </a:r>
            <a:r>
              <a:rPr lang="ru-RU" sz="3200" dirty="0"/>
              <a:t>) - язык определения </a:t>
            </a:r>
            <a:r>
              <a:rPr lang="ru-RU" sz="3200" dirty="0" smtClean="0"/>
              <a:t>данных</a:t>
            </a:r>
            <a:endParaRPr lang="ru-RU" sz="32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3200" dirty="0" err="1"/>
              <a:t>Data</a:t>
            </a:r>
            <a:r>
              <a:rPr lang="ru-RU" sz="3200" dirty="0"/>
              <a:t> </a:t>
            </a:r>
            <a:r>
              <a:rPr lang="ru-RU" sz="3200" dirty="0" err="1"/>
              <a:t>Manipulation</a:t>
            </a:r>
            <a:r>
              <a:rPr lang="ru-RU" sz="3200" dirty="0"/>
              <a:t> </a:t>
            </a:r>
            <a:r>
              <a:rPr lang="ru-RU" sz="3200" dirty="0" err="1"/>
              <a:t>Language</a:t>
            </a:r>
            <a:r>
              <a:rPr lang="ru-RU" sz="3200" dirty="0"/>
              <a:t> (</a:t>
            </a:r>
            <a:r>
              <a:rPr lang="ru-RU" sz="3200" b="1" dirty="0"/>
              <a:t>DML</a:t>
            </a:r>
            <a:r>
              <a:rPr lang="ru-RU" sz="3200" dirty="0"/>
              <a:t>) - язык управления </a:t>
            </a:r>
            <a:r>
              <a:rPr lang="ru-RU" sz="3200" dirty="0" smtClean="0"/>
              <a:t>данными</a:t>
            </a:r>
            <a:endParaRPr lang="ru-RU" sz="32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3200" dirty="0" err="1"/>
              <a:t>Data</a:t>
            </a:r>
            <a:r>
              <a:rPr lang="ru-RU" sz="3200" dirty="0"/>
              <a:t> </a:t>
            </a:r>
            <a:r>
              <a:rPr lang="ru-RU" sz="3200" dirty="0" err="1"/>
              <a:t>Control</a:t>
            </a:r>
            <a:r>
              <a:rPr lang="ru-RU" sz="3200" dirty="0"/>
              <a:t> </a:t>
            </a:r>
            <a:r>
              <a:rPr lang="ru-RU" sz="3200" dirty="0" err="1"/>
              <a:t>Languages</a:t>
            </a:r>
            <a:r>
              <a:rPr lang="ru-RU" sz="3200" dirty="0"/>
              <a:t> (</a:t>
            </a:r>
            <a:r>
              <a:rPr lang="ru-RU" sz="3200" b="1" dirty="0"/>
              <a:t>DCL</a:t>
            </a:r>
            <a:r>
              <a:rPr lang="ru-RU" sz="3200" dirty="0"/>
              <a:t>) - язык, используемый для управления пользовательскими привилегиями </a:t>
            </a: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3200" dirty="0" err="1"/>
              <a:t>Transaction</a:t>
            </a:r>
            <a:r>
              <a:rPr lang="ru-RU" sz="3200" dirty="0"/>
              <a:t> </a:t>
            </a:r>
            <a:r>
              <a:rPr lang="ru-RU" sz="3200" dirty="0" err="1"/>
              <a:t>Control</a:t>
            </a:r>
            <a:r>
              <a:rPr lang="ru-RU" sz="3200" dirty="0"/>
              <a:t> </a:t>
            </a:r>
            <a:r>
              <a:rPr lang="ru-RU" sz="3200" dirty="0" err="1"/>
              <a:t>Language</a:t>
            </a:r>
            <a:r>
              <a:rPr lang="ru-RU" sz="3200" dirty="0"/>
              <a:t> (</a:t>
            </a:r>
            <a:r>
              <a:rPr lang="ru-RU" sz="3200" b="1" dirty="0"/>
              <a:t>TCL</a:t>
            </a:r>
            <a:r>
              <a:rPr lang="ru-RU" sz="3200" dirty="0"/>
              <a:t>) - язык для управления </a:t>
            </a:r>
            <a:r>
              <a:rPr lang="ru-RU" sz="3200" dirty="0" smtClean="0"/>
              <a:t>транзакциями </a:t>
            </a:r>
            <a:endParaRPr lang="ru-RU" sz="32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ru-RU" sz="3200" dirty="0" err="1"/>
              <a:t>Cursor</a:t>
            </a:r>
            <a:r>
              <a:rPr lang="ru-RU" sz="3200" dirty="0"/>
              <a:t> </a:t>
            </a:r>
            <a:r>
              <a:rPr lang="ru-RU" sz="3200" dirty="0" err="1"/>
              <a:t>Control</a:t>
            </a:r>
            <a:r>
              <a:rPr lang="ru-RU" sz="3200" dirty="0"/>
              <a:t> </a:t>
            </a:r>
            <a:r>
              <a:rPr lang="ru-RU" sz="3200" dirty="0" err="1"/>
              <a:t>Language</a:t>
            </a:r>
            <a:r>
              <a:rPr lang="ru-RU" sz="3200" dirty="0"/>
              <a:t> (</a:t>
            </a:r>
            <a:r>
              <a:rPr lang="ru-RU" sz="3200" b="1" dirty="0"/>
              <a:t>CCL</a:t>
            </a:r>
            <a:r>
              <a:rPr lang="ru-RU" sz="3200" dirty="0"/>
              <a:t>) - операторы для определения </a:t>
            </a:r>
            <a:r>
              <a:rPr lang="ru-RU" sz="3200" dirty="0" smtClean="0"/>
              <a:t>курсора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374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9104" y="260647"/>
            <a:ext cx="7957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Запрос по образцу </a:t>
            </a:r>
            <a:r>
              <a:rPr lang="en-US" sz="3200" dirty="0" smtClean="0"/>
              <a:t>QBE</a:t>
            </a:r>
            <a:r>
              <a:rPr lang="ru-RU" sz="3200" dirty="0" smtClean="0"/>
              <a:t> (</a:t>
            </a:r>
            <a:r>
              <a:rPr lang="ru-RU" sz="3200" dirty="0" err="1"/>
              <a:t>Query</a:t>
            </a:r>
            <a:r>
              <a:rPr lang="ru-RU" sz="3200" dirty="0"/>
              <a:t> </a:t>
            </a:r>
            <a:r>
              <a:rPr lang="en-US" sz="3200" dirty="0" smtClean="0"/>
              <a:t>by </a:t>
            </a:r>
            <a:r>
              <a:rPr lang="en-US" sz="3200" dirty="0" err="1" smtClean="0"/>
              <a:t>Exsemple</a:t>
            </a:r>
            <a:r>
              <a:rPr lang="en-US" sz="3200" dirty="0" smtClean="0"/>
              <a:t>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t="17867" r="18179" b="43649"/>
          <a:stretch/>
        </p:blipFill>
        <p:spPr bwMode="auto">
          <a:xfrm>
            <a:off x="899592" y="2276871"/>
            <a:ext cx="8187420" cy="34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7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4831" y="188640"/>
            <a:ext cx="806489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Функции, определенные пользователем</a:t>
            </a:r>
            <a:r>
              <a:rPr lang="en-US" sz="3200" dirty="0" smtClean="0"/>
              <a:t> </a:t>
            </a:r>
            <a:r>
              <a:rPr lang="ru-RU" sz="3200" b="1" dirty="0" smtClean="0"/>
              <a:t>UDF</a:t>
            </a:r>
            <a:r>
              <a:rPr lang="en-US" sz="3200" dirty="0" smtClean="0"/>
              <a:t> (</a:t>
            </a:r>
            <a:r>
              <a:rPr lang="ru-RU" sz="3200" dirty="0" err="1" smtClean="0"/>
              <a:t>User-Defined</a:t>
            </a:r>
            <a:r>
              <a:rPr lang="ru-RU" sz="3200" dirty="0" smtClean="0"/>
              <a:t> </a:t>
            </a:r>
            <a:r>
              <a:rPr lang="ru-RU" sz="3200" dirty="0" err="1"/>
              <a:t>Functions</a:t>
            </a:r>
            <a:r>
              <a:rPr lang="ru-RU" sz="3200" dirty="0"/>
              <a:t>) </a:t>
            </a:r>
            <a:r>
              <a:rPr lang="en-US" sz="3200" dirty="0" smtClean="0"/>
              <a:t>– </a:t>
            </a:r>
            <a:r>
              <a:rPr lang="ru-RU" sz="3200" dirty="0" smtClean="0"/>
              <a:t>программы, созданные программистами на языке СУБД и команд </a:t>
            </a:r>
            <a:r>
              <a:rPr lang="en-US" sz="3200" dirty="0" smtClean="0"/>
              <a:t>SQL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algn="just">
              <a:spcAft>
                <a:spcPts val="600"/>
              </a:spcAft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372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54831" y="188640"/>
            <a:ext cx="806489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b="1" dirty="0" smtClean="0"/>
              <a:t>Транзакция</a:t>
            </a:r>
            <a:r>
              <a:rPr lang="ru-RU" sz="3200" dirty="0" smtClean="0"/>
              <a:t> - это </a:t>
            </a:r>
            <a:r>
              <a:rPr lang="ru-RU" sz="3200" dirty="0"/>
              <a:t>группа операций над данными, которые либо выполняются все вместе, либо все вместе отменяются. </a:t>
            </a:r>
            <a:endParaRPr lang="ru-RU" sz="3200" dirty="0" smtClean="0"/>
          </a:p>
          <a:p>
            <a:pPr algn="just">
              <a:spcAft>
                <a:spcPts val="600"/>
              </a:spcAft>
            </a:pPr>
            <a:r>
              <a:rPr lang="ru-RU" sz="3200" b="1" dirty="0" smtClean="0"/>
              <a:t>Завершение</a:t>
            </a:r>
            <a:r>
              <a:rPr lang="ru-RU" sz="3200" dirty="0" smtClean="0"/>
              <a:t> транзакции </a:t>
            </a:r>
            <a:r>
              <a:rPr lang="ru-RU" sz="3200" dirty="0"/>
              <a:t>означает, что все операции, входящие в состав транзакции, успешно завершены, и результат их работы сохранен в базе данных. </a:t>
            </a:r>
            <a:endParaRPr lang="ru-RU" sz="3200" dirty="0" smtClean="0"/>
          </a:p>
          <a:p>
            <a:pPr algn="just">
              <a:spcAft>
                <a:spcPts val="600"/>
              </a:spcAft>
            </a:pPr>
            <a:r>
              <a:rPr lang="ru-RU" sz="3200" b="1" dirty="0" smtClean="0"/>
              <a:t>Откат</a:t>
            </a:r>
            <a:r>
              <a:rPr lang="ru-RU" sz="3200" dirty="0" smtClean="0"/>
              <a:t> </a:t>
            </a:r>
            <a:r>
              <a:rPr lang="ru-RU" sz="3200" dirty="0"/>
              <a:t>транзакции означает, что все уже выполненные операции, входящие в состав транзакции, отменяются и все объекты базы данных, затронутые этими операциями, возвращены в исходное состояние. </a:t>
            </a:r>
          </a:p>
        </p:txBody>
      </p:sp>
    </p:spTree>
    <p:extLst>
      <p:ext uri="{BB962C8B-B14F-4D97-AF65-F5344CB8AC3E}">
        <p14:creationId xmlns:p14="http://schemas.microsoft.com/office/powerpoint/2010/main" val="13108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8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4</a:t>
            </a:r>
            <a:r>
              <a:rPr lang="ru-RU" sz="2800" dirty="0" smtClean="0"/>
              <a:t>. </a:t>
            </a:r>
            <a:r>
              <a:rPr lang="ru-RU" sz="2800" dirty="0"/>
              <a:t>Нормализация </a:t>
            </a:r>
            <a:r>
              <a:rPr lang="ru-RU" sz="2800" dirty="0" smtClean="0"/>
              <a:t>данных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Нормализация</a:t>
            </a:r>
            <a:r>
              <a:rPr lang="ru-RU" sz="3200" dirty="0"/>
              <a:t> представляет собой процесс реорганизации данных путем ликвидации повторяющихся групп и иных противоречий в хранении данных с целью приведения таблиц к виду, позволяющему осуществлять непротиворечивое и корректное редактирование </a:t>
            </a:r>
            <a:r>
              <a:rPr lang="ru-RU" sz="3200" dirty="0" smtClean="0"/>
              <a:t>данных.</a:t>
            </a:r>
          </a:p>
          <a:p>
            <a:pPr algn="just"/>
            <a:r>
              <a:rPr lang="ru-RU" sz="3200" dirty="0"/>
              <a:t>Теория нормализации основана на концепции </a:t>
            </a:r>
            <a:r>
              <a:rPr lang="ru-RU" sz="3200" b="1" dirty="0"/>
              <a:t>нормальных форм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84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8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4</a:t>
            </a:r>
            <a:r>
              <a:rPr lang="ru-RU" sz="2800" dirty="0" smtClean="0"/>
              <a:t>. </a:t>
            </a:r>
            <a:r>
              <a:rPr lang="ru-RU" sz="2800" dirty="0"/>
              <a:t>Нормализация </a:t>
            </a:r>
            <a:r>
              <a:rPr lang="ru-RU" sz="2800" dirty="0" smtClean="0"/>
              <a:t>данных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20880" cy="620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dirty="0"/>
              <a:t>Л</a:t>
            </a:r>
            <a:r>
              <a:rPr lang="ru-RU" sz="3200" dirty="0" smtClean="0"/>
              <a:t>юбая </a:t>
            </a:r>
            <a:r>
              <a:rPr lang="ru-RU" sz="3200" dirty="0"/>
              <a:t>реляционная </a:t>
            </a:r>
            <a:r>
              <a:rPr lang="ru-RU" sz="3200" dirty="0" smtClean="0"/>
              <a:t>таблица уже находится в </a:t>
            </a:r>
            <a:r>
              <a:rPr lang="ru-RU" sz="3200" b="1" dirty="0" smtClean="0"/>
              <a:t>первой</a:t>
            </a:r>
            <a:r>
              <a:rPr lang="ru-RU" sz="3200" dirty="0" smtClean="0"/>
              <a:t> </a:t>
            </a:r>
            <a:r>
              <a:rPr lang="ru-RU" sz="3200" dirty="0"/>
              <a:t>нормальной</a:t>
            </a:r>
            <a:r>
              <a:rPr lang="ru-RU" sz="3200" dirty="0" smtClean="0"/>
              <a:t> форме.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Таблица </a:t>
            </a:r>
            <a:r>
              <a:rPr lang="ru-RU" sz="3200" dirty="0"/>
              <a:t>находится во </a:t>
            </a:r>
            <a:r>
              <a:rPr lang="ru-RU" sz="3200" b="1" dirty="0"/>
              <a:t>второй</a:t>
            </a:r>
            <a:r>
              <a:rPr lang="ru-RU" sz="3200" dirty="0"/>
              <a:t> нормальной форме, если она находится в первой нормальной форме и ее </a:t>
            </a:r>
            <a:r>
              <a:rPr lang="ru-RU" sz="3200" dirty="0" err="1"/>
              <a:t>неключевые</a:t>
            </a:r>
            <a:r>
              <a:rPr lang="ru-RU" sz="3200" dirty="0"/>
              <a:t> поля полностью зависят от всего первичного ключа.</a:t>
            </a:r>
          </a:p>
          <a:p>
            <a:pPr algn="just"/>
            <a:r>
              <a:rPr lang="ru-RU" sz="3200" dirty="0" smtClean="0"/>
              <a:t>Таблица </a:t>
            </a:r>
            <a:r>
              <a:rPr lang="ru-RU" sz="3200" dirty="0"/>
              <a:t>находится в </a:t>
            </a:r>
            <a:r>
              <a:rPr lang="ru-RU" sz="3200" b="1" dirty="0"/>
              <a:t>третьей</a:t>
            </a:r>
            <a:r>
              <a:rPr lang="ru-RU" sz="3200" dirty="0"/>
              <a:t> нормальной форме, если она находится во второй нормальной форме и все ее </a:t>
            </a:r>
            <a:r>
              <a:rPr lang="ru-RU" sz="3200" dirty="0" err="1"/>
              <a:t>неключевые</a:t>
            </a:r>
            <a:r>
              <a:rPr lang="ru-RU" sz="3200" dirty="0"/>
              <a:t> поля </a:t>
            </a:r>
            <a:r>
              <a:rPr lang="ru-RU" sz="3200" dirty="0" err="1"/>
              <a:t>нетранзитивно</a:t>
            </a:r>
            <a:r>
              <a:rPr lang="ru-RU" sz="3200" dirty="0"/>
              <a:t> зависят только от первичного ключа</a:t>
            </a:r>
          </a:p>
        </p:txBody>
      </p:sp>
    </p:spTree>
    <p:extLst>
      <p:ext uri="{BB962C8B-B14F-4D97-AF65-F5344CB8AC3E}">
        <p14:creationId xmlns:p14="http://schemas.microsoft.com/office/powerpoint/2010/main" val="28195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8100392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/>
              <a:t>Реляционная алгебра </a:t>
            </a:r>
            <a:r>
              <a:rPr lang="ru-RU" sz="3200" dirty="0"/>
              <a:t>— формальная система манипулирования отношениями в реляционной модели </a:t>
            </a:r>
            <a:r>
              <a:rPr lang="ru-RU" sz="3200" dirty="0" smtClean="0"/>
              <a:t>данных.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В базах данных операции реляционной алгебры реализованы командой языка </a:t>
            </a:r>
            <a:r>
              <a:rPr lang="fr-FR" sz="3200" dirty="0" smtClean="0"/>
              <a:t>SQL</a:t>
            </a:r>
            <a:r>
              <a:rPr lang="ru-RU" sz="3200" dirty="0" smtClean="0"/>
              <a:t>: </a:t>
            </a:r>
            <a:r>
              <a:rPr lang="fr-FR" sz="3200" b="1" dirty="0" smtClean="0"/>
              <a:t>Select</a:t>
            </a:r>
            <a:r>
              <a:rPr lang="fr-FR" sz="3200" dirty="0" smtClean="0"/>
              <a:t>.</a:t>
            </a:r>
            <a:endParaRPr lang="ru-RU" sz="3200" dirty="0" smtClean="0"/>
          </a:p>
          <a:p>
            <a:pPr algn="just">
              <a:spcAft>
                <a:spcPts val="800"/>
              </a:spcAft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840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364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 smtClean="0"/>
              <a:t>Выборка</a:t>
            </a:r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Выборка (R WHERE f) отношения R по формуле f представляет собой новое отношение с таким же заголовком и телом, состоящим из таких кортежей отношения R, которые удовлетворяют истинности логического выражения.</a:t>
            </a:r>
          </a:p>
        </p:txBody>
      </p:sp>
    </p:spTree>
    <p:extLst>
      <p:ext uri="{BB962C8B-B14F-4D97-AF65-F5344CB8AC3E}">
        <p14:creationId xmlns:p14="http://schemas.microsoft.com/office/powerpoint/2010/main" val="2691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80" y="1015038"/>
            <a:ext cx="3456384" cy="293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0768"/>
            <a:ext cx="3392306" cy="216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84" y="4187304"/>
            <a:ext cx="792088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79912" y="116632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/>
              <a:t>Выборка</a:t>
            </a:r>
          </a:p>
        </p:txBody>
      </p:sp>
    </p:spTree>
    <p:extLst>
      <p:ext uri="{BB962C8B-B14F-4D97-AF65-F5344CB8AC3E}">
        <p14:creationId xmlns:p14="http://schemas.microsoft.com/office/powerpoint/2010/main" val="40908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Реляционная </a:t>
            </a:r>
            <a:r>
              <a:rPr lang="ru-RU" sz="2800" dirty="0"/>
              <a:t>модель базы 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79780"/>
            <a:ext cx="7848872" cy="374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3200" b="1" dirty="0"/>
              <a:t>Реляционная база данных </a:t>
            </a:r>
            <a:r>
              <a:rPr lang="ru-RU" sz="3200" dirty="0"/>
              <a:t>представляет собой хранилище данных, содержащее набор двухмерных таблиц</a:t>
            </a:r>
            <a:r>
              <a:rPr lang="ru-RU" sz="3200" dirty="0" smtClean="0"/>
              <a:t>.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Каждая </a:t>
            </a:r>
            <a:r>
              <a:rPr lang="ru-RU" sz="3200" b="1" dirty="0"/>
              <a:t>таблица</a:t>
            </a:r>
            <a:r>
              <a:rPr lang="ru-RU" sz="3200" dirty="0"/>
              <a:t> содержит сведения об однотипных </a:t>
            </a:r>
            <a:r>
              <a:rPr lang="ru-RU" sz="3200" dirty="0" smtClean="0"/>
              <a:t>объектах.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Каждая </a:t>
            </a:r>
            <a:r>
              <a:rPr lang="ru-RU" sz="3200" b="1" dirty="0"/>
              <a:t>строка</a:t>
            </a:r>
            <a:r>
              <a:rPr lang="ru-RU" sz="3200" dirty="0"/>
              <a:t> таблицы содержит сведения о конкретном объекте.</a:t>
            </a:r>
          </a:p>
        </p:txBody>
      </p:sp>
    </p:spTree>
    <p:extLst>
      <p:ext uri="{BB962C8B-B14F-4D97-AF65-F5344CB8AC3E}">
        <p14:creationId xmlns:p14="http://schemas.microsoft.com/office/powerpoint/2010/main" val="9917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42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Проекция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Операция проекции — унарный оператор, записываемый как πa1,…,</a:t>
            </a:r>
            <a:r>
              <a:rPr lang="ru-RU" sz="3200" dirty="0" err="1"/>
              <a:t>an</a:t>
            </a:r>
            <a:r>
              <a:rPr lang="ru-RU" sz="3200" dirty="0"/>
              <a:t>(R) где a1,…,</a:t>
            </a:r>
            <a:r>
              <a:rPr lang="ru-RU" sz="3200" dirty="0" err="1"/>
              <a:t>an</a:t>
            </a:r>
            <a:r>
              <a:rPr lang="ru-RU" sz="3200" dirty="0"/>
              <a:t> — </a:t>
            </a:r>
            <a:r>
              <a:rPr lang="ru-RU" sz="3200" dirty="0" smtClean="0"/>
              <a:t>список </a:t>
            </a:r>
            <a:r>
              <a:rPr lang="ru-RU" sz="3200" dirty="0"/>
              <a:t>полей, подлежащих отбору</a:t>
            </a:r>
            <a:r>
              <a:rPr lang="ru-RU" sz="3200" dirty="0" smtClean="0"/>
              <a:t>.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такой операции будет набор последовательностей значений отношения R, в котором будут присутствовать только поля, перечисленные в </a:t>
            </a:r>
            <a:r>
              <a:rPr lang="ru-RU" sz="3200" dirty="0" smtClean="0"/>
              <a:t>списке.</a:t>
            </a:r>
          </a:p>
        </p:txBody>
      </p:sp>
    </p:spTree>
    <p:extLst>
      <p:ext uri="{BB962C8B-B14F-4D97-AF65-F5344CB8AC3E}">
        <p14:creationId xmlns:p14="http://schemas.microsoft.com/office/powerpoint/2010/main" val="8488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116632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/>
              <a:t>Проекция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04" y="855000"/>
            <a:ext cx="3599160" cy="313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42170"/>
            <a:ext cx="3375744" cy="2846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05" y="4797152"/>
            <a:ext cx="781077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37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Объединение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объединения отношений A и B </a:t>
            </a:r>
            <a:br>
              <a:rPr lang="ru-RU" sz="3200" dirty="0"/>
            </a:br>
            <a:r>
              <a:rPr lang="ru-RU" sz="3200" dirty="0" smtClean="0"/>
              <a:t>будет новое отношение, с кортежами, принадлежащими А или 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63108"/>
            <a:ext cx="487550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8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04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 smtClean="0"/>
              <a:t>Объединение</a:t>
            </a:r>
            <a:endParaRPr lang="ru-RU" sz="32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204" y="5734886"/>
            <a:ext cx="7891660" cy="102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57" y="609213"/>
            <a:ext cx="3614159" cy="276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01" y="3486986"/>
            <a:ext cx="3525615" cy="206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489" y="873784"/>
            <a:ext cx="37623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716016" y="3031114"/>
            <a:ext cx="5400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 smtClean="0"/>
              <a:t>=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7251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Пересечение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</a:t>
            </a:r>
            <a:r>
              <a:rPr lang="ru-RU" sz="3200" dirty="0" smtClean="0"/>
              <a:t>пересечения отношений </a:t>
            </a:r>
            <a:r>
              <a:rPr lang="ru-RU" sz="3200" dirty="0"/>
              <a:t>A и B </a:t>
            </a:r>
            <a:br>
              <a:rPr lang="ru-RU" sz="3200" dirty="0"/>
            </a:br>
            <a:r>
              <a:rPr lang="ru-RU" sz="3200" dirty="0" smtClean="0"/>
              <a:t>будет новое отношение, с кортежами, принадлежащими одновременно А или В.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505" y="3248976"/>
            <a:ext cx="4881975" cy="3060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7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04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 smtClean="0"/>
              <a:t>Пересечение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031114"/>
            <a:ext cx="5400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 smtClean="0"/>
              <a:t>=</a:t>
            </a:r>
            <a:endParaRPr lang="ru-RU" sz="44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42" y="6014596"/>
            <a:ext cx="7926007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80928"/>
            <a:ext cx="346923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01" y="695243"/>
            <a:ext cx="2877543" cy="244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01" y="3298103"/>
            <a:ext cx="2877543" cy="241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2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Разность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</a:t>
            </a:r>
            <a:r>
              <a:rPr lang="ru-RU" sz="3200" dirty="0" smtClean="0"/>
              <a:t>пересечения отношений </a:t>
            </a:r>
            <a:r>
              <a:rPr lang="ru-RU" sz="3200" dirty="0"/>
              <a:t>A и B </a:t>
            </a:r>
            <a:br>
              <a:rPr lang="ru-RU" sz="3200" dirty="0"/>
            </a:br>
            <a:r>
              <a:rPr lang="ru-RU" sz="3200" dirty="0" smtClean="0"/>
              <a:t>будет новое отношение, с кортежами, </a:t>
            </a:r>
            <a:r>
              <a:rPr lang="ru-RU" sz="3200" dirty="0"/>
              <a:t>принадлежащими </a:t>
            </a:r>
            <a:r>
              <a:rPr lang="ru-RU" sz="3200" dirty="0" smtClean="0"/>
              <a:t>А и не принадлежащими В.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70242"/>
            <a:ext cx="47108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5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04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 smtClean="0"/>
              <a:t>Пересечение</a:t>
            </a:r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3031114"/>
            <a:ext cx="5400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4400" b="1" dirty="0" smtClean="0"/>
              <a:t>=</a:t>
            </a:r>
            <a:endParaRPr lang="ru-RU" sz="4400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01" y="695243"/>
            <a:ext cx="2877543" cy="244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01" y="3298103"/>
            <a:ext cx="2877543" cy="241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24" y="2472830"/>
            <a:ext cx="35909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0" y="6041589"/>
            <a:ext cx="7905576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4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Произведение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</a:t>
            </a:r>
            <a:r>
              <a:rPr lang="ru-RU" sz="3200" dirty="0" smtClean="0"/>
              <a:t>произведения отношений </a:t>
            </a:r>
            <a:r>
              <a:rPr lang="ru-RU" sz="3200" dirty="0"/>
              <a:t>A и B </a:t>
            </a:r>
            <a:br>
              <a:rPr lang="ru-RU" sz="3200" dirty="0"/>
            </a:br>
            <a:r>
              <a:rPr lang="ru-RU" sz="3200" dirty="0" smtClean="0"/>
              <a:t>будет новое отношение, с кортежами, полученными сцеплением кортежей А и В.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183" y="5013176"/>
            <a:ext cx="755173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7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04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/>
              <a:t>П</a:t>
            </a:r>
            <a:r>
              <a:rPr lang="ru-RU" sz="3200" b="1" dirty="0" smtClean="0"/>
              <a:t>роизведение</a:t>
            </a:r>
            <a:endParaRPr lang="ru-RU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20" y="908721"/>
            <a:ext cx="3717529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908722"/>
            <a:ext cx="3827437" cy="130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276" y="3501008"/>
            <a:ext cx="7617867" cy="313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4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Реляционная </a:t>
            </a:r>
            <a:r>
              <a:rPr lang="ru-RU" sz="2800" dirty="0"/>
              <a:t>модель базы 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79780"/>
            <a:ext cx="799288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b="1" dirty="0" smtClean="0"/>
              <a:t>Правила для реляционных таблиц</a:t>
            </a:r>
            <a:r>
              <a:rPr lang="ru-RU" sz="3200" dirty="0" smtClean="0"/>
              <a:t>: </a:t>
            </a:r>
            <a:endParaRPr lang="ru-RU" sz="3200" dirty="0"/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1.Каждое значение в ячейке таблицы должно быть неделимым. </a:t>
            </a:r>
            <a:endParaRPr lang="ru-RU" sz="3200" dirty="0"/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2.Значения </a:t>
            </a:r>
            <a:r>
              <a:rPr lang="ru-RU" sz="3200" dirty="0"/>
              <a:t>данных в </a:t>
            </a:r>
            <a:r>
              <a:rPr lang="ru-RU" sz="3200" dirty="0" smtClean="0"/>
              <a:t>столбце </a:t>
            </a:r>
            <a:r>
              <a:rPr lang="ru-RU" sz="3200" dirty="0"/>
              <a:t>должны принадлежать к одному </a:t>
            </a:r>
            <a:r>
              <a:rPr lang="ru-RU" sz="3200" dirty="0" smtClean="0"/>
              <a:t>типу. </a:t>
            </a:r>
            <a:endParaRPr lang="ru-RU" sz="3200" dirty="0"/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3.Каждая </a:t>
            </a:r>
            <a:r>
              <a:rPr lang="ru-RU" sz="3200" dirty="0"/>
              <a:t>запись в таблице </a:t>
            </a:r>
            <a:r>
              <a:rPr lang="ru-RU" sz="3200" dirty="0" smtClean="0"/>
              <a:t>уникальна. </a:t>
            </a:r>
            <a:endParaRPr lang="ru-RU" sz="3200" dirty="0"/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4.Каждое </a:t>
            </a:r>
            <a:r>
              <a:rPr lang="ru-RU" sz="3200" dirty="0"/>
              <a:t>поле имеет уникальное </a:t>
            </a:r>
            <a:r>
              <a:rPr lang="ru-RU" sz="3200" dirty="0" smtClean="0"/>
              <a:t>имя.</a:t>
            </a:r>
            <a:endParaRPr lang="ru-RU" sz="3200" dirty="0"/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5.Последовательность </a:t>
            </a:r>
            <a:r>
              <a:rPr lang="ru-RU" sz="3200" dirty="0"/>
              <a:t>полей и записей в таблице несущественна. </a:t>
            </a:r>
          </a:p>
          <a:p>
            <a:pPr lvl="0" algn="just">
              <a:spcAft>
                <a:spcPts val="600"/>
              </a:spcAft>
            </a:pPr>
            <a:r>
              <a:rPr lang="ru-RU" sz="3200" dirty="0" smtClean="0"/>
              <a:t>6.Обрабатывать записи и поля таблицы можно в любой последовательности.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79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2164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Деление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Результатом </a:t>
            </a:r>
            <a:r>
              <a:rPr lang="ru-RU" sz="3200" dirty="0" smtClean="0"/>
              <a:t>деления отношения </a:t>
            </a:r>
            <a:r>
              <a:rPr lang="ru-RU" sz="3200" dirty="0"/>
              <a:t>A </a:t>
            </a:r>
            <a:r>
              <a:rPr lang="ru-RU" sz="3200" dirty="0" smtClean="0"/>
              <a:t>на </a:t>
            </a:r>
            <a:r>
              <a:rPr lang="ru-RU" sz="3200" dirty="0"/>
              <a:t>B </a:t>
            </a:r>
            <a:br>
              <a:rPr lang="ru-RU" sz="3200" dirty="0"/>
            </a:br>
            <a:r>
              <a:rPr lang="ru-RU" sz="3200" dirty="0" smtClean="0"/>
              <a:t>будет новое отношение, с кортежами из А, для которых присутствуют все значения в В.</a:t>
            </a:r>
          </a:p>
        </p:txBody>
      </p:sp>
    </p:spTree>
    <p:extLst>
      <p:ext uri="{BB962C8B-B14F-4D97-AF65-F5344CB8AC3E}">
        <p14:creationId xmlns:p14="http://schemas.microsoft.com/office/powerpoint/2010/main" val="7387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42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 smtClean="0"/>
              <a:t>Деление</a:t>
            </a:r>
            <a:endParaRPr lang="ru-RU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08630"/>
            <a:ext cx="6246589" cy="3266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16832"/>
            <a:ext cx="2375751" cy="146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797" y="5229200"/>
            <a:ext cx="488632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42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6"/>
            <a:ext cx="7992888" cy="42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3200" b="1" dirty="0" smtClean="0"/>
              <a:t>Соединение</a:t>
            </a:r>
          </a:p>
          <a:p>
            <a:pPr algn="just">
              <a:spcAft>
                <a:spcPts val="800"/>
              </a:spcAft>
            </a:pPr>
            <a:r>
              <a:rPr lang="ru-RU" sz="3200" dirty="0"/>
              <a:t>Операция соединения есть результат последовательного применения операций</a:t>
            </a:r>
            <a:br>
              <a:rPr lang="ru-RU" sz="3200" dirty="0"/>
            </a:br>
            <a:r>
              <a:rPr lang="ru-RU" sz="3200" dirty="0" smtClean="0"/>
              <a:t>произведения </a:t>
            </a:r>
            <a:r>
              <a:rPr lang="ru-RU" sz="3200" dirty="0"/>
              <a:t>и выборки. </a:t>
            </a:r>
            <a:endParaRPr lang="ru-RU" sz="3200" dirty="0" smtClean="0"/>
          </a:p>
          <a:p>
            <a:pPr algn="just">
              <a:spcAft>
                <a:spcPts val="800"/>
              </a:spcAft>
            </a:pPr>
            <a:r>
              <a:rPr lang="ru-RU" sz="3200" dirty="0" smtClean="0"/>
              <a:t>Если </a:t>
            </a:r>
            <a:r>
              <a:rPr lang="ru-RU" sz="3200" dirty="0"/>
              <a:t>в отношениях и имеются атрибуты с</a:t>
            </a:r>
            <a:br>
              <a:rPr lang="ru-RU" sz="3200" dirty="0"/>
            </a:br>
            <a:r>
              <a:rPr lang="ru-RU" sz="3200" dirty="0"/>
              <a:t>одинаковыми наименованиями, то перед выполнением соединения такие атрибуты</a:t>
            </a:r>
            <a:br>
              <a:rPr lang="ru-RU" sz="3200" dirty="0"/>
            </a:br>
            <a:r>
              <a:rPr lang="ru-RU" sz="3200" dirty="0"/>
              <a:t>необходимо </a:t>
            </a:r>
            <a:r>
              <a:rPr lang="ru-RU" sz="3200" dirty="0" smtClean="0"/>
              <a:t>переименовать.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88842"/>
            <a:ext cx="7992888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65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fr-FR" sz="2800" dirty="0"/>
              <a:t>5</a:t>
            </a:r>
            <a:r>
              <a:rPr lang="ru-RU" sz="2800" dirty="0" smtClean="0"/>
              <a:t>. </a:t>
            </a:r>
            <a:r>
              <a:rPr lang="ru-RU" sz="2800" dirty="0"/>
              <a:t>Операции реляционной </a:t>
            </a:r>
            <a:r>
              <a:rPr lang="ru-RU" sz="2800" dirty="0" smtClean="0"/>
              <a:t>алгебры</a:t>
            </a:r>
            <a:endParaRPr lang="en-US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426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3200" b="1" dirty="0"/>
              <a:t>Соединение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05553"/>
            <a:ext cx="6073428" cy="166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2770262" cy="134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93" y="4319062"/>
            <a:ext cx="8100392" cy="201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1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Реляционная </a:t>
            </a:r>
            <a:r>
              <a:rPr lang="ru-RU" sz="2800" dirty="0"/>
              <a:t>модель базы 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79780"/>
            <a:ext cx="799288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b="1" dirty="0" smtClean="0"/>
              <a:t>Первичный ключ таблицы – </a:t>
            </a:r>
            <a:r>
              <a:rPr lang="ru-RU" sz="3200" dirty="0" smtClean="0"/>
              <a:t>это поле (группа полей), значение которого уникально для каждой записи таблицы.</a:t>
            </a:r>
          </a:p>
          <a:p>
            <a:pPr algn="just">
              <a:spcAft>
                <a:spcPts val="600"/>
              </a:spcAft>
            </a:pPr>
            <a:r>
              <a:rPr lang="ru-RU" sz="3200" b="1" dirty="0"/>
              <a:t>В</a:t>
            </a:r>
            <a:r>
              <a:rPr lang="ru-RU" sz="3200" b="1" dirty="0" smtClean="0"/>
              <a:t>нешний </a:t>
            </a:r>
            <a:r>
              <a:rPr lang="ru-RU" sz="3200" b="1" dirty="0"/>
              <a:t>ключ </a:t>
            </a:r>
            <a:r>
              <a:rPr lang="ru-RU" sz="3200" dirty="0"/>
              <a:t>— это </a:t>
            </a:r>
            <a:r>
              <a:rPr lang="ru-RU" sz="3200" dirty="0" smtClean="0"/>
              <a:t>поле значения которого совпадают </a:t>
            </a:r>
            <a:r>
              <a:rPr lang="ru-RU" sz="3200" dirty="0"/>
              <a:t>с имеющимися значениями первичного ключа другой таблицы</a:t>
            </a:r>
            <a:r>
              <a:rPr lang="ru-RU" sz="3200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ru-RU" sz="3200" dirty="0" smtClean="0"/>
              <a:t>Взаимоотношение </a:t>
            </a:r>
            <a:r>
              <a:rPr lang="ru-RU" sz="3200" dirty="0"/>
              <a:t>между таблицами называется </a:t>
            </a:r>
            <a:r>
              <a:rPr lang="ru-RU" sz="3200" b="1" dirty="0" smtClean="0"/>
              <a:t>связью</a:t>
            </a:r>
            <a:r>
              <a:rPr lang="ru-RU" sz="3200" dirty="0" smtClean="0"/>
              <a:t>. </a:t>
            </a:r>
            <a:r>
              <a:rPr lang="ru-RU" sz="3200" dirty="0"/>
              <a:t>Связь между двумя таблицами </a:t>
            </a:r>
            <a:r>
              <a:rPr lang="ru-RU" sz="3200" dirty="0" smtClean="0"/>
              <a:t>устанавливается по первичному  и внешнему ключам.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2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Реляционная </a:t>
            </a:r>
            <a:r>
              <a:rPr lang="ru-RU" sz="2800" dirty="0"/>
              <a:t>модель базы данных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90" y="260648"/>
            <a:ext cx="7916298" cy="6408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8" y="260647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Клиенты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96136" y="396234"/>
            <a:ext cx="931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Заказы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20635" y="3573016"/>
            <a:ext cx="95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Товары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4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1. Реляционная </a:t>
            </a:r>
            <a:r>
              <a:rPr lang="ru-RU" sz="2800" dirty="0"/>
              <a:t>модель базы 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79780"/>
            <a:ext cx="799288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Правила </a:t>
            </a:r>
            <a:r>
              <a:rPr lang="ru-RU" sz="3200" dirty="0"/>
              <a:t>ссылочной </a:t>
            </a:r>
            <a:r>
              <a:rPr lang="ru-RU" sz="3200" b="1" dirty="0"/>
              <a:t>целостности</a:t>
            </a:r>
            <a:r>
              <a:rPr lang="ru-RU" sz="3200" dirty="0"/>
              <a:t>:</a:t>
            </a: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b="1" dirty="0"/>
              <a:t>первичный ключ </a:t>
            </a:r>
            <a:r>
              <a:rPr lang="ru-RU" sz="3200" dirty="0"/>
              <a:t>таблицы должен содержать только уникальные непустые значения;</a:t>
            </a: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b="1" dirty="0"/>
              <a:t>внешний ключ </a:t>
            </a:r>
            <a:r>
              <a:rPr lang="ru-RU" sz="3200" dirty="0"/>
              <a:t>подчиненной таблицы должен содержать только значения первичного ключа основной таблицы;</a:t>
            </a: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/>
              <a:t>из основной таблицы нельзя </a:t>
            </a:r>
            <a:r>
              <a:rPr lang="ru-RU" sz="3200" b="1" dirty="0"/>
              <a:t>удалить</a:t>
            </a:r>
            <a:r>
              <a:rPr lang="ru-RU" sz="3200" dirty="0"/>
              <a:t> запись, если она </a:t>
            </a:r>
            <a:r>
              <a:rPr lang="ru-RU" sz="3200" b="1" dirty="0"/>
              <a:t>связана</a:t>
            </a:r>
            <a:r>
              <a:rPr lang="ru-RU" sz="3200" dirty="0"/>
              <a:t> с записями подчиненной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41275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/>
              <a:t>2</a:t>
            </a:r>
            <a:r>
              <a:rPr lang="ru-RU" sz="2800" dirty="0" smtClean="0"/>
              <a:t>. Объекты реляционных баз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476672"/>
            <a:ext cx="784887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ru-RU" sz="3200" b="1" dirty="0"/>
              <a:t>Таблицы / поля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Индексы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Ограничения и правила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Представления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Триггеры и хранимые процедуры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Объекты для генерации первичных ключей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Пользователи и роли</a:t>
            </a:r>
          </a:p>
          <a:p>
            <a:pPr marL="514350" indent="-514350">
              <a:spcAft>
                <a:spcPts val="600"/>
              </a:spcAft>
              <a:buFontTx/>
              <a:buAutoNum type="arabicPeriod"/>
            </a:pPr>
            <a:r>
              <a:rPr lang="ru-RU" sz="3200" b="1" dirty="0"/>
              <a:t>Системный </a:t>
            </a:r>
            <a:r>
              <a:rPr lang="ru-RU" sz="3200" b="1" dirty="0" smtClean="0"/>
              <a:t>каталог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42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9104" y="404664"/>
            <a:ext cx="80648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200" dirty="0" smtClean="0"/>
              <a:t>Основное </a:t>
            </a:r>
            <a:r>
              <a:rPr lang="ru-RU" sz="3200" b="1" dirty="0" smtClean="0"/>
              <a:t>назначение</a:t>
            </a:r>
            <a:r>
              <a:rPr lang="ru-RU" sz="3200" dirty="0" smtClean="0"/>
              <a:t> запросов – отбор записей из таблиц по определенному условию.</a:t>
            </a:r>
          </a:p>
          <a:p>
            <a:pPr algn="just">
              <a:spcAft>
                <a:spcPts val="600"/>
              </a:spcAft>
            </a:pPr>
            <a:r>
              <a:rPr lang="ru-RU" sz="3200" dirty="0" smtClean="0"/>
              <a:t>Результат запроса – </a:t>
            </a:r>
            <a:r>
              <a:rPr lang="ru-RU" sz="3200" b="1" dirty="0" smtClean="0"/>
              <a:t>курсор</a:t>
            </a:r>
            <a:r>
              <a:rPr lang="ru-RU" sz="3200" dirty="0" smtClean="0"/>
              <a:t> – виртуальная таблица, хранящаяся в памяти ПК.</a:t>
            </a:r>
          </a:p>
        </p:txBody>
      </p:sp>
    </p:spTree>
    <p:extLst>
      <p:ext uri="{BB962C8B-B14F-4D97-AF65-F5344CB8AC3E}">
        <p14:creationId xmlns:p14="http://schemas.microsoft.com/office/powerpoint/2010/main" val="4734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200000">
            <a:off x="-2547210" y="2987369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algn="ctr"/>
            <a:r>
              <a:rPr lang="ru-RU" sz="2800" dirty="0" smtClean="0"/>
              <a:t>3. Запросы к  базам </a:t>
            </a:r>
            <a:r>
              <a:rPr lang="ru-RU" sz="2800" dirty="0"/>
              <a:t>данных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-13312"/>
            <a:ext cx="806489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ru-RU" sz="3200" dirty="0" smtClean="0"/>
          </a:p>
          <a:p>
            <a:pPr algn="just">
              <a:spcAft>
                <a:spcPts val="600"/>
              </a:spcAft>
            </a:pPr>
            <a:r>
              <a:rPr lang="ru-RU" sz="3200" b="1" dirty="0" smtClean="0"/>
              <a:t>Механизмы</a:t>
            </a:r>
            <a:r>
              <a:rPr lang="ru-RU" sz="3200" dirty="0" smtClean="0"/>
              <a:t> создания запросов: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Язык запросов </a:t>
            </a:r>
            <a:r>
              <a:rPr lang="en-US" sz="3200" dirty="0" smtClean="0"/>
              <a:t>SQL</a:t>
            </a:r>
            <a:r>
              <a:rPr lang="ru-RU" sz="3200" dirty="0" smtClean="0"/>
              <a:t> (</a:t>
            </a:r>
            <a:r>
              <a:rPr lang="ru-RU" sz="3200" dirty="0" err="1" smtClean="0"/>
              <a:t>Structured</a:t>
            </a:r>
            <a:r>
              <a:rPr lang="ru-RU" sz="3200" dirty="0" smtClean="0"/>
              <a:t> </a:t>
            </a:r>
            <a:r>
              <a:rPr lang="ru-RU" sz="3200" dirty="0" err="1"/>
              <a:t>Query</a:t>
            </a:r>
            <a:r>
              <a:rPr lang="ru-RU" sz="3200" dirty="0"/>
              <a:t> </a:t>
            </a:r>
            <a:r>
              <a:rPr lang="ru-RU" sz="3200" dirty="0" err="1" smtClean="0"/>
              <a:t>Language</a:t>
            </a:r>
            <a:r>
              <a:rPr lang="ru-RU" sz="3200" dirty="0" smtClean="0"/>
              <a:t>)</a:t>
            </a:r>
            <a:endParaRPr lang="en-US" sz="3200" dirty="0" smtClean="0"/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Запрос по образцу </a:t>
            </a:r>
            <a:r>
              <a:rPr lang="en-US" sz="3200" dirty="0" smtClean="0"/>
              <a:t>QBE</a:t>
            </a:r>
            <a:r>
              <a:rPr lang="ru-RU" sz="3200" dirty="0" smtClean="0"/>
              <a:t> (</a:t>
            </a:r>
            <a:r>
              <a:rPr lang="ru-RU" sz="3200" dirty="0" err="1"/>
              <a:t>Query</a:t>
            </a:r>
            <a:r>
              <a:rPr lang="ru-RU" sz="3200" dirty="0"/>
              <a:t> </a:t>
            </a:r>
            <a:r>
              <a:rPr lang="en-US" sz="3200" dirty="0" smtClean="0"/>
              <a:t>by </a:t>
            </a:r>
            <a:r>
              <a:rPr lang="en-US" sz="3200" dirty="0" err="1" smtClean="0"/>
              <a:t>Exsemple</a:t>
            </a:r>
            <a:r>
              <a:rPr lang="en-US" sz="3200" dirty="0" smtClean="0"/>
              <a:t>)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Функции, определенные пользователем</a:t>
            </a:r>
            <a:r>
              <a:rPr lang="en-US" sz="3200" dirty="0" smtClean="0"/>
              <a:t> </a:t>
            </a:r>
            <a:r>
              <a:rPr lang="ru-RU" sz="3200" b="1" dirty="0" smtClean="0"/>
              <a:t>UDF</a:t>
            </a:r>
            <a:r>
              <a:rPr lang="en-US" sz="3200" dirty="0" smtClean="0"/>
              <a:t> (</a:t>
            </a:r>
            <a:r>
              <a:rPr lang="ru-RU" sz="3200" dirty="0" err="1" smtClean="0"/>
              <a:t>User-Defined</a:t>
            </a:r>
            <a:r>
              <a:rPr lang="ru-RU" sz="3200" dirty="0" smtClean="0"/>
              <a:t> </a:t>
            </a:r>
            <a:r>
              <a:rPr lang="ru-RU" sz="3200" dirty="0" err="1"/>
              <a:t>Functions</a:t>
            </a:r>
            <a:r>
              <a:rPr lang="ru-RU" sz="3200" dirty="0"/>
              <a:t>) </a:t>
            </a:r>
            <a:endParaRPr lang="en-US" sz="3200" dirty="0" smtClean="0"/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Транзакции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488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C2D292-B1BF-4F09-B345-53956B5CD6B8}"/>
</file>

<file path=customXml/itemProps2.xml><?xml version="1.0" encoding="utf-8"?>
<ds:datastoreItem xmlns:ds="http://schemas.openxmlformats.org/officeDocument/2006/customXml" ds:itemID="{A560AD50-BB58-4676-A0D8-F5D85D1565F6}"/>
</file>

<file path=customXml/itemProps3.xml><?xml version="1.0" encoding="utf-8"?>
<ds:datastoreItem xmlns:ds="http://schemas.openxmlformats.org/officeDocument/2006/customXml" ds:itemID="{17A0BE8E-23B1-410D-9574-E2D582C9E54A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404</TotalTime>
  <Words>946</Words>
  <Application>Microsoft Office PowerPoint</Application>
  <PresentationFormat>Экран (4:3)</PresentationFormat>
  <Paragraphs>127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3. ОСНОВНЫЕ КОНЦЕПЦИИ РЕЛЯЦИОННЫХ БАЗ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</dc:title>
  <cp:lastModifiedBy>Dmitry Doroshev</cp:lastModifiedBy>
  <cp:revision>46</cp:revision>
  <dcterms:modified xsi:type="dcterms:W3CDTF">2017-02-27T08:45:03Z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