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en-US" b="1" dirty="0" smtClean="0">
                <a:effectLst/>
              </a:rPr>
              <a:t>2</a:t>
            </a:r>
            <a:r>
              <a:rPr lang="ru-RU" b="1" dirty="0" smtClean="0">
                <a:effectLst/>
              </a:rPr>
              <a:t>. </a:t>
            </a:r>
            <a:r>
              <a:rPr lang="ru-RU" b="1" dirty="0">
                <a:effectLst/>
              </a:rPr>
              <a:t>МОДЕЛИ  ПРЕДСТАВЛЕНИЯ  ДАННЫХ  И  ЗНАНИЙ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04494"/>
            <a:ext cx="7992888" cy="4404826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/>
              <a:t>Понятие модели </a:t>
            </a:r>
            <a:r>
              <a:rPr lang="ru-RU" sz="3600" dirty="0" smtClean="0"/>
              <a:t>данных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Иерархическая </a:t>
            </a:r>
            <a:r>
              <a:rPr lang="ru-RU" sz="3600" dirty="0" smtClean="0"/>
              <a:t>модель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Сетевая </a:t>
            </a:r>
            <a:r>
              <a:rPr lang="ru-RU" sz="3600" dirty="0" smtClean="0"/>
              <a:t>модель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Реляционная </a:t>
            </a:r>
            <a:r>
              <a:rPr lang="ru-RU" sz="3600" dirty="0" smtClean="0"/>
              <a:t>модель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Модель данных «сущность-связь</a:t>
            </a:r>
            <a:r>
              <a:rPr lang="ru-RU" sz="3600" dirty="0" smtClean="0"/>
              <a:t>»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Семантические </a:t>
            </a:r>
            <a:r>
              <a:rPr lang="ru-RU" sz="3600" dirty="0" smtClean="0"/>
              <a:t>сети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 err="1" smtClean="0"/>
              <a:t>Постреляционные</a:t>
            </a:r>
            <a:r>
              <a:rPr lang="ru-RU" sz="3600" dirty="0" smtClean="0"/>
              <a:t> модели</a:t>
            </a:r>
            <a:endParaRPr lang="en-US" sz="3600" dirty="0" smtClean="0"/>
          </a:p>
          <a:p>
            <a:pPr marL="541782" indent="-514350">
              <a:buAutoNum type="arabicPeriod"/>
            </a:pP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27230" y="3167390"/>
            <a:ext cx="6336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5</a:t>
            </a:r>
            <a:r>
              <a:rPr lang="ru-RU" sz="2800" b="1" dirty="0" smtClean="0"/>
              <a:t>. </a:t>
            </a:r>
            <a:r>
              <a:rPr lang="ru-RU" sz="2800" b="1" dirty="0" smtClean="0"/>
              <a:t>Модель данных «сущность-связь»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4" y="79780"/>
            <a:ext cx="8100392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Модель данных «сущность-связь» ввел в 1976 г. П.П. </a:t>
            </a:r>
            <a:r>
              <a:rPr lang="ru-RU" sz="3200" dirty="0" err="1"/>
              <a:t>Чен</a:t>
            </a:r>
            <a:r>
              <a:rPr lang="ru-RU" sz="3200" dirty="0" smtClean="0"/>
              <a:t>. 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Многими </a:t>
            </a:r>
            <a:r>
              <a:rPr lang="ru-RU" sz="3200" dirty="0"/>
              <a:t>авторами были разработаны свои варианты подобных моделей </a:t>
            </a:r>
            <a:r>
              <a:rPr lang="ru-RU" sz="3200" dirty="0" smtClean="0"/>
              <a:t>- нотация </a:t>
            </a:r>
            <a:r>
              <a:rPr lang="ru-RU" sz="3200" dirty="0"/>
              <a:t>Мартина, нотация IDEF1X, нотация </a:t>
            </a:r>
            <a:r>
              <a:rPr lang="ru-RU" sz="3200" dirty="0" err="1"/>
              <a:t>Баркера</a:t>
            </a:r>
            <a:r>
              <a:rPr lang="ru-RU" sz="3200" dirty="0"/>
              <a:t> </a:t>
            </a: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40361" y="2895586"/>
            <a:ext cx="5688632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3200" dirty="0" smtClean="0"/>
              <a:t>Основные понятия модели: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Сущность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Экземпляр сущности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Атрибут сущности</a:t>
            </a:r>
            <a:endParaRPr lang="ru-RU" sz="3200" dirty="0"/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Ключ сущности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Связь</a:t>
            </a:r>
          </a:p>
        </p:txBody>
      </p:sp>
      <p:pic>
        <p:nvPicPr>
          <p:cNvPr id="10242" name="Picture 2" descr="image3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786" y="4482352"/>
            <a:ext cx="3229794" cy="129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image3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320" y="5859694"/>
            <a:ext cx="2971279" cy="92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75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27230" y="3167390"/>
            <a:ext cx="6336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5</a:t>
            </a:r>
            <a:r>
              <a:rPr lang="ru-RU" sz="2800" b="1" dirty="0" smtClean="0"/>
              <a:t>. </a:t>
            </a:r>
            <a:r>
              <a:rPr lang="ru-RU" sz="2800" b="1" dirty="0" smtClean="0"/>
              <a:t>Модель данных «сущность-связь»</a:t>
            </a:r>
            <a:endParaRPr lang="ru-RU" sz="2800" b="1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50" y="440668"/>
            <a:ext cx="7549471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63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27230" y="3167390"/>
            <a:ext cx="6336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5</a:t>
            </a:r>
            <a:r>
              <a:rPr lang="ru-RU" sz="2800" b="1" dirty="0" smtClean="0"/>
              <a:t>. </a:t>
            </a:r>
            <a:r>
              <a:rPr lang="ru-RU" sz="2800" b="1" dirty="0" smtClean="0"/>
              <a:t>Модель данных «сущность-связь»</a:t>
            </a:r>
            <a:endParaRPr lang="ru-RU" sz="28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99288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99592" y="618446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2800" b="1" dirty="0" smtClean="0"/>
              <a:t>Диаграмма «сущность-связь» в нотации </a:t>
            </a:r>
            <a:r>
              <a:rPr lang="ru-RU" sz="2800" b="1" dirty="0" err="1" smtClean="0"/>
              <a:t>Чена</a:t>
            </a:r>
            <a:r>
              <a:rPr lang="ru-RU" sz="2800" b="1" dirty="0" smtClean="0"/>
              <a:t> П.</a:t>
            </a:r>
          </a:p>
        </p:txBody>
      </p:sp>
    </p:spTree>
    <p:extLst>
      <p:ext uri="{BB962C8B-B14F-4D97-AF65-F5344CB8AC3E}">
        <p14:creationId xmlns:p14="http://schemas.microsoft.com/office/powerpoint/2010/main" val="302621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727230" y="3167390"/>
            <a:ext cx="6336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5</a:t>
            </a:r>
            <a:r>
              <a:rPr lang="ru-RU" sz="2800" b="1" dirty="0" smtClean="0"/>
              <a:t>. </a:t>
            </a:r>
            <a:r>
              <a:rPr lang="ru-RU" sz="2800" b="1" dirty="0" smtClean="0"/>
              <a:t>Модель данных «сущность-связь»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618446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2800" b="1" dirty="0" smtClean="0"/>
              <a:t>Диаграмма «сущность-связь» в нотации </a:t>
            </a:r>
            <a:r>
              <a:rPr lang="en-US" sz="2800" b="1" dirty="0" smtClean="0"/>
              <a:t> IDEF1X</a:t>
            </a:r>
            <a:endParaRPr lang="ru-RU" sz="2800" b="1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31" y="574243"/>
            <a:ext cx="7913687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54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6</a:t>
            </a:r>
            <a:r>
              <a:rPr lang="ru-RU" sz="2800" b="1" dirty="0" smtClean="0"/>
              <a:t>. </a:t>
            </a:r>
            <a:r>
              <a:rPr lang="ru-RU" sz="2800" b="1" dirty="0" smtClean="0"/>
              <a:t>Семантические  сети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4" y="79780"/>
            <a:ext cx="8100392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Семантическая сеть была первоначально задумана как психологическая модель человеческой памяти. </a:t>
            </a:r>
            <a:endParaRPr lang="ru-RU" sz="3200" dirty="0"/>
          </a:p>
          <a:p>
            <a:pPr algn="just">
              <a:spcAft>
                <a:spcPts val="800"/>
              </a:spcAft>
            </a:pPr>
            <a:r>
              <a:rPr lang="ru-RU" sz="3200" dirty="0"/>
              <a:t>Семантическая сеть является одним из способов представления </a:t>
            </a:r>
            <a:r>
              <a:rPr lang="ru-RU" sz="3200" dirty="0" smtClean="0"/>
              <a:t>знаний.</a:t>
            </a:r>
          </a:p>
        </p:txBody>
      </p:sp>
    </p:spTree>
    <p:extLst>
      <p:ext uri="{BB962C8B-B14F-4D97-AF65-F5344CB8AC3E}">
        <p14:creationId xmlns:p14="http://schemas.microsoft.com/office/powerpoint/2010/main" val="361191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7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Постреляционные</a:t>
            </a:r>
            <a:r>
              <a:rPr lang="ru-RU" sz="2800" b="1" dirty="0" smtClean="0"/>
              <a:t>  модели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264720"/>
            <a:ext cx="746036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Многомерная модель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Объектно-ориентированная модель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Объектно-реляционная модель</a:t>
            </a:r>
          </a:p>
          <a:p>
            <a:pPr algn="just">
              <a:spcAft>
                <a:spcPts val="800"/>
              </a:spcAft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70621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1</a:t>
            </a:r>
            <a:r>
              <a:rPr lang="ru-RU" sz="2800" b="1" dirty="0" smtClean="0"/>
              <a:t>. </a:t>
            </a:r>
            <a:r>
              <a:rPr lang="ru-RU" sz="2800" b="1" dirty="0"/>
              <a:t>Понятие модели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77344"/>
            <a:ext cx="7848872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79780"/>
            <a:ext cx="7848872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/>
              <a:t>Модель</a:t>
            </a:r>
            <a:r>
              <a:rPr lang="ru-RU" sz="3200" dirty="0"/>
              <a:t> – это отражение объектов, процессов, явлений реального мира. </a:t>
            </a:r>
            <a:endParaRPr lang="ru-RU" sz="3200" dirty="0" smtClean="0"/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Выделяют физические </a:t>
            </a:r>
            <a:r>
              <a:rPr lang="ru-RU" sz="3200" dirty="0"/>
              <a:t>модели, </a:t>
            </a:r>
            <a:r>
              <a:rPr lang="ru-RU" sz="3200" dirty="0" err="1"/>
              <a:t>даталогические</a:t>
            </a:r>
            <a:r>
              <a:rPr lang="ru-RU" sz="3200" dirty="0"/>
              <a:t> модели и инфологические модели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1</a:t>
            </a:r>
            <a:r>
              <a:rPr lang="ru-RU" sz="2800" b="1" dirty="0" smtClean="0"/>
              <a:t>. </a:t>
            </a:r>
            <a:r>
              <a:rPr lang="ru-RU" sz="2800" b="1" dirty="0"/>
              <a:t>Понятие модели </a:t>
            </a:r>
            <a:r>
              <a:rPr lang="ru-RU" sz="2800" b="1" dirty="0" smtClean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561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/>
              <a:t>Модель данных</a:t>
            </a:r>
            <a:r>
              <a:rPr lang="ru-RU" sz="3200" dirty="0"/>
              <a:t> - это система взаимосвязанных типов объектов, операторов и правил обеспечения целостности, создающая абстрактную структуру, которую поддерживает система управления базой данных</a:t>
            </a:r>
            <a:r>
              <a:rPr lang="ru-RU" sz="3200" dirty="0" smtClean="0"/>
              <a:t>. </a:t>
            </a:r>
          </a:p>
          <a:p>
            <a:pPr algn="just">
              <a:spcAft>
                <a:spcPts val="800"/>
              </a:spcAft>
            </a:pPr>
            <a:r>
              <a:rPr lang="ru-RU" sz="3200" b="1" dirty="0"/>
              <a:t>Модель БД</a:t>
            </a:r>
            <a:r>
              <a:rPr lang="ru-RU" sz="3200" dirty="0"/>
              <a:t> - множество конкретных типов объектов и отношений между ними, множество операций над объектами, множество ограничений над объектами и </a:t>
            </a:r>
            <a:r>
              <a:rPr lang="ru-RU" sz="3200" dirty="0" smtClean="0"/>
              <a:t>операциями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44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2</a:t>
            </a:r>
            <a:r>
              <a:rPr lang="ru-RU" sz="2800" b="1" dirty="0" smtClean="0"/>
              <a:t>. </a:t>
            </a:r>
            <a:r>
              <a:rPr lang="ru-RU" sz="2800" b="1" dirty="0" smtClean="0"/>
              <a:t>Иерархическая модель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4" y="79780"/>
            <a:ext cx="8100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Иерархическая модель данных является наиболее простой среди всех </a:t>
            </a:r>
            <a:r>
              <a:rPr lang="ru-RU" sz="3200" dirty="0" err="1"/>
              <a:t>даталогических</a:t>
            </a:r>
            <a:r>
              <a:rPr lang="ru-RU" sz="3200" dirty="0"/>
              <a:t> моделей</a:t>
            </a:r>
            <a:r>
              <a:rPr lang="ru-RU" sz="3200" dirty="0" smtClean="0"/>
              <a:t>. Ее поддерживала </a:t>
            </a:r>
            <a:r>
              <a:rPr lang="ru-RU" sz="3200" dirty="0"/>
              <a:t>первая </a:t>
            </a:r>
            <a:r>
              <a:rPr lang="ru-RU" sz="3200" dirty="0" smtClean="0"/>
              <a:t>промышленная </a:t>
            </a:r>
            <a:r>
              <a:rPr lang="ru-RU" sz="3200" dirty="0"/>
              <a:t>СУБД IMS фирмы IBM</a:t>
            </a:r>
            <a:r>
              <a:rPr lang="ru-RU" sz="3200" dirty="0" smtClean="0"/>
              <a:t> </a:t>
            </a:r>
          </a:p>
        </p:txBody>
      </p:sp>
      <p:pic>
        <p:nvPicPr>
          <p:cNvPr id="3074" name="Picture 2" descr="http://3.bp.blogspot.com/-4lyzgXLjUhY/TZNNAV2CnPI/AAAAAAAACgg/CEhWbVwaKfQ/s1600/%25D0%2598%25D0%25B5%25D1%2580%25D0%25B0%25D1%2580%25D1%2585%25D0%25B8%25D1%2587%25D0%25B5%25D1%2581%25D0%25BA%25D0%25B0%25D1%25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454" y="2276872"/>
            <a:ext cx="596560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4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2</a:t>
            </a:r>
            <a:r>
              <a:rPr lang="ru-RU" sz="2800" b="1" dirty="0" smtClean="0"/>
              <a:t>. </a:t>
            </a:r>
            <a:r>
              <a:rPr lang="ru-RU" sz="2800" b="1" dirty="0" smtClean="0"/>
              <a:t>Иерархическая модель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293096"/>
            <a:ext cx="56886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 smtClean="0"/>
              <a:t>Основные понятия модели:</a:t>
            </a:r>
          </a:p>
          <a:p>
            <a:pPr marL="514350" indent="-51435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/>
              <a:t>Поле</a:t>
            </a:r>
          </a:p>
          <a:p>
            <a:pPr marL="514350" indent="-51435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/>
              <a:t>Сегмент</a:t>
            </a:r>
          </a:p>
          <a:p>
            <a:pPr marL="514350" indent="-514350" algn="just">
              <a:spcAft>
                <a:spcPts val="800"/>
              </a:spcAft>
              <a:buFont typeface="+mj-lt"/>
              <a:buAutoNum type="arabicPeriod"/>
            </a:pPr>
            <a:r>
              <a:rPr lang="ru-RU" sz="3200" dirty="0" smtClean="0"/>
              <a:t>База данных</a:t>
            </a:r>
          </a:p>
        </p:txBody>
      </p:sp>
      <p:pic>
        <p:nvPicPr>
          <p:cNvPr id="3076" name="Picture 4" descr="http://prosdo.ru/ouazoa/%D0%91%D0%B0%D0%B7%D1%8B+%D0%B4%D0%B0%D0%BD%D0%BD%D1%8B%D1%85+%D0%A3%D1%87%D0%B5%D0%B1%D0%BD%D0%BE%D0%B5+%D0%BF%D0%BE%D1%81%D0%BE%D0%B1%D0%B8%D0%B5+%D0%B4%D0%BB%D1%8F+%D1%81%D1%82%D1%83%D0%B4%D0%B5%D0%BD%D1%82%D0%BE%D0%B2+%D0%B7%D0%B0%D0%BE%D1%87%D0%BD%D0%BE%D0%B9+%D1%84%D0%BE%D1%80%D0%BC%D1%8B+%D0%BE%D0%B1%D1%83%D1%87%D0%B5%D0%BD%D0%B8%D1%8Fa/9390_html_mdf363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36" y="140901"/>
            <a:ext cx="6886902" cy="400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7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3</a:t>
            </a:r>
            <a:r>
              <a:rPr lang="ru-RU" sz="2800" b="1" dirty="0" smtClean="0"/>
              <a:t>. </a:t>
            </a:r>
            <a:r>
              <a:rPr lang="ru-RU" sz="2800" b="1" dirty="0" smtClean="0"/>
              <a:t>Сетевая модель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4" y="79780"/>
            <a:ext cx="8100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Сетевая модель была разработана в 1975 году рабочей группой по БД </a:t>
            </a:r>
            <a:r>
              <a:rPr lang="ru-RU" sz="3200" dirty="0" err="1"/>
              <a:t>Codasyl</a:t>
            </a:r>
            <a:r>
              <a:rPr lang="ru-RU" sz="3200" dirty="0"/>
              <a:t>. Целью </a:t>
            </a:r>
            <a:r>
              <a:rPr lang="ru-RU" sz="3200" dirty="0" smtClean="0"/>
              <a:t>было </a:t>
            </a:r>
            <a:r>
              <a:rPr lang="ru-RU" sz="3200" dirty="0"/>
              <a:t>создание иерархической модели, позволяющей описывать связи типа N:M</a:t>
            </a:r>
            <a:endParaRPr lang="ru-RU" sz="3200" dirty="0" smtClean="0"/>
          </a:p>
        </p:txBody>
      </p:sp>
      <p:pic>
        <p:nvPicPr>
          <p:cNvPr id="5122" name="Picture 2" descr="http://libraryno.ru/wp-content/image_post/2015_bd/pic13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00" y="2141882"/>
            <a:ext cx="6992220" cy="445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1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4005064"/>
            <a:ext cx="5688632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3200" dirty="0" smtClean="0"/>
              <a:t>Основные понятия модели: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Элемент данных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Агрегат данных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Запись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Набор данных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/>
              <a:t>3</a:t>
            </a:r>
            <a:r>
              <a:rPr lang="ru-RU" sz="2800" b="1" dirty="0" smtClean="0"/>
              <a:t>. </a:t>
            </a:r>
            <a:r>
              <a:rPr lang="ru-RU" sz="2800" b="1" dirty="0" smtClean="0"/>
              <a:t>Сетевая модель</a:t>
            </a:r>
            <a:endParaRPr lang="ru-RU" sz="2800" b="1" dirty="0"/>
          </a:p>
        </p:txBody>
      </p:sp>
      <p:pic>
        <p:nvPicPr>
          <p:cNvPr id="8194" name="Picture 2" descr="https://sibac.info/sites/default/files/files/2013_11_28_StudTech/3_Gazizulina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840760" cy="400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88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</a:t>
            </a:r>
            <a:r>
              <a:rPr lang="ru-RU" sz="2800" b="1" dirty="0" smtClean="0"/>
              <a:t>. </a:t>
            </a:r>
            <a:r>
              <a:rPr lang="ru-RU" sz="2800" b="1" dirty="0" smtClean="0"/>
              <a:t>Реляционная  модель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4" y="79780"/>
            <a:ext cx="8100392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Реляционную модель ввел в 1970 г </a:t>
            </a:r>
            <a:r>
              <a:rPr lang="ru-RU" sz="3200" dirty="0" err="1" smtClean="0"/>
              <a:t>Э.Ф.Кодд</a:t>
            </a:r>
            <a:r>
              <a:rPr lang="ru-RU" sz="3200" dirty="0" smtClean="0"/>
              <a:t>.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В </a:t>
            </a:r>
            <a:r>
              <a:rPr lang="ru-RU" sz="3200" dirty="0"/>
              <a:t>этой модели БД представляются в виде двумерных </a:t>
            </a:r>
            <a:r>
              <a:rPr lang="ru-RU" sz="3200" dirty="0" smtClean="0"/>
              <a:t>таблиц, обработка </a:t>
            </a:r>
            <a:r>
              <a:rPr lang="ru-RU" sz="3200" dirty="0"/>
              <a:t>в которых не зависят от организации хранения данных в памяти ПК. </a:t>
            </a:r>
            <a:r>
              <a:rPr lang="ru-RU" sz="3200" dirty="0"/>
              <a:t>Р</a:t>
            </a:r>
            <a:r>
              <a:rPr lang="ru-RU" sz="3200" dirty="0" smtClean="0"/>
              <a:t>еляционная </a:t>
            </a:r>
            <a:r>
              <a:rPr lang="ru-RU" sz="3200" dirty="0"/>
              <a:t>БД с математической точки зрения - это конечный набор </a:t>
            </a:r>
            <a:r>
              <a:rPr lang="ru-RU" sz="3200" dirty="0" smtClean="0"/>
              <a:t>отношении, теория </a:t>
            </a:r>
            <a:r>
              <a:rPr lang="ru-RU" sz="3200" dirty="0"/>
              <a:t>реляционных БД становится областью приложений математической логики и современной алгебры.</a:t>
            </a:r>
            <a:r>
              <a:rPr lang="ru-RU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162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3717032"/>
            <a:ext cx="5688632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ru-RU" sz="3200" dirty="0" smtClean="0"/>
              <a:t>Основные понятия модели: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Элемент данных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Поле / Домен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Запись / Кортеж</a:t>
            </a:r>
          </a:p>
          <a:p>
            <a:pPr marL="514350" indent="-514350" algn="just">
              <a:spcAft>
                <a:spcPts val="400"/>
              </a:spcAft>
              <a:buFont typeface="+mj-lt"/>
              <a:buAutoNum type="arabicPeriod"/>
            </a:pPr>
            <a:r>
              <a:rPr lang="ru-RU" sz="3200" dirty="0" smtClean="0"/>
              <a:t>Таблица / Отношение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4"/>
          <a:stretch>
            <a:fillRect/>
          </a:stretch>
        </p:blipFill>
        <p:spPr bwMode="auto">
          <a:xfrm>
            <a:off x="1259632" y="232317"/>
            <a:ext cx="5040560" cy="31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b="1" dirty="0" smtClean="0"/>
              <a:t>4</a:t>
            </a:r>
            <a:r>
              <a:rPr lang="ru-RU" sz="2800" b="1" dirty="0" smtClean="0"/>
              <a:t>. </a:t>
            </a:r>
            <a:r>
              <a:rPr lang="ru-RU" sz="2800" b="1" dirty="0" smtClean="0"/>
              <a:t>Реляционная  модель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61744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26A97-1BAC-4C1F-B420-0DBABCC8DBEE}"/>
</file>

<file path=customXml/itemProps2.xml><?xml version="1.0" encoding="utf-8"?>
<ds:datastoreItem xmlns:ds="http://schemas.openxmlformats.org/officeDocument/2006/customXml" ds:itemID="{68A6108F-BCD8-40FC-B259-4EAF1C792C16}"/>
</file>

<file path=customXml/itemProps3.xml><?xml version="1.0" encoding="utf-8"?>
<ds:datastoreItem xmlns:ds="http://schemas.openxmlformats.org/officeDocument/2006/customXml" ds:itemID="{1EECB69A-BF0D-4367-82B3-C619793575D5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382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2. МОДЕЛИ  ПРЕДСТАВЛЕНИЯ  ДАННЫХ  И 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ОБЩЕЕ  ПРЕДСТАВЛЕНИЕ  О  БАЗАХ  ДАННЫХ</dc:title>
  <cp:lastModifiedBy>DDV</cp:lastModifiedBy>
  <cp:revision>18</cp:revision>
  <dcterms:modified xsi:type="dcterms:W3CDTF">2017-02-19T17:38:09Z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