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71" r:id="rId4"/>
    <p:sldId id="265" r:id="rId5"/>
    <p:sldId id="266" r:id="rId6"/>
    <p:sldId id="267" r:id="rId7"/>
    <p:sldId id="269" r:id="rId8"/>
    <p:sldId id="268" r:id="rId9"/>
    <p:sldId id="270" r:id="rId10"/>
    <p:sldId id="264" r:id="rId11"/>
    <p:sldId id="258" r:id="rId12"/>
    <p:sldId id="259" r:id="rId13"/>
    <p:sldId id="260" r:id="rId14"/>
    <p:sldId id="261" r:id="rId15"/>
    <p:sldId id="262" r:id="rId16"/>
    <p:sldId id="26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6030" y="76862"/>
            <a:ext cx="8064896" cy="1472184"/>
          </a:xfrm>
        </p:spPr>
        <p:txBody>
          <a:bodyPr/>
          <a:lstStyle/>
          <a:p>
            <a:r>
              <a:rPr lang="en-US" b="1" dirty="0" smtClean="0">
                <a:effectLst/>
              </a:rPr>
              <a:t>1</a:t>
            </a:r>
            <a:r>
              <a:rPr lang="ru-RU" b="1" dirty="0" smtClean="0">
                <a:effectLst/>
              </a:rPr>
              <a:t>. ОБЩЕЕ  </a:t>
            </a:r>
            <a:r>
              <a:rPr lang="ru-RU" b="1" dirty="0">
                <a:effectLst/>
              </a:rPr>
              <a:t>ПРЕДСТАВЛЕНИЕ  О  БАЗАХ  ДАННЫХ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904494"/>
            <a:ext cx="7992888" cy="3436064"/>
          </a:xfrm>
        </p:spPr>
        <p:txBody>
          <a:bodyPr>
            <a:noAutofit/>
          </a:bodyPr>
          <a:lstStyle/>
          <a:p>
            <a:pPr marL="541782" indent="-514350">
              <a:buAutoNum type="arabicPeriod"/>
            </a:pPr>
            <a:r>
              <a:rPr lang="ru-RU" sz="3600" dirty="0" smtClean="0"/>
              <a:t>Основные </a:t>
            </a:r>
            <a:r>
              <a:rPr lang="ru-RU" sz="3600" dirty="0"/>
              <a:t>понятия теории баз </a:t>
            </a:r>
            <a:r>
              <a:rPr lang="ru-RU" sz="3600" dirty="0" smtClean="0"/>
              <a:t>данных</a:t>
            </a:r>
          </a:p>
          <a:p>
            <a:pPr marL="541782" indent="-514350">
              <a:buAutoNum type="arabicPeriod"/>
            </a:pPr>
            <a:r>
              <a:rPr lang="ru-RU" sz="3600" dirty="0"/>
              <a:t>Цели использования баз </a:t>
            </a:r>
            <a:r>
              <a:rPr lang="ru-RU" sz="3600" dirty="0" smtClean="0"/>
              <a:t>данных</a:t>
            </a:r>
          </a:p>
          <a:p>
            <a:pPr marL="541782" indent="-514350">
              <a:buAutoNum type="arabicPeriod"/>
            </a:pPr>
            <a:r>
              <a:rPr lang="ru-RU" sz="3600" dirty="0"/>
              <a:t>Уровни представления баз </a:t>
            </a:r>
            <a:r>
              <a:rPr lang="ru-RU" sz="3600" dirty="0" smtClean="0"/>
              <a:t>данных</a:t>
            </a:r>
          </a:p>
          <a:p>
            <a:pPr marL="541782" indent="-514350">
              <a:buAutoNum type="arabicPeriod"/>
            </a:pPr>
            <a:r>
              <a:rPr lang="ru-RU" sz="3600" dirty="0" smtClean="0"/>
              <a:t>Этапы разработки баз данных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1542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547210" y="2987370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/>
            <a:r>
              <a:rPr lang="ru-RU" sz="2800" b="1" dirty="0" smtClean="0"/>
              <a:t>2. Цели </a:t>
            </a:r>
            <a:r>
              <a:rPr lang="ru-RU" sz="2800" b="1" dirty="0"/>
              <a:t>использования баз данных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548680"/>
            <a:ext cx="7848872" cy="4544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800"/>
              </a:spcAft>
              <a:buFont typeface="+mj-lt"/>
              <a:buAutoNum type="arabicPeriod"/>
            </a:pPr>
            <a:r>
              <a:rPr lang="ru-RU" sz="3200" dirty="0"/>
              <a:t>Централизованное </a:t>
            </a:r>
            <a:r>
              <a:rPr lang="ru-RU" sz="3200" dirty="0" smtClean="0"/>
              <a:t>управление</a:t>
            </a:r>
          </a:p>
          <a:p>
            <a:pPr marL="342900" indent="-342900" algn="just">
              <a:spcAft>
                <a:spcPts val="800"/>
              </a:spcAft>
              <a:buFont typeface="+mj-lt"/>
              <a:buAutoNum type="arabicPeriod"/>
            </a:pPr>
            <a:r>
              <a:rPr lang="ru-RU" sz="3200" dirty="0"/>
              <a:t>Целостность, восстановление, защита и секретность </a:t>
            </a:r>
            <a:r>
              <a:rPr lang="ru-RU" sz="3200" dirty="0" smtClean="0"/>
              <a:t>БД</a:t>
            </a:r>
          </a:p>
          <a:p>
            <a:pPr marL="342900" indent="-342900" algn="just">
              <a:spcAft>
                <a:spcPts val="800"/>
              </a:spcAft>
              <a:buFont typeface="+mj-lt"/>
              <a:buAutoNum type="arabicPeriod"/>
            </a:pPr>
            <a:r>
              <a:rPr lang="ru-RU" sz="3200" dirty="0"/>
              <a:t>Реализация отношений между </a:t>
            </a:r>
            <a:r>
              <a:rPr lang="ru-RU" sz="3200" dirty="0" smtClean="0"/>
              <a:t>данными</a:t>
            </a:r>
          </a:p>
          <a:p>
            <a:pPr marL="342900" indent="-342900" algn="just">
              <a:spcAft>
                <a:spcPts val="800"/>
              </a:spcAft>
              <a:buFont typeface="+mj-lt"/>
              <a:buAutoNum type="arabicPeriod"/>
            </a:pPr>
            <a:r>
              <a:rPr lang="ru-RU" sz="3200" dirty="0"/>
              <a:t>Независимость данных и </a:t>
            </a:r>
            <a:r>
              <a:rPr lang="ru-RU" sz="3200" dirty="0" smtClean="0"/>
              <a:t>программ</a:t>
            </a:r>
          </a:p>
          <a:p>
            <a:pPr marL="342900" indent="-342900" algn="just">
              <a:spcAft>
                <a:spcPts val="800"/>
              </a:spcAft>
              <a:buFont typeface="+mj-lt"/>
              <a:buAutoNum type="arabicPeriod"/>
            </a:pPr>
            <a:r>
              <a:rPr lang="ru-RU" sz="3200" dirty="0"/>
              <a:t>Совместимость компонентов </a:t>
            </a:r>
            <a:r>
              <a:rPr lang="ru-RU" sz="3200" dirty="0" smtClean="0"/>
              <a:t>БД</a:t>
            </a:r>
          </a:p>
          <a:p>
            <a:pPr marL="342900" indent="-342900" algn="just">
              <a:spcAft>
                <a:spcPts val="800"/>
              </a:spcAft>
              <a:buFont typeface="+mj-lt"/>
              <a:buAutoNum type="arabicPeriod"/>
            </a:pPr>
            <a:r>
              <a:rPr lang="ru-RU" sz="3200" dirty="0"/>
              <a:t>Простота изменения логической и физической структур БД</a:t>
            </a:r>
          </a:p>
        </p:txBody>
      </p:sp>
    </p:spTree>
    <p:extLst>
      <p:ext uri="{BB962C8B-B14F-4D97-AF65-F5344CB8AC3E}">
        <p14:creationId xmlns:p14="http://schemas.microsoft.com/office/powerpoint/2010/main" val="2722446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835243" y="3131387"/>
            <a:ext cx="65527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b="1" dirty="0"/>
              <a:t>3</a:t>
            </a:r>
            <a:r>
              <a:rPr lang="ru-RU" sz="2800" b="1" dirty="0" smtClean="0"/>
              <a:t>. </a:t>
            </a:r>
            <a:r>
              <a:rPr lang="ru-RU" sz="2800" b="1" dirty="0"/>
              <a:t>Уровни представления баз </a:t>
            </a:r>
            <a:r>
              <a:rPr lang="ru-RU" sz="2800" b="1" dirty="0" smtClean="0"/>
              <a:t>данных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0210462"/>
              </p:ext>
            </p:extLst>
          </p:nvPr>
        </p:nvGraphicFramePr>
        <p:xfrm>
          <a:off x="834276" y="138404"/>
          <a:ext cx="8202220" cy="6264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r:id="rId3" imgW="9629845" imgH="6162720" progId="">
                  <p:embed/>
                </p:oleObj>
              </mc:Choice>
              <mc:Fallback>
                <p:oleObj r:id="rId3" imgW="9629845" imgH="616272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4276" y="138404"/>
                        <a:ext cx="8202220" cy="62646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1948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835243" y="3131386"/>
            <a:ext cx="65527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b="1" dirty="0" smtClean="0"/>
              <a:t>4. Этапы </a:t>
            </a:r>
            <a:r>
              <a:rPr lang="ru-RU" sz="2800" b="1" dirty="0"/>
              <a:t>разработки баз </a:t>
            </a:r>
            <a:r>
              <a:rPr lang="ru-RU" sz="2800" b="1" dirty="0" smtClean="0"/>
              <a:t>данных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810566"/>
            <a:ext cx="7335213" cy="26161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800"/>
              </a:spcAft>
            </a:pPr>
            <a:r>
              <a:rPr lang="ru-RU" sz="3600" dirty="0" smtClean="0"/>
              <a:t>0. Анализ </a:t>
            </a:r>
            <a:r>
              <a:rPr lang="ru-RU" sz="3600" dirty="0"/>
              <a:t>предметной </a:t>
            </a:r>
            <a:r>
              <a:rPr lang="ru-RU" sz="3600" dirty="0" smtClean="0"/>
              <a:t>области</a:t>
            </a:r>
          </a:p>
          <a:p>
            <a:pPr>
              <a:spcAft>
                <a:spcPts val="800"/>
              </a:spcAft>
            </a:pPr>
            <a:r>
              <a:rPr lang="ru-RU" sz="3600" dirty="0" smtClean="0"/>
              <a:t>1. Концептуальное проектирование</a:t>
            </a:r>
          </a:p>
          <a:p>
            <a:pPr>
              <a:spcAft>
                <a:spcPts val="800"/>
              </a:spcAft>
            </a:pPr>
            <a:r>
              <a:rPr lang="ru-RU" sz="3600" dirty="0" smtClean="0"/>
              <a:t>2. Логическое проектирование</a:t>
            </a:r>
          </a:p>
          <a:p>
            <a:pPr>
              <a:spcAft>
                <a:spcPts val="800"/>
              </a:spcAft>
            </a:pPr>
            <a:r>
              <a:rPr lang="ru-RU" sz="3600" dirty="0" smtClean="0"/>
              <a:t>3. Физическое проектирование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927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835243" y="3131386"/>
            <a:ext cx="65527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b="1" dirty="0" smtClean="0"/>
              <a:t>4. Этапы </a:t>
            </a:r>
            <a:r>
              <a:rPr lang="ru-RU" sz="2800" b="1" dirty="0"/>
              <a:t>разработки баз </a:t>
            </a:r>
            <a:r>
              <a:rPr lang="ru-RU" sz="2800" b="1" dirty="0" smtClean="0"/>
              <a:t>данных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487400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3600" b="1" dirty="0" smtClean="0"/>
              <a:t>0. Анализ </a:t>
            </a:r>
            <a:r>
              <a:rPr lang="ru-RU" sz="3600" b="1" dirty="0"/>
              <a:t>предметной </a:t>
            </a:r>
            <a:r>
              <a:rPr lang="ru-RU" sz="3600" b="1" dirty="0" smtClean="0"/>
              <a:t>области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1170968"/>
            <a:ext cx="71287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- составление </a:t>
            </a:r>
            <a:r>
              <a:rPr lang="ru-RU" sz="3200" dirty="0"/>
              <a:t>описания предметной области, которое подразумевает формулирование и анализ требований, предъявляемых к содержанию и процессу обработки данных всеми известными и потенциальными пользователями БД. </a:t>
            </a:r>
          </a:p>
        </p:txBody>
      </p:sp>
    </p:spTree>
    <p:extLst>
      <p:ext uri="{BB962C8B-B14F-4D97-AF65-F5344CB8AC3E}">
        <p14:creationId xmlns:p14="http://schemas.microsoft.com/office/powerpoint/2010/main" val="1941884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835243" y="3131386"/>
            <a:ext cx="65527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b="1" dirty="0" smtClean="0"/>
              <a:t>4. Этапы </a:t>
            </a:r>
            <a:r>
              <a:rPr lang="ru-RU" sz="2800" b="1" dirty="0"/>
              <a:t>разработки баз </a:t>
            </a:r>
            <a:r>
              <a:rPr lang="ru-RU" sz="2800" b="1" dirty="0" smtClean="0"/>
              <a:t>данных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487400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3600" b="1" dirty="0" smtClean="0"/>
              <a:t>1. </a:t>
            </a:r>
            <a:r>
              <a:rPr lang="ru-RU" sz="3600" b="1" dirty="0"/>
              <a:t>Концептуальное </a:t>
            </a:r>
            <a:r>
              <a:rPr lang="ru-RU" sz="3600" b="1" dirty="0" smtClean="0"/>
              <a:t>проектирование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1170968"/>
            <a:ext cx="71287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- </a:t>
            </a:r>
            <a:r>
              <a:rPr lang="ru-RU" sz="3200" dirty="0"/>
              <a:t>построение независимой от СУБД информационной структуры путем объединения информационных требований пользователей. Эта структура называется инфологическая </a:t>
            </a:r>
            <a:r>
              <a:rPr lang="ru-RU" sz="3200" dirty="0" smtClean="0"/>
              <a:t>модель </a:t>
            </a:r>
            <a:r>
              <a:rPr lang="ru-RU" sz="3200" dirty="0"/>
              <a:t>(ИЛМ) </a:t>
            </a:r>
          </a:p>
        </p:txBody>
      </p:sp>
    </p:spTree>
    <p:extLst>
      <p:ext uri="{BB962C8B-B14F-4D97-AF65-F5344CB8AC3E}">
        <p14:creationId xmlns:p14="http://schemas.microsoft.com/office/powerpoint/2010/main" val="3563502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835243" y="3131386"/>
            <a:ext cx="65527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b="1" dirty="0" smtClean="0"/>
              <a:t>4. Этапы </a:t>
            </a:r>
            <a:r>
              <a:rPr lang="ru-RU" sz="2800" b="1" dirty="0"/>
              <a:t>разработки баз </a:t>
            </a:r>
            <a:r>
              <a:rPr lang="ru-RU" sz="2800" b="1" dirty="0" smtClean="0"/>
              <a:t>данных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487400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3600" b="1" dirty="0" smtClean="0"/>
              <a:t>2. </a:t>
            </a:r>
            <a:r>
              <a:rPr lang="ru-RU" sz="3600" b="1" dirty="0"/>
              <a:t>Логическое проектирование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1170968"/>
            <a:ext cx="71287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- </a:t>
            </a:r>
            <a:r>
              <a:rPr lang="ru-RU" sz="3200" dirty="0"/>
              <a:t>создание СУБД-ориентированной схемы базы </a:t>
            </a:r>
            <a:r>
              <a:rPr lang="ru-RU" sz="3200" dirty="0" smtClean="0"/>
              <a:t>данных. Выбор </a:t>
            </a:r>
            <a:r>
              <a:rPr lang="ru-RU" sz="3200" dirty="0"/>
              <a:t>СУБД зависит от многих факторов, таких как назначение базы данных, сложность реализуемой модели, характер использования данных</a:t>
            </a:r>
          </a:p>
        </p:txBody>
      </p:sp>
    </p:spTree>
    <p:extLst>
      <p:ext uri="{BB962C8B-B14F-4D97-AF65-F5344CB8AC3E}">
        <p14:creationId xmlns:p14="http://schemas.microsoft.com/office/powerpoint/2010/main" val="3387704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835243" y="3131386"/>
            <a:ext cx="65527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b="1" dirty="0" smtClean="0"/>
              <a:t>4. Этапы </a:t>
            </a:r>
            <a:r>
              <a:rPr lang="ru-RU" sz="2800" b="1" dirty="0"/>
              <a:t>разработки баз </a:t>
            </a:r>
            <a:r>
              <a:rPr lang="ru-RU" sz="2800" b="1" dirty="0" smtClean="0"/>
              <a:t>данных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487400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3600" b="1" dirty="0"/>
              <a:t>3. Физическое проектирование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1170968"/>
            <a:ext cx="712879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- </a:t>
            </a:r>
            <a:r>
              <a:rPr lang="ru-RU" sz="3200" dirty="0"/>
              <a:t>выбор физической структуры БД и окончательная отладка программных </a:t>
            </a:r>
            <a:r>
              <a:rPr lang="ru-RU" sz="3200" dirty="0" smtClean="0"/>
              <a:t>модулей, определение способов </a:t>
            </a:r>
            <a:r>
              <a:rPr lang="ru-RU" sz="3200" dirty="0"/>
              <a:t>размещения данных в среде хранения и </a:t>
            </a:r>
            <a:r>
              <a:rPr lang="ru-RU" sz="3200" dirty="0" smtClean="0"/>
              <a:t>способов </a:t>
            </a:r>
            <a:r>
              <a:rPr lang="ru-RU" sz="3200" dirty="0"/>
              <a:t>доступа к этим </a:t>
            </a:r>
            <a:r>
              <a:rPr lang="ru-RU" sz="3200" dirty="0" smtClean="0"/>
              <a:t>данным. </a:t>
            </a:r>
            <a:r>
              <a:rPr lang="ru-RU" sz="3200" dirty="0"/>
              <a:t>Результатом физического проектирования является полностью готовая к внедрению структура </a:t>
            </a:r>
            <a:r>
              <a:rPr lang="ru-RU" sz="3200" dirty="0" smtClean="0"/>
              <a:t>БД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30911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188640"/>
            <a:ext cx="7992888" cy="6514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3200" b="1" dirty="0" smtClean="0"/>
              <a:t>Литература и учебники:</a:t>
            </a:r>
          </a:p>
          <a:p>
            <a:pPr algn="just">
              <a:spcAft>
                <a:spcPts val="800"/>
              </a:spcAft>
            </a:pPr>
            <a:r>
              <a:rPr lang="ru-RU" sz="3200" dirty="0" err="1"/>
              <a:t>Дейт</a:t>
            </a:r>
            <a:r>
              <a:rPr lang="ru-RU" sz="3200" dirty="0"/>
              <a:t> К. Дж. Введение в системы баз данных.</a:t>
            </a:r>
          </a:p>
          <a:p>
            <a:pPr algn="just">
              <a:spcAft>
                <a:spcPts val="800"/>
              </a:spcAft>
            </a:pPr>
            <a:r>
              <a:rPr lang="ru-RU" sz="3200" dirty="0" err="1"/>
              <a:t>Хомоненко</a:t>
            </a:r>
            <a:r>
              <a:rPr lang="ru-RU" sz="3200" dirty="0"/>
              <a:t> А.Д., Цыганков В.М., Мальцев М.Г. Базы данных (2009)</a:t>
            </a:r>
          </a:p>
          <a:p>
            <a:r>
              <a:rPr lang="ru-RU" sz="3200" dirty="0"/>
              <a:t>Левчук Е.А. Технологии организации, хранения и обработки </a:t>
            </a:r>
            <a:r>
              <a:rPr lang="ru-RU" sz="3200" dirty="0" smtClean="0"/>
              <a:t>данных (2007)</a:t>
            </a:r>
            <a:endParaRPr lang="ru-RU" sz="3200" dirty="0"/>
          </a:p>
          <a:p>
            <a:pPr algn="just">
              <a:spcAft>
                <a:spcPts val="800"/>
              </a:spcAft>
            </a:pPr>
            <a:r>
              <a:rPr lang="ru-RU" sz="3200" dirty="0" err="1"/>
              <a:t>Фуфаев</a:t>
            </a:r>
            <a:r>
              <a:rPr lang="ru-RU" sz="3200" dirty="0"/>
              <a:t> Э.В., </a:t>
            </a:r>
            <a:r>
              <a:rPr lang="ru-RU" sz="3200" dirty="0" err="1"/>
              <a:t>Фуфаев</a:t>
            </a:r>
            <a:r>
              <a:rPr lang="ru-RU" sz="3200" dirty="0"/>
              <a:t> Д.Э. Разработка и эксплуатация удаленных баз данных (2012)</a:t>
            </a:r>
          </a:p>
          <a:p>
            <a:pPr algn="just">
              <a:spcAft>
                <a:spcPts val="800"/>
              </a:spcAft>
            </a:pPr>
            <a:r>
              <a:rPr lang="ru-RU" sz="3200" dirty="0"/>
              <a:t>Шустова Л.И. Тараканов О.В. Базы данных. Учебник (2016)</a:t>
            </a:r>
          </a:p>
          <a:p>
            <a:pPr algn="just">
              <a:spcAft>
                <a:spcPts val="800"/>
              </a:spcAft>
            </a:pP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99171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835241" y="3131384"/>
            <a:ext cx="65527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/>
            <a:r>
              <a:rPr lang="ru-RU" sz="2800" b="1" dirty="0" smtClean="0"/>
              <a:t>1. </a:t>
            </a:r>
            <a:r>
              <a:rPr lang="ru-RU" sz="2800" dirty="0"/>
              <a:t>Основные понятия теории баз данных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548680"/>
            <a:ext cx="7992888" cy="5427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3200" b="1" dirty="0" smtClean="0"/>
              <a:t>Две области применения вычислительной техники:</a:t>
            </a:r>
          </a:p>
          <a:p>
            <a:pPr algn="just">
              <a:spcAft>
                <a:spcPts val="800"/>
              </a:spcAft>
            </a:pPr>
            <a:r>
              <a:rPr lang="ru-RU" sz="3200" i="1" dirty="0"/>
              <a:t>Первая область</a:t>
            </a:r>
            <a:r>
              <a:rPr lang="ru-RU" sz="3200" dirty="0"/>
              <a:t> — применение вычислительной техники для выполнения численных расчетов, которые слишком долго или вообще невозможно производить вручную</a:t>
            </a:r>
            <a:r>
              <a:rPr lang="ru-RU" sz="3200" dirty="0" smtClean="0"/>
              <a:t>.</a:t>
            </a:r>
          </a:p>
          <a:p>
            <a:pPr marL="514350" indent="-514350" algn="just">
              <a:spcAft>
                <a:spcPts val="800"/>
              </a:spcAft>
              <a:buAutoNum type="arabicPeriod"/>
            </a:pPr>
            <a:r>
              <a:rPr lang="ru-RU" sz="3200" dirty="0" smtClean="0"/>
              <a:t>наличие </a:t>
            </a:r>
            <a:r>
              <a:rPr lang="ru-RU" sz="3200" dirty="0"/>
              <a:t>сложных алгоритмов </a:t>
            </a:r>
            <a:r>
              <a:rPr lang="ru-RU" sz="3200" dirty="0" smtClean="0"/>
              <a:t>обработки</a:t>
            </a:r>
          </a:p>
          <a:p>
            <a:pPr marL="514350" indent="-514350" algn="just">
              <a:spcAft>
                <a:spcPts val="800"/>
              </a:spcAft>
              <a:buAutoNum type="arabicPeriod"/>
            </a:pPr>
            <a:r>
              <a:rPr lang="ru-RU" sz="3200" dirty="0" smtClean="0"/>
              <a:t>простая структура данных</a:t>
            </a:r>
          </a:p>
          <a:p>
            <a:pPr marL="514350" indent="-514350" algn="just">
              <a:spcAft>
                <a:spcPts val="800"/>
              </a:spcAft>
              <a:buAutoNum type="arabicPeriod"/>
            </a:pPr>
            <a:r>
              <a:rPr lang="ru-RU" sz="3200" dirty="0"/>
              <a:t>н</a:t>
            </a:r>
            <a:r>
              <a:rPr lang="ru-RU" sz="3200" dirty="0" smtClean="0"/>
              <a:t>ебольшой объем данных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8038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835241" y="3131384"/>
            <a:ext cx="65527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/>
            <a:r>
              <a:rPr lang="ru-RU" sz="2800" b="1" dirty="0" smtClean="0"/>
              <a:t>1. </a:t>
            </a:r>
            <a:r>
              <a:rPr lang="ru-RU" sz="2800" dirty="0"/>
              <a:t>Основные понятия теории баз данных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548680"/>
            <a:ext cx="799288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3200" i="1" dirty="0" smtClean="0"/>
              <a:t>Вторая </a:t>
            </a:r>
            <a:r>
              <a:rPr lang="ru-RU" sz="3200" i="1" dirty="0"/>
              <a:t>область</a:t>
            </a:r>
            <a:r>
              <a:rPr lang="ru-RU" sz="3200" dirty="0"/>
              <a:t> — это использование средств вычислительной техники в автоматических или автоматизированных информационных системах. </a:t>
            </a:r>
            <a:endParaRPr lang="ru-RU" sz="3200" dirty="0" smtClean="0"/>
          </a:p>
          <a:p>
            <a:pPr marL="514350" indent="-514350" algn="just">
              <a:spcAft>
                <a:spcPts val="800"/>
              </a:spcAft>
              <a:buAutoNum type="arabicPeriod"/>
            </a:pPr>
            <a:r>
              <a:rPr lang="ru-RU" sz="3200" dirty="0" smtClean="0"/>
              <a:t>Сложная структура данных</a:t>
            </a:r>
          </a:p>
          <a:p>
            <a:pPr marL="514350" indent="-514350" algn="just">
              <a:spcAft>
                <a:spcPts val="800"/>
              </a:spcAft>
              <a:buAutoNum type="arabicPeriod"/>
            </a:pPr>
            <a:r>
              <a:rPr lang="ru-RU" sz="3200" dirty="0" smtClean="0"/>
              <a:t>Большой объем данных</a:t>
            </a:r>
          </a:p>
          <a:p>
            <a:pPr marL="514350" indent="-514350" algn="just">
              <a:spcAft>
                <a:spcPts val="800"/>
              </a:spcAft>
              <a:buAutoNum type="arabicPeriod"/>
            </a:pPr>
            <a:r>
              <a:rPr lang="ru-RU" sz="3200" dirty="0" smtClean="0"/>
              <a:t>Сравнительно простые алгоритмы расчетов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4374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835241" y="3131384"/>
            <a:ext cx="65527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/>
            <a:r>
              <a:rPr lang="ru-RU" sz="2800" b="1" dirty="0" smtClean="0"/>
              <a:t>1. </a:t>
            </a:r>
            <a:r>
              <a:rPr lang="ru-RU" sz="2800" dirty="0"/>
              <a:t>Основные понятия теории баз данных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47428" y="260648"/>
            <a:ext cx="79928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Автоматизированная информационная </a:t>
            </a:r>
            <a:r>
              <a:rPr lang="ru-RU" sz="3200" dirty="0"/>
              <a:t>система представляет собой программно-аппаратный комплекс, обеспечивающий выполнение следующих функций: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3200" dirty="0"/>
              <a:t>надежное хранение информации в памяти компьютера;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3200" dirty="0"/>
              <a:t>выполнение специфических </a:t>
            </a:r>
            <a:r>
              <a:rPr lang="ru-RU" sz="3200" dirty="0" smtClean="0"/>
              <a:t>преобразований </a:t>
            </a:r>
            <a:r>
              <a:rPr lang="ru-RU" sz="3200" dirty="0"/>
              <a:t>информации и вычислений;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3200" dirty="0"/>
              <a:t>предоставление пользователям удобного и легко осваиваемого интерфейса. </a:t>
            </a:r>
          </a:p>
        </p:txBody>
      </p:sp>
    </p:spTree>
    <p:extLst>
      <p:ext uri="{BB962C8B-B14F-4D97-AF65-F5344CB8AC3E}">
        <p14:creationId xmlns:p14="http://schemas.microsoft.com/office/powerpoint/2010/main" val="289135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835241" y="3131384"/>
            <a:ext cx="65527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/>
            <a:r>
              <a:rPr lang="ru-RU" sz="2800" b="1" dirty="0" smtClean="0"/>
              <a:t>1. </a:t>
            </a:r>
            <a:r>
              <a:rPr lang="ru-RU" sz="2800" dirty="0"/>
              <a:t>Основные понятия теории баз данных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548680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/>
              <a:t>В информационных системах данные обычно хранятся в базах данных</a:t>
            </a:r>
            <a:r>
              <a:rPr lang="ru-RU" sz="3200" dirty="0" smtClean="0"/>
              <a:t>.</a:t>
            </a:r>
          </a:p>
          <a:p>
            <a:endParaRPr lang="ru-RU" sz="3200" dirty="0"/>
          </a:p>
          <a:p>
            <a:pPr algn="just"/>
            <a:r>
              <a:rPr lang="ru-RU" sz="3200" b="1" dirty="0"/>
              <a:t>База данных</a:t>
            </a:r>
            <a:r>
              <a:rPr lang="ru-RU" sz="3200" dirty="0"/>
              <a:t> – интегрированная совокупность хранящихся вместе данных, предназначенных для совместного использования одним или несколькими пользователями и снабженная описанием хранящихся в ней данных. </a:t>
            </a:r>
          </a:p>
        </p:txBody>
      </p:sp>
    </p:spTree>
    <p:extLst>
      <p:ext uri="{BB962C8B-B14F-4D97-AF65-F5344CB8AC3E}">
        <p14:creationId xmlns:p14="http://schemas.microsoft.com/office/powerpoint/2010/main" val="305923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835241" y="3131384"/>
            <a:ext cx="65527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/>
            <a:r>
              <a:rPr lang="ru-RU" sz="2800" b="1" dirty="0" smtClean="0"/>
              <a:t>1. </a:t>
            </a:r>
            <a:r>
              <a:rPr lang="ru-RU" sz="2800" dirty="0"/>
              <a:t>Основные понятия теории баз данных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88640"/>
            <a:ext cx="79928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/>
              <a:t>База данных строится на основании предметной области</a:t>
            </a:r>
            <a:r>
              <a:rPr lang="ru-RU" sz="3200" dirty="0" smtClean="0"/>
              <a:t>.</a:t>
            </a:r>
          </a:p>
          <a:p>
            <a:endParaRPr lang="ru-RU" sz="3200" dirty="0"/>
          </a:p>
          <a:p>
            <a:pPr algn="just"/>
            <a:r>
              <a:rPr lang="ru-RU" sz="3200" b="1" dirty="0"/>
              <a:t>Предметная область</a:t>
            </a:r>
            <a:r>
              <a:rPr lang="ru-RU" sz="3200" dirty="0"/>
              <a:t> - это отражение в БД совокупности объектов реального мира с их связями, относящихся к некоторой области знаний и имеющих практическую ценность для </a:t>
            </a:r>
            <a:r>
              <a:rPr lang="ru-RU" sz="3200" dirty="0" smtClean="0"/>
              <a:t>пользователей.</a:t>
            </a:r>
          </a:p>
          <a:p>
            <a:pPr algn="just"/>
            <a:endParaRPr lang="ru-RU" sz="3200" dirty="0"/>
          </a:p>
          <a:p>
            <a:pPr algn="just"/>
            <a:r>
              <a:rPr lang="ru-RU" sz="3200" dirty="0" smtClean="0"/>
              <a:t>В базе данных хранится информация об </a:t>
            </a:r>
            <a:r>
              <a:rPr lang="ru-RU" sz="3200" b="1" dirty="0" smtClean="0"/>
              <a:t>объектах</a:t>
            </a:r>
            <a:r>
              <a:rPr lang="ru-RU" sz="3200" dirty="0" smtClean="0"/>
              <a:t> предметной области, которые имеют определенные свойства.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1751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835241" y="3131384"/>
            <a:ext cx="65527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/>
            <a:r>
              <a:rPr lang="ru-RU" sz="2800" b="1" dirty="0" smtClean="0"/>
              <a:t>1. </a:t>
            </a:r>
            <a:r>
              <a:rPr lang="ru-RU" sz="2800" dirty="0"/>
              <a:t>Основные понятия теории баз данных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39015"/>
            <a:ext cx="799288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/>
              <a:t>Свойства объекта отображаются с помощью </a:t>
            </a:r>
            <a:r>
              <a:rPr lang="ru-RU" sz="3200" dirty="0" smtClean="0"/>
              <a:t>атрибутов</a:t>
            </a:r>
            <a:r>
              <a:rPr lang="ru-RU" sz="3200" b="1" dirty="0" smtClean="0"/>
              <a:t>.</a:t>
            </a:r>
          </a:p>
          <a:p>
            <a:pPr algn="just"/>
            <a:r>
              <a:rPr lang="ru-RU" sz="3200" b="1" dirty="0" smtClean="0"/>
              <a:t>Атрибут</a:t>
            </a:r>
            <a:r>
              <a:rPr lang="ru-RU" sz="3200" dirty="0" smtClean="0"/>
              <a:t> </a:t>
            </a:r>
            <a:r>
              <a:rPr lang="ru-RU" sz="3200" dirty="0"/>
              <a:t>- это логически неделимый элемент, относящийся к свойству некоторого объекта или </a:t>
            </a:r>
            <a:r>
              <a:rPr lang="ru-RU" sz="3200" dirty="0" smtClean="0"/>
              <a:t>процесса.</a:t>
            </a:r>
          </a:p>
          <a:p>
            <a:pPr algn="just"/>
            <a:endParaRPr lang="ru-RU" sz="3200" dirty="0"/>
          </a:p>
          <a:p>
            <a:pPr algn="just"/>
            <a:r>
              <a:rPr lang="ru-RU" sz="3200" dirty="0" smtClean="0"/>
              <a:t>Атрибуты-</a:t>
            </a:r>
            <a:r>
              <a:rPr lang="ru-RU" sz="3200" b="1" dirty="0" smtClean="0"/>
              <a:t>признаки</a:t>
            </a:r>
            <a:r>
              <a:rPr lang="ru-RU" sz="3200" dirty="0" smtClean="0"/>
              <a:t> являются </a:t>
            </a:r>
            <a:r>
              <a:rPr lang="ru-RU" sz="3200" dirty="0"/>
              <a:t>качественной характеристикой </a:t>
            </a:r>
            <a:r>
              <a:rPr lang="ru-RU" sz="3200" dirty="0" smtClean="0"/>
              <a:t>объекта.</a:t>
            </a:r>
          </a:p>
          <a:p>
            <a:pPr algn="just"/>
            <a:endParaRPr lang="ru-RU" sz="3200" dirty="0"/>
          </a:p>
          <a:p>
            <a:pPr algn="just"/>
            <a:r>
              <a:rPr lang="ru-RU" sz="3200" dirty="0"/>
              <a:t>Атрибуты-</a:t>
            </a:r>
            <a:r>
              <a:rPr lang="ru-RU" sz="3200" b="1" dirty="0"/>
              <a:t>основания</a:t>
            </a:r>
            <a:r>
              <a:rPr lang="ru-RU" sz="3200" dirty="0"/>
              <a:t> характеризуют количественную сторону объекта, зависят от атрибутов-признаков и принимают участие в вычислительных </a:t>
            </a:r>
            <a:r>
              <a:rPr lang="ru-RU" sz="3200" dirty="0" smtClean="0"/>
              <a:t>операциях.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71968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835241" y="3131384"/>
            <a:ext cx="65527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/>
            <a:r>
              <a:rPr lang="ru-RU" sz="2800" b="1" dirty="0" smtClean="0"/>
              <a:t>1. </a:t>
            </a:r>
            <a:r>
              <a:rPr lang="ru-RU" sz="2800" dirty="0"/>
              <a:t>Основные понятия теории баз данных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39015"/>
            <a:ext cx="79928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Важным элементом </a:t>
            </a:r>
            <a:r>
              <a:rPr lang="ru-RU" sz="3200" dirty="0"/>
              <a:t>проектируемой </a:t>
            </a:r>
            <a:r>
              <a:rPr lang="ru-RU" sz="3200" dirty="0" smtClean="0"/>
              <a:t>БД </a:t>
            </a:r>
            <a:r>
              <a:rPr lang="ru-RU" sz="3200" dirty="0"/>
              <a:t>является составная единица информации - </a:t>
            </a:r>
            <a:r>
              <a:rPr lang="ru-RU" sz="3200" b="1" dirty="0"/>
              <a:t>показатель</a:t>
            </a:r>
            <a:r>
              <a:rPr lang="ru-RU" sz="3200" dirty="0"/>
              <a:t>, состоящая из одного атрибута-основания и присущих ему атрибутов-признаков. </a:t>
            </a:r>
            <a:endParaRPr lang="ru-RU" sz="3200" dirty="0" smtClean="0"/>
          </a:p>
          <a:p>
            <a:pPr algn="just"/>
            <a:endParaRPr lang="ru-RU" sz="3200" dirty="0" smtClean="0"/>
          </a:p>
          <a:p>
            <a:pPr algn="just"/>
            <a:r>
              <a:rPr lang="ru-RU" sz="3200" dirty="0" smtClean="0"/>
              <a:t>Всякий </a:t>
            </a:r>
            <a:r>
              <a:rPr lang="ru-RU" sz="3200" dirty="0"/>
              <a:t>документ можно разделить на показатели, которые </a:t>
            </a:r>
            <a:r>
              <a:rPr lang="ru-RU" sz="3200" dirty="0" smtClean="0"/>
              <a:t>могут быть одним из путей проектирования структуры базы данных.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969325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AE47C39-E047-4718-B567-58B3EDE4B012}"/>
</file>

<file path=customXml/itemProps2.xml><?xml version="1.0" encoding="utf-8"?>
<ds:datastoreItem xmlns:ds="http://schemas.openxmlformats.org/officeDocument/2006/customXml" ds:itemID="{052D82BD-844A-49B9-B100-AA0840151F61}"/>
</file>

<file path=customXml/itemProps3.xml><?xml version="1.0" encoding="utf-8"?>
<ds:datastoreItem xmlns:ds="http://schemas.openxmlformats.org/officeDocument/2006/customXml" ds:itemID="{E087810F-A56C-4954-B478-AB48BFE8DB7C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</TotalTime>
  <Words>620</Words>
  <Application>Microsoft Office PowerPoint</Application>
  <PresentationFormat>Экран (4:3)</PresentationFormat>
  <Paragraphs>73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1. ОБЩЕЕ  ПРЕДСТАВЛЕНИЕ  О  БАЗАХ  ДАННЫХ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ОБЩЕЕ  ПРЕДСТАВЛЕНИЕ  О  БАЗАХ  ДАННЫХ</dc:title>
  <cp:lastModifiedBy>Dmitry Doroshev</cp:lastModifiedBy>
  <cp:revision>11</cp:revision>
  <dcterms:modified xsi:type="dcterms:W3CDTF">2017-05-16T09:40:36Z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