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sldIdLst>
    <p:sldId id="281" r:id="rId2"/>
    <p:sldId id="284" r:id="rId3"/>
    <p:sldId id="287" r:id="rId4"/>
    <p:sldId id="288" r:id="rId5"/>
    <p:sldId id="289" r:id="rId6"/>
    <p:sldId id="283" r:id="rId7"/>
    <p:sldId id="260" r:id="rId8"/>
    <p:sldId id="261" r:id="rId9"/>
    <p:sldId id="257" r:id="rId10"/>
    <p:sldId id="258" r:id="rId11"/>
    <p:sldId id="306" r:id="rId12"/>
    <p:sldId id="307" r:id="rId13"/>
    <p:sldId id="259" r:id="rId14"/>
    <p:sldId id="262" r:id="rId15"/>
    <p:sldId id="263" r:id="rId16"/>
    <p:sldId id="293" r:id="rId17"/>
    <p:sldId id="264" r:id="rId18"/>
    <p:sldId id="265" r:id="rId19"/>
    <p:sldId id="266" r:id="rId20"/>
    <p:sldId id="267" r:id="rId21"/>
    <p:sldId id="277" r:id="rId22"/>
    <p:sldId id="268" r:id="rId23"/>
    <p:sldId id="300" r:id="rId24"/>
    <p:sldId id="269" r:id="rId25"/>
    <p:sldId id="270" r:id="rId26"/>
    <p:sldId id="271" r:id="rId27"/>
    <p:sldId id="294" r:id="rId28"/>
    <p:sldId id="272" r:id="rId29"/>
    <p:sldId id="302" r:id="rId30"/>
    <p:sldId id="303" r:id="rId31"/>
    <p:sldId id="278" r:id="rId32"/>
    <p:sldId id="273" r:id="rId33"/>
    <p:sldId id="274" r:id="rId34"/>
    <p:sldId id="275" r:id="rId35"/>
    <p:sldId id="279" r:id="rId36"/>
    <p:sldId id="276" r:id="rId37"/>
    <p:sldId id="292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204A85-6D7B-4950-A028-F0F077593ADE}" type="datetimeFigureOut">
              <a:rPr lang="ru-RU" smtClean="0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C56DB8-C207-435F-B500-B9D1859E3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Дисциплина обязательного компонента: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«ОРГАНИЗАЦИЯ ДЕЯТЕЛЬНОСТИ БАНКОВ»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 семестр (3 курс) – 28 ч ЛК, 24 ч ПЗ, зачет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 семестр (3 курс) – 34 ч ЛК, 36 ч ПЗ, экзамен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 семестр (4 курс) – 46 ч ЛК, 40 ч ПЗ, экзамен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доллар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653136"/>
            <a:ext cx="4860032" cy="2204864"/>
          </a:xfrm>
          <a:prstGeom prst="rect">
            <a:avLst/>
          </a:prstGeom>
        </p:spPr>
      </p:pic>
      <p:pic>
        <p:nvPicPr>
          <p:cNvPr id="7" name="Рисунок 6" descr="Бан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53136"/>
            <a:ext cx="4283968" cy="22048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63" y="500063"/>
            <a:ext cx="8215312" cy="41433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Финансово-кредитная система Республики Беларусь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81" y="785814"/>
            <a:ext cx="4286251" cy="250031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Банковская система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86375" y="785814"/>
            <a:ext cx="3143251" cy="250031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Небанковские кредитно-финансовые организации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51" y="1000125"/>
            <a:ext cx="2286000" cy="1143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Национальный банк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86126" y="1000125"/>
            <a:ext cx="1571625" cy="1143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Банки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439189"/>
          </a:xfrm>
        </p:spPr>
        <p:txBody>
          <a:bodyPr/>
          <a:lstStyle/>
          <a:p>
            <a:pPr marL="1343025" indent="-1343025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Таблица 1 – Основные показатели деятельности банковского сектора Республики  Беларусь за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квартала 2013 года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9" y="714356"/>
          <a:ext cx="8001055" cy="5852160"/>
        </p:xfrm>
        <a:graphic>
          <a:graphicData uri="http://schemas.openxmlformats.org/drawingml/2006/table">
            <a:tbl>
              <a:tblPr/>
              <a:tblGrid>
                <a:gridCol w="3052958"/>
                <a:gridCol w="1303275"/>
                <a:gridCol w="1342565"/>
                <a:gridCol w="1289063"/>
                <a:gridCol w="1013194"/>
              </a:tblGrid>
              <a:tr h="361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955" marR="51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01.01.13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955" marR="51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01.07.13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955" marR="51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Отклонение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955" marR="51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 роста, %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955" marR="51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Количество банков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96,88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Активы, млрд. руб.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317 779,7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344 222,3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26 442,6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108,32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кредиты клиентам: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млрд. руб.,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проценты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204 960,8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64,50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227 761,3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66,17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22 800,5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1,67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111,12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Капитал, млрд. руб.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45 612,8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50 277,4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4 664,6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110,23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 уставный фонд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млрд. руб.,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проценты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29 843,5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65,43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29 857,1 59,38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13,6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-6,05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100,05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3.2 накопленная прибыль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млрд. руб.,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проценты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8 809,9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19,31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10 300,1 20,49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1 490,2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1,19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116,92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Обязательства, млрд. руб.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272 166,9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293 944,9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21 778,0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108,00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средства клиентов: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млрд. руб.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проценты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180 712,9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66,40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199 754,1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67,96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19 041,2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1,56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110,54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Доходы, млрд. руб.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29 734,4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34 326,3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4 591,9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115,44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5.1 изменение резерва: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млрд. руб.,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проценты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15 482,9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52,07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19 571,2 57,02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4 088,3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4,95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126,41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5.2 процентные доходы: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млрд. руб.,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проценты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10 394,0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34,96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10 773,9 31,39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379,9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-3,57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103,66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Расходы, млрд. руб.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28 482,0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32 654,6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4 172,6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114,65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6.1 отчисления в резервы: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млрд. руб.,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проценты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16 344,0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57,38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20 356,0 62,34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4 012,0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4,96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124,55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6.2 процентные расходы: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млрд. руб.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проценты</a:t>
                      </a: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7 688,1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26,99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7 349,9 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22,51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-338,2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-4,48</a:t>
                      </a: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95,60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955" marR="51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367751"/>
          </a:xfrm>
        </p:spPr>
        <p:txBody>
          <a:bodyPr/>
          <a:lstStyle/>
          <a:p>
            <a:pPr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Продолжение таблицы 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642918"/>
          <a:ext cx="8429685" cy="6193158"/>
        </p:xfrm>
        <a:graphic>
          <a:graphicData uri="http://schemas.openxmlformats.org/drawingml/2006/table">
            <a:tbl>
              <a:tblPr/>
              <a:tblGrid>
                <a:gridCol w="3216509"/>
                <a:gridCol w="1373094"/>
                <a:gridCol w="1414489"/>
                <a:gridCol w="1358121"/>
                <a:gridCol w="1067472"/>
              </a:tblGrid>
              <a:tr h="417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01.01.13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01.07.13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Отклонение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 роста, 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Прибыль после выплаты налогов, млрд. руб.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1 252,4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1 671,7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419,3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133,48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Рентабельность активов после выплаты налогов, %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1,89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1,83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-0,06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Рентабельность капитала после выплаты налогов, %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12,73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12,40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-0,33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 Рентабельность банковских услуг после выплаты налогов, %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5,26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5,10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-0,16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 Нормативный капитал, млрд. руб.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44 905,0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49 744,9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4 839,9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110,78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 Основной капитал, млрд. руб.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34 903,5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38 190,3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3 286,8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109,42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 Коэффициент достаточности нормативного капитала (10%)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20,81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20,03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-0,78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 Коэффициент достаточности основного капитала (5%)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14,56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13,87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-0,69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 Доля активов, подверженных кредитному риску, в сумме активов, %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68,48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70,31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1,83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 Доля проблемных активов в сумме активов, подверженных кредитному риску, %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5,50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4,49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-1,01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 Коэффициент краткосрочной ликвидности (1)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 Коэффициент мгновенной ликвидности (20%)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250,4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229,2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-21,2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 Коэффициент текущей ликвидности (70%)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127,6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133,8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 Соотношение ликвидных и суммарных активов (20%)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28,1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26,9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-1,2</a:t>
                      </a: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0" marR="536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4"/>
            <a:ext cx="8229600" cy="5626100"/>
          </a:xfrm>
        </p:spPr>
        <p:txBody>
          <a:bodyPr>
            <a:normAutofit fontScale="92500" lnSpcReduction="20000"/>
          </a:bodyPr>
          <a:lstStyle/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юридическое лицо, имеющее исключительное право осуществлять                    </a:t>
            </a:r>
            <a:r>
              <a:rPr lang="ru-RU" sz="2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совокупности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следующие банковские операции:</a:t>
            </a:r>
          </a:p>
          <a:p>
            <a:pPr marL="0" indent="26193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денежных средств физических и (или) юридических лиц на счета и (или) во вклады (депозиты);</a:t>
            </a:r>
          </a:p>
          <a:p>
            <a:pPr marL="0" indent="26193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размещение указанных привлеченных денежных средств от своего имени и за свой счет на условиях возвратности, платности и срочности;</a:t>
            </a:r>
          </a:p>
          <a:p>
            <a:pPr marL="0" indent="26193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открытие и ведение банковских счетов физических и (или) юридических лиц.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000106" y="1500189"/>
            <a:ext cx="7943875" cy="41973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деятельности банка –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получение прибыли</a:t>
            </a:r>
            <a:endParaRPr lang="ru-RU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717032"/>
            <a:ext cx="7272808" cy="280831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515381" cy="3571875"/>
          </a:xfrm>
        </p:spPr>
        <p:txBody>
          <a:bodyPr/>
          <a:lstStyle/>
          <a:p>
            <a:pPr indent="20638" algn="ctr">
              <a:buFont typeface="Wingdings 2" pitchFamily="18" charset="2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Республике Беларусь </a:t>
            </a:r>
          </a:p>
          <a:p>
            <a:pPr indent="20638" algn="ctr">
              <a:buFont typeface="Wingdings 2" pitchFamily="18" charset="2"/>
              <a:buNone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банк создается </a:t>
            </a:r>
          </a:p>
          <a:p>
            <a:pPr indent="20638" algn="ctr">
              <a:buFont typeface="Wingdings 2" pitchFamily="18" charset="2"/>
              <a:buNone/>
            </a:pPr>
            <a:r>
              <a:rPr lang="ru-RU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форме акционерного общества</a:t>
            </a:r>
          </a:p>
        </p:txBody>
      </p:sp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789040"/>
            <a:ext cx="4824536" cy="266429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4492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Банк имеет </a:t>
            </a:r>
            <a:r>
              <a:rPr lang="ru-RU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УСТАВ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утверждаемый в порядке, установленном законодательством Республики Беларусь для юридического лица соответствующей организационно-правовой формы (ст. 73).</a:t>
            </a:r>
          </a:p>
          <a:p>
            <a:pPr marL="0" indent="449263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уставе банка должны содержаться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наименование банка с учетом требований, установленных БК;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указание на его организационно-правовую форму;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сведения о месте нахождения банка (месте нахождения постоянно действующего исполнительного органа банка);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перечень банковских операций в соответствии с БК РБ;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сведения о размере уставного фонда;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сведения об органах управления, органах внутреннего аудита, о порядке их образования и их полномочиях;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иные сведения, предусмотренные законодательством Республики Беларусь для устава юридического лица соответствующей организационно-правовой формы.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445224"/>
            <a:ext cx="2555776" cy="141277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ndex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708920"/>
            <a:ext cx="2520280" cy="125500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4"/>
            <a:ext cx="8229600" cy="5626100"/>
          </a:xfrm>
        </p:spPr>
        <p:txBody>
          <a:bodyPr>
            <a:normAutofit lnSpcReduction="10000"/>
          </a:bodyPr>
          <a:lstStyle/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Наименование банка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должно содержать: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указание на характер деятельности банка посредством использования слова «банк»;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указание на организационно-правовую форму банка.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ОАО «АСБ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Беларусбанк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Приорбанк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ОАО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Белинвестбанк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ЗАО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МТБанк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Белагропромбанк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ЗАО «Дельта банк»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БПС-Сбербанк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и др.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861048"/>
            <a:ext cx="2736304" cy="648072"/>
          </a:xfrm>
          <a:prstGeom prst="rect">
            <a:avLst/>
          </a:prstGeom>
        </p:spPr>
      </p:pic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2348880"/>
            <a:ext cx="2664296" cy="1037456"/>
          </a:xfrm>
          <a:prstGeom prst="rect">
            <a:avLst/>
          </a:prstGeom>
        </p:spPr>
      </p:pic>
      <p:pic>
        <p:nvPicPr>
          <p:cNvPr id="7" name="Рисунок 6" descr="mtban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4149080"/>
            <a:ext cx="2232248" cy="1008112"/>
          </a:xfrm>
          <a:prstGeom prst="rect">
            <a:avLst/>
          </a:prstGeom>
        </p:spPr>
      </p:pic>
      <p:pic>
        <p:nvPicPr>
          <p:cNvPr id="8" name="Рисунок 7" descr="index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4653136"/>
            <a:ext cx="2016224" cy="711324"/>
          </a:xfrm>
          <a:prstGeom prst="rect">
            <a:avLst/>
          </a:prstGeom>
        </p:spPr>
      </p:pic>
      <p:pic>
        <p:nvPicPr>
          <p:cNvPr id="9" name="Рисунок 8" descr="index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19872" y="6021288"/>
            <a:ext cx="3048000" cy="576064"/>
          </a:xfrm>
          <a:prstGeom prst="rect">
            <a:avLst/>
          </a:prstGeom>
        </p:spPr>
      </p:pic>
      <p:pic>
        <p:nvPicPr>
          <p:cNvPr id="10" name="Рисунок 9" descr="ind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32240" y="5301208"/>
            <a:ext cx="2160240" cy="1219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9144000" cy="5697538"/>
          </a:xfrm>
        </p:spPr>
        <p:txBody>
          <a:bodyPr>
            <a:normAutofit/>
          </a:bodyPr>
          <a:lstStyle/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Уставный фонд банка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формируется из вкладов его учредителей (акционеров). Минимальный размер уставного фонда создаваемого банка устанавливается Национальным банком по согласованию с Президентом Республики Беларусь. </a:t>
            </a:r>
          </a:p>
          <a:p>
            <a:pPr marL="0" indent="449263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800" b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49263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минимальный размер уставного фонда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вновь создаваемого (реорганизованного) банка в Беларуси установлен в сумме в белорусских рублях, эквивалентной 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25 млн. евро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449263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сравнения в Казахстане – 26 млн. евро, </a:t>
            </a:r>
          </a:p>
          <a:p>
            <a:pPr marL="0" indent="449263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России – 7,2 млн. евро.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428627"/>
            <a:ext cx="6572296" cy="71437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Обособленные подразделения банка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507" y="1643066"/>
            <a:ext cx="385762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Филиалы (отделения)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29195" y="1643066"/>
            <a:ext cx="378618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Представительства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507" y="2357438"/>
            <a:ext cx="3857625" cy="400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обособленное подразделение, расположенное вне места нахождения банка и 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осуществляющее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его имени 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или часть банковских операций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предусмотренных лицензией на осуществление банковской деятельности.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95" y="2357438"/>
            <a:ext cx="3786187" cy="400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обособленное подразделение, расположенное вне места нахождения банка, представляющее его интересы и осуществляющее их защиту. Представительство банка 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имеет права осуществлять банковские операции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иную деятельность,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предусмотренную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14 БК РБ, за исключением осуществления защиты и представительства интересов создавшего его банка, в том числе оказания консультационных и (или) информационных услуг.</a:t>
            </a:r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rot="5400000">
            <a:off x="3357571" y="214319"/>
            <a:ext cx="428622" cy="228598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0"/>
          </p:cNvCxnSpPr>
          <p:nvPr/>
        </p:nvCxnSpPr>
        <p:spPr>
          <a:xfrm rot="16200000" flipH="1">
            <a:off x="5518550" y="339327"/>
            <a:ext cx="500064" cy="210741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Дисциплина </a:t>
            </a:r>
          </a:p>
          <a:p>
            <a:pPr marL="0" indent="0" algn="ctr">
              <a:buNone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«Организация деятельности банков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изучает:</a:t>
            </a:r>
            <a:endParaRPr lang="ru-RU" sz="2800" b="1" u="sng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теорию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практику организации деятельности банков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Национального банка Республики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Беларусь,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926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законодательных правовых актов, локальных правил и процедур, регламентирующих создание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банков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926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проводимые операции банков по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формированию ресурсов и их эффективному размещению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44926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функционирование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Национального банка Республики Беларусь как целостной, органичной системы в рамках мирового сообщества центральных банков. </a:t>
            </a: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229200"/>
            <a:ext cx="2051720" cy="1628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70" y="214290"/>
            <a:ext cx="6072187" cy="85727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Структурные подразделения банка</a:t>
            </a:r>
          </a:p>
        </p:txBody>
      </p:sp>
      <p:cxnSp>
        <p:nvCxnSpPr>
          <p:cNvPr id="6" name="Прямая соединительная линия 5"/>
          <p:cNvCxnSpPr>
            <a:stCxn id="4" idx="1"/>
          </p:cNvCxnSpPr>
          <p:nvPr/>
        </p:nvCxnSpPr>
        <p:spPr>
          <a:xfrm rot="10800000" flipV="1">
            <a:off x="1785954" y="642927"/>
            <a:ext cx="428617" cy="71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430207" y="2928945"/>
            <a:ext cx="44307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214570" y="1428750"/>
            <a:ext cx="607218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14570" y="2286000"/>
            <a:ext cx="607218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Центры банковских услуг (ЦБУ)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14570" y="3143250"/>
            <a:ext cx="607218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Расчетно-кассовые центры (РКЦ)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14570" y="4000500"/>
            <a:ext cx="607218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Обменные пункты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14570" y="4857750"/>
            <a:ext cx="607218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Удаленные рабочие места</a:t>
            </a:r>
          </a:p>
        </p:txBody>
      </p:sp>
      <p:cxnSp>
        <p:nvCxnSpPr>
          <p:cNvPr id="24" name="Прямая соединительная линия 23"/>
          <p:cNvCxnSpPr>
            <a:endCxn id="9" idx="1"/>
          </p:cNvCxnSpPr>
          <p:nvPr/>
        </p:nvCxnSpPr>
        <p:spPr>
          <a:xfrm>
            <a:off x="1785946" y="1714500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0" idx="1"/>
          </p:cNvCxnSpPr>
          <p:nvPr/>
        </p:nvCxnSpPr>
        <p:spPr>
          <a:xfrm>
            <a:off x="1785946" y="2571750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1" idx="1"/>
          </p:cNvCxnSpPr>
          <p:nvPr/>
        </p:nvCxnSpPr>
        <p:spPr>
          <a:xfrm>
            <a:off x="1785946" y="3429000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2" idx="1"/>
          </p:cNvCxnSpPr>
          <p:nvPr/>
        </p:nvCxnSpPr>
        <p:spPr>
          <a:xfrm>
            <a:off x="1785946" y="4286250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3" idx="1"/>
          </p:cNvCxnSpPr>
          <p:nvPr/>
        </p:nvCxnSpPr>
        <p:spPr>
          <a:xfrm>
            <a:off x="1785946" y="5143500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idx="1"/>
          </p:nvPr>
        </p:nvSpPr>
        <p:spPr>
          <a:xfrm>
            <a:off x="457200" y="571503"/>
            <a:ext cx="8229600" cy="55546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Вопрос 2</a:t>
            </a:r>
          </a:p>
          <a:p>
            <a:pPr algn="ctr">
              <a:buFont typeface="Wingdings 2" pitchFamily="18" charset="2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Организационная структура банка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51" y="500068"/>
            <a:ext cx="4429125" cy="64293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Органы банка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44" y="1714500"/>
            <a:ext cx="3714751" cy="7143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Органы управления банка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632" y="1714500"/>
            <a:ext cx="3714751" cy="7143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Контрольный орган банка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44" y="2636912"/>
            <a:ext cx="3714751" cy="7206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Собрание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акционеров банка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44" y="3643319"/>
            <a:ext cx="3714751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Наблюдательный Совет банка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44" y="4572001"/>
            <a:ext cx="3714751" cy="642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Правление банка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632" y="2714626"/>
            <a:ext cx="3714751" cy="714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Ревизионная комиссия банка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rot="5400000">
            <a:off x="3429002" y="285739"/>
            <a:ext cx="500047" cy="2214578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rot="16200000" flipH="1">
            <a:off x="5572144" y="357175"/>
            <a:ext cx="500045" cy="2071704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180299" y="3464724"/>
            <a:ext cx="29305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stCxn id="6" idx="1"/>
          </p:cNvCxnSpPr>
          <p:nvPr/>
        </p:nvCxnSpPr>
        <p:spPr>
          <a:xfrm rot="10800000" flipV="1">
            <a:off x="4714878" y="2071684"/>
            <a:ext cx="285754" cy="107157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714877" y="3143250"/>
            <a:ext cx="28575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8" idx="1"/>
          </p:cNvCxnSpPr>
          <p:nvPr/>
        </p:nvCxnSpPr>
        <p:spPr>
          <a:xfrm>
            <a:off x="285751" y="4000500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85751" y="2000250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85751" y="3000375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85751" y="4929200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685804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Собрание акционеров банка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9" y="1928802"/>
            <a:ext cx="264320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Наблюдательный Совет банка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9" y="3214686"/>
            <a:ext cx="371477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Правление банка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1928802"/>
            <a:ext cx="285752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Ревизионная комиссия банка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 rot="5400000">
            <a:off x="3606797" y="2250277"/>
            <a:ext cx="1929621" cy="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607323" y="1607331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108048" y="1607332"/>
            <a:ext cx="6429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357422" y="292894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38"/>
          </a:xfrm>
        </p:spPr>
        <p:txBody>
          <a:bodyPr>
            <a:noAutofit/>
          </a:bodyPr>
          <a:lstStyle/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Общее Собрание акционеров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высший орган управления банком. К </a:t>
            </a: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исключительной компетенции Собрания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относится: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изменение Устава банка, изменение размера уставного фонда банка;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избрание членов Наблюдательного совета банка и Ревизионной комиссии банка и досрочное прекращение их полномочий;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утверждение годового отчета;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решение о реорганизации банка и ликвидации банка, создание ликвидационной комиссии; 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определение размера вознаграждений членам Наблюдательного совета банка и Ревизионной комиссии банка за исполнение ими своих обязанностей;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утверждение  локальных нормативных правовых актов банка;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предоставление иным органам управления банка права принятия решений по отдельным вопросам, не отнесенным к исключительной компетенции Собрания;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определение порядка ведения Собрания;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принятие решения о выпуске акций и утверждение решения о выпуске акций, проспекта эмиссии акций, изменений и дополнений в них;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принятие решения о приобретении банком акций собственного выпуска;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принятие решения о выплате дивидендов;</a:t>
            </a:r>
          </a:p>
          <a:p>
            <a:pPr marL="0" indent="8731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принятие решения о крупной сделке, предметом которой является имущество банка стоимостью 50 и более процентов балансовой стоимости активов банка и др.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143648"/>
          </a:xfrm>
        </p:spPr>
        <p:txBody>
          <a:bodyPr>
            <a:noAutofit/>
          </a:bodyPr>
          <a:lstStyle/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Наблюдательный Совет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осуществляет общее руководство деятельностью банка в период между Собраниями и контроль за работой Правления банка.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исключительная компетенция Наблюдательного совета: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основных направлений деятельности банка;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утверждение стратегии развития банка;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принятие решений  об участии банка в юридических лицах, союзах и ассоциациях, иных некоммерческих организациях, ФПГ и иных хозяйственных групп (холдингов);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решение о создании и закрытии филиалов и представительств, утверждение типового положения о филиале и представительстве банка;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назначение председателя Правления банка и освобождение его от должности, избрание членов Правления банка и досрочное прекращение их полномочий;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созыв годового Собрания, решение вопросов его подготовки и проведения;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принятие решения о выпуске и приобретении банком ценных бумаг, кроме акций;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утверждение положений по использованию фондов Банка, формируемых из прибыли;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принятие решений об использовании резервного и других фондов банка;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утверждение сметы доходов и расходов банка и контроль за ее исполнением;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утверждение плана финансирования кап. вложений банка и контроль за его исполнением;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принятие решения о крупной сделке, предметом которой является имущество банка стоимостью от 20 до 50 процентов балансовой стоимости активов банка;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утверждение организационной структуры банка;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утверждение положения, регулирующего условия оплаты труда и материального стимулирования работников банка;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утверждение аудиторской организации и условий договора с аудиторской организацией и др.</a:t>
            </a:r>
          </a:p>
          <a:p>
            <a:pPr marL="0" indent="20638"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54"/>
            <a:ext cx="8715436" cy="5840413"/>
          </a:xfrm>
        </p:spPr>
        <p:txBody>
          <a:bodyPr>
            <a:noAutofit/>
          </a:bodyPr>
          <a:lstStyle/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Правление банка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коллегиальный исполнительный орган банка. Компетенция: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осуществляет текущее руководство деятельностью банка; 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организует выполнение решений Собрания и Наблюдательного совета;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предварительно обсуждает вопросы, подлежащие рассмотрению Собранием и Наблюдательным советом;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рассматривает вопросы, связанные с текущей финансово-хозяйственной деятельностью банка;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 создание и функционирование эффективной системы внутреннего контроля;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рассматривает годовой отчет, бухгалтерский баланс, отчет о прибыли и убытках, отчет об изменении капитала, отчет о движении денежных средств, проекты положений и локальных нормативных документов перед представлением их Наблюдательному совету, Ревизионной комиссии банка и Собранию;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утверждает локальные нормативные правовые акты банка, за исключением утверждаемых иными уполномоченными органами банка;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принимает решения по отчуждению имущества банка и распоряжению средствами банка в пределах нормативов, утвержденных Наблюдательным советом;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принимает решения по инвестициям банка, связанным с развитием и укреплением материально-технической базы банка, в пределах плана финансирования капитальных вложений;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рассматривает исполнение сметы доходов и расходов, плана финансирования кап. вложений;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принимает решения по вопросам о выдаче банком кредитов, гарантий и поручительств, а также передаче имущества в залог в пределах нормативов, утвержденных Наблюдательным советом;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рассматривает внесенные председателем Правления материалы проверок, отчеты руководителей дочерних юридических лиц, обособленных и структурных подразделений банка, и принимает по ним решения;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вправе требовать созыва и проведения внеочередного Собрания и др.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643709"/>
          </a:xfrm>
        </p:spPr>
        <p:txBody>
          <a:bodyPr>
            <a:normAutofit fontScale="25000" lnSpcReduction="20000"/>
          </a:bodyPr>
          <a:lstStyle/>
          <a:p>
            <a:pPr marL="0" indent="449263" algn="just">
              <a:buNone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Председатель Правления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возглавляет Правление и является руководителем банка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Правления: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руководит деятельностью Правления и несет персональную ответственность за выполнение возложенных на Правление задач;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 пределах своей компетенции без доверенности действует от имени банка: представляет его интересы (в том числе в органах управления иных юридических лиц, участником которых является банк, во взаимоотношениях с иными юридическими лицами и физическими лицами как на территории Республики Беларусь, так и за рубежом), заключает договоры и совершает иные сделки от имени банка и др.;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подписывает все документы по вопросам деятельности банка, в том числе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представления в Национальный банк Республики Беларусь и иные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органы;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выдает доверенности от имени банка;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распоряжается в соответствии с законодательством имуществом и средствами банка в пределах, устанавливаемых Наблюдательным советом и Правлением;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издает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приказы,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указания, обязательные для исполнения всеми работниками банка;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утверждает структуру и штатное расписание банка;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решает вопросы подбора, расстановки, подготовки и повышения квалификации работников;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принимает на работу и увольняет работников банка, применяет к ним меры поощрения и дисциплинарного взыскания;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распределяет обязанности среди заместителей и иных работников банка;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рассматривает материалы проверок, отчеты руководителей дочерних юридических лиц, обособленных и структурных подразделений банка и, при необходимости, выносит их на рассмотрение Правления;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председательствует на заседаниях Правления;</a:t>
            </a:r>
          </a:p>
          <a:p>
            <a:pPr marL="0" lvl="0" indent="174625"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подписывает протоколы заседаний Правления.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90"/>
            <a:ext cx="8229600" cy="5768975"/>
          </a:xfrm>
        </p:spPr>
        <p:txBody>
          <a:bodyPr>
            <a:normAutofit fontScale="62500" lnSpcReduction="20000"/>
          </a:bodyPr>
          <a:lstStyle/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Ревизионная комиссия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 внутренний контроль финансовой и хозяйственной деятельности банка.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Ревизионной комиссии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относится проведение ревизий по всем или нескольким направлениям деятельности банка либо проверок по одному или нескольким взаимосвязанным направлениям или за определенный период деятельности, осуществляемой банком, его филиалами и представительствами, по результатам которых Ревизионной комиссией составляется заключение.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Обязанностями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Ревизионной комиссии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являются проведение: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ежегодной ревизии – по результатам финансовой и хозяйственной деятельности за отчетный год в срок не позднее восьмидесяти дней после окончания отчетного года;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ревизии или проверки – по решению Собрания, Наблюдательного совета, Правления в установленные ими сроки;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ревизии или проверки – в любое время по письменному требованию акционеров банка, являющихся в совокупности владельцами десяти или более процентов акций, направленному Ревизионной комиссии и (или) Собранию. В этом случае ревизия или проверка должны быть начаты не позднее тридцати дней с даты поступления требования акционеров об их проведении.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 rot="5400000">
            <a:off x="1143770" y="999314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428861" y="214290"/>
            <a:ext cx="4500594" cy="4286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Руководство  ОАО «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Белинвестбанк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142984"/>
            <a:ext cx="1571636" cy="85725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Казначейство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7" y="1142984"/>
            <a:ext cx="1500198" cy="85725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обеспечения банковских операций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1142984"/>
            <a:ext cx="1500198" cy="85725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бух. учета и отчетности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29520" y="1142984"/>
            <a:ext cx="1500198" cy="85725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анализа и развития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285853" y="857232"/>
            <a:ext cx="69294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858282" y="999314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358744" y="999314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8073256" y="999314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00034" y="1142984"/>
            <a:ext cx="1500198" cy="85725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работе с клиентами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0034" y="2143116"/>
            <a:ext cx="1500198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работе с юр. лицами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0034" y="3071810"/>
            <a:ext cx="1500198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работе с физ. лицами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0034" y="4000504"/>
            <a:ext cx="150019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работе с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VIP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-клиентами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214546" y="2143116"/>
            <a:ext cx="1571636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контроля платежной позиции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214546" y="3000372"/>
            <a:ext cx="1571636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привлечения ресурсов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14546" y="3857628"/>
            <a:ext cx="1571636" cy="928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размещения ресурсов и инвестиций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65637" y="89215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214546" y="4929198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исполнения бюджета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000497" y="2143116"/>
            <a:ext cx="150019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Юридический отдел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000497" y="2714620"/>
            <a:ext cx="1500198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работе с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нефин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000497" y="3571876"/>
            <a:ext cx="1500198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 безопасности и инкассации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000497" y="4357694"/>
            <a:ext cx="1500198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автоматизации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000497" y="5000636"/>
            <a:ext cx="1500198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Фондовый отдел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715008" y="2143116"/>
            <a:ext cx="1500198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учета внешних операций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715008" y="2928934"/>
            <a:ext cx="1500198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учета внутренних операций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715008" y="3714752"/>
            <a:ext cx="1500198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кассовых операций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715008" y="4357694"/>
            <a:ext cx="1500198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налоговых платежей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715008" y="5000636"/>
            <a:ext cx="1500198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сводной отчетности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715008" y="5643578"/>
            <a:ext cx="1500198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платежей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429520" y="2143116"/>
            <a:ext cx="1500198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стратегического развития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429520" y="2928934"/>
            <a:ext cx="1500198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внешних связей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429520" y="3571876"/>
            <a:ext cx="1500198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экономического анализа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429520" y="4357694"/>
            <a:ext cx="1500198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развития банковских услуг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429520" y="5143512"/>
            <a:ext cx="1500198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прогнозирования ликвидности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429520" y="5929306"/>
            <a:ext cx="1500198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анализа и планирования бюджета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715008" y="6072206"/>
            <a:ext cx="1500198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методологии учета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000497" y="5429264"/>
            <a:ext cx="150019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делами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000497" y="6000768"/>
            <a:ext cx="1500198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работе с филиалами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214546" y="5715016"/>
            <a:ext cx="157163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дилинга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>
            <a:stCxn id="5" idx="2"/>
            <a:endCxn id="35" idx="0"/>
          </p:cNvCxnSpPr>
          <p:nvPr/>
        </p:nvCxnSpPr>
        <p:spPr>
          <a:xfrm rot="5400000">
            <a:off x="1178695" y="2071681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6" idx="2"/>
            <a:endCxn id="38" idx="0"/>
          </p:cNvCxnSpPr>
          <p:nvPr/>
        </p:nvCxnSpPr>
        <p:spPr>
          <a:xfrm rot="5400000">
            <a:off x="2928926" y="2071681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7" idx="2"/>
            <a:endCxn id="46" idx="0"/>
          </p:cNvCxnSpPr>
          <p:nvPr/>
        </p:nvCxnSpPr>
        <p:spPr>
          <a:xfrm rot="5400000">
            <a:off x="4679157" y="2071681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8" idx="2"/>
            <a:endCxn id="51" idx="0"/>
          </p:cNvCxnSpPr>
          <p:nvPr/>
        </p:nvCxnSpPr>
        <p:spPr>
          <a:xfrm rot="5400000">
            <a:off x="6393669" y="2071681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9" idx="2"/>
            <a:endCxn id="57" idx="0"/>
          </p:cNvCxnSpPr>
          <p:nvPr/>
        </p:nvCxnSpPr>
        <p:spPr>
          <a:xfrm rot="5400000">
            <a:off x="8108181" y="2071681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35" idx="2"/>
            <a:endCxn id="36" idx="0"/>
          </p:cNvCxnSpPr>
          <p:nvPr/>
        </p:nvCxnSpPr>
        <p:spPr>
          <a:xfrm rot="5400000">
            <a:off x="1178695" y="300037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38" idx="2"/>
            <a:endCxn id="39" idx="0"/>
          </p:cNvCxnSpPr>
          <p:nvPr/>
        </p:nvCxnSpPr>
        <p:spPr>
          <a:xfrm rot="5400000">
            <a:off x="2928926" y="292894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46" idx="2"/>
            <a:endCxn id="47" idx="0"/>
          </p:cNvCxnSpPr>
          <p:nvPr/>
        </p:nvCxnSpPr>
        <p:spPr>
          <a:xfrm rot="5400000">
            <a:off x="4679157" y="264318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51" idx="2"/>
            <a:endCxn id="52" idx="0"/>
          </p:cNvCxnSpPr>
          <p:nvPr/>
        </p:nvCxnSpPr>
        <p:spPr>
          <a:xfrm rot="5400000">
            <a:off x="6393669" y="285750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stCxn id="57" idx="2"/>
            <a:endCxn id="58" idx="0"/>
          </p:cNvCxnSpPr>
          <p:nvPr/>
        </p:nvCxnSpPr>
        <p:spPr>
          <a:xfrm rot="5400000">
            <a:off x="8108181" y="285750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36" idx="2"/>
            <a:endCxn id="37" idx="0"/>
          </p:cNvCxnSpPr>
          <p:nvPr/>
        </p:nvCxnSpPr>
        <p:spPr>
          <a:xfrm rot="5400000">
            <a:off x="1178695" y="392906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39" idx="2"/>
            <a:endCxn id="40" idx="0"/>
          </p:cNvCxnSpPr>
          <p:nvPr/>
        </p:nvCxnSpPr>
        <p:spPr>
          <a:xfrm rot="5400000">
            <a:off x="2928926" y="378619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40" idx="2"/>
            <a:endCxn id="45" idx="0"/>
          </p:cNvCxnSpPr>
          <p:nvPr/>
        </p:nvCxnSpPr>
        <p:spPr>
          <a:xfrm rot="5400000">
            <a:off x="2928926" y="485776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45" idx="2"/>
            <a:endCxn id="66" idx="0"/>
          </p:cNvCxnSpPr>
          <p:nvPr/>
        </p:nvCxnSpPr>
        <p:spPr>
          <a:xfrm rot="5400000">
            <a:off x="2928926" y="564358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47" idx="2"/>
            <a:endCxn id="48" idx="0"/>
          </p:cNvCxnSpPr>
          <p:nvPr/>
        </p:nvCxnSpPr>
        <p:spPr>
          <a:xfrm rot="5400000">
            <a:off x="4679157" y="3500441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48" idx="2"/>
            <a:endCxn id="49" idx="0"/>
          </p:cNvCxnSpPr>
          <p:nvPr/>
        </p:nvCxnSpPr>
        <p:spPr>
          <a:xfrm rot="5400000">
            <a:off x="4679157" y="428626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52" idx="2"/>
            <a:endCxn id="53" idx="0"/>
          </p:cNvCxnSpPr>
          <p:nvPr/>
        </p:nvCxnSpPr>
        <p:spPr>
          <a:xfrm rot="5400000">
            <a:off x="6393669" y="3643319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stCxn id="58" idx="2"/>
            <a:endCxn id="59" idx="0"/>
          </p:cNvCxnSpPr>
          <p:nvPr/>
        </p:nvCxnSpPr>
        <p:spPr>
          <a:xfrm rot="5400000">
            <a:off x="8108181" y="3500441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53" idx="2"/>
            <a:endCxn id="54" idx="0"/>
          </p:cNvCxnSpPr>
          <p:nvPr/>
        </p:nvCxnSpPr>
        <p:spPr>
          <a:xfrm rot="5400000">
            <a:off x="6393669" y="428626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>
            <a:stCxn id="59" idx="2"/>
            <a:endCxn id="60" idx="0"/>
          </p:cNvCxnSpPr>
          <p:nvPr/>
        </p:nvCxnSpPr>
        <p:spPr>
          <a:xfrm rot="5400000">
            <a:off x="8108181" y="428626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49" idx="2"/>
            <a:endCxn id="50" idx="0"/>
          </p:cNvCxnSpPr>
          <p:nvPr/>
        </p:nvCxnSpPr>
        <p:spPr>
          <a:xfrm rot="5400000">
            <a:off x="4679157" y="492920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54" idx="2"/>
            <a:endCxn id="55" idx="0"/>
          </p:cNvCxnSpPr>
          <p:nvPr/>
        </p:nvCxnSpPr>
        <p:spPr>
          <a:xfrm rot="5400000">
            <a:off x="6393669" y="492920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stCxn id="60" idx="2"/>
            <a:endCxn id="61" idx="0"/>
          </p:cNvCxnSpPr>
          <p:nvPr/>
        </p:nvCxnSpPr>
        <p:spPr>
          <a:xfrm rot="5400000">
            <a:off x="8108181" y="507208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>
            <a:stCxn id="50" idx="2"/>
            <a:endCxn id="64" idx="0"/>
          </p:cNvCxnSpPr>
          <p:nvPr/>
        </p:nvCxnSpPr>
        <p:spPr>
          <a:xfrm rot="5400000">
            <a:off x="4679157" y="535783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stCxn id="55" idx="2"/>
            <a:endCxn id="56" idx="0"/>
          </p:cNvCxnSpPr>
          <p:nvPr/>
        </p:nvCxnSpPr>
        <p:spPr>
          <a:xfrm rot="5400000">
            <a:off x="6393669" y="557214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61" idx="2"/>
            <a:endCxn id="62" idx="0"/>
          </p:cNvCxnSpPr>
          <p:nvPr/>
        </p:nvCxnSpPr>
        <p:spPr>
          <a:xfrm rot="5400000">
            <a:off x="8108193" y="5857886"/>
            <a:ext cx="1428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56" idx="2"/>
            <a:endCxn id="63" idx="0"/>
          </p:cNvCxnSpPr>
          <p:nvPr/>
        </p:nvCxnSpPr>
        <p:spPr>
          <a:xfrm rot="5400000">
            <a:off x="6393669" y="600077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stCxn id="64" idx="2"/>
            <a:endCxn id="65" idx="0"/>
          </p:cNvCxnSpPr>
          <p:nvPr/>
        </p:nvCxnSpPr>
        <p:spPr>
          <a:xfrm rot="5400000">
            <a:off x="4679157" y="592933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9"/>
            <a:ext cx="8229600" cy="5768997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дисциплины </a:t>
            </a:r>
          </a:p>
          <a:p>
            <a:pPr marL="0" indent="0" algn="ctr">
              <a:buNone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«Организация деятельности банков»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492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студентов комплексного представления о функционировании банковской системы Республики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Беларусь,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теоретических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знаний и практических навыков осуществления банковских операций в Республике Беларусь с целью определения направлений возможного совершенствования.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MP9004225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7336" y="4625752"/>
            <a:ext cx="5976664" cy="223224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357166"/>
            <a:ext cx="500066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Руководство «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Приорбанк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 ОАО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285860"/>
            <a:ext cx="314327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Платежный департамент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857364"/>
            <a:ext cx="314327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Правовой департамент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428868"/>
            <a:ext cx="314327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Департамент аудита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3000372"/>
            <a:ext cx="314327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Департамент внутреннего контроля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3643314"/>
            <a:ext cx="314327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контроллинга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стратегического планирования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4714884"/>
            <a:ext cx="3143272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Департамент корпоративного бизнеса и развития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5572140"/>
            <a:ext cx="314327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Департамент кредитного контроля и сопровождения кредитных проектов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1285860"/>
            <a:ext cx="314327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Департамент по работе с частными клиентами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1928802"/>
            <a:ext cx="314327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процессинга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операций физических лиц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2571744"/>
            <a:ext cx="314327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Департамент управления кредитными рисками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3214686"/>
            <a:ext cx="314327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Инвестиционный Департамент 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3786190"/>
            <a:ext cx="314327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Департамент автоматизации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4429132"/>
            <a:ext cx="314327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Отдел инноваций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14942" y="5000636"/>
            <a:ext cx="314327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Отдел сводной отчетности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14942" y="5572140"/>
            <a:ext cx="314327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Отдел экспедиции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0800000">
            <a:off x="1285852" y="85723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1285916" y="3429000"/>
            <a:ext cx="51435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5" idx="1"/>
          </p:cNvCxnSpPr>
          <p:nvPr/>
        </p:nvCxnSpPr>
        <p:spPr>
          <a:xfrm>
            <a:off x="1285852" y="150017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85852" y="207167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285852" y="264318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285852" y="328612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285852" y="407194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285852" y="507207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85852" y="60007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358082" y="85723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358214" y="221455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358214" y="285749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358214" y="342900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8358214" y="407194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8358214" y="464344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200252" y="241457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8358214" y="521495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358214" y="578645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358214" y="157161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251587" y="3321049"/>
            <a:ext cx="4929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285749" y="642939"/>
            <a:ext cx="8572531" cy="54832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Вопрос 3</a:t>
            </a:r>
          </a:p>
          <a:p>
            <a:pPr algn="ctr">
              <a:buFont typeface="Wingdings 2" pitchFamily="18" charset="2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Правовые основы деятельности банков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90"/>
            <a:ext cx="8229600" cy="5768975"/>
          </a:xfrm>
        </p:spPr>
        <p:txBody>
          <a:bodyPr>
            <a:normAutofit fontScale="92500" lnSpcReduction="20000"/>
          </a:bodyPr>
          <a:lstStyle/>
          <a:p>
            <a:pPr marL="0" indent="449263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Отношения, регулируемые банковским законодательством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составляют систему экономических общественных отношений по мобилизации и использованию временно свободных денежных средств. </a:t>
            </a:r>
          </a:p>
          <a:p>
            <a:pPr marL="0" indent="449263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Банковское законодательство определяет: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принципы банковской деятельности, 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правовое положение субъектов банковских правоотношений, 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регулирует отношения между ними,  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устанавливает порядок создания, деятельности, реорганизации и ликвидации банков и небанковских кредитно-финансовых организаций.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9144000" cy="5697538"/>
          </a:xfrm>
        </p:spPr>
        <p:txBody>
          <a:bodyPr>
            <a:normAutofit/>
          </a:bodyPr>
          <a:lstStyle/>
          <a:p>
            <a:pPr marL="0" indent="185738" algn="just">
              <a:buFont typeface="Wingdings 2" pitchFamily="18" charset="2"/>
              <a:buNone/>
            </a:pPr>
            <a:r>
              <a:rPr lang="ru-RU" sz="2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Субъектами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банковских правоотношений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являются Национальный банк, банки и небанковские кредитно-финансовые организации. </a:t>
            </a:r>
          </a:p>
          <a:p>
            <a:pPr marL="0" indent="449263" algn="just">
              <a:buFont typeface="Wingdings 2" pitchFamily="18" charset="2"/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5738" algn="just">
              <a:buFont typeface="Wingdings 2" pitchFamily="18" charset="2"/>
              <a:buNone/>
            </a:pPr>
            <a:r>
              <a:rPr lang="ru-RU" sz="2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Участниками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банковских правоотношений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могут быть Республика Беларусь, ее административно-территориальные единицы, в том числе в лице государственных органов, а также физические лица, индивидуальные предприниматели и юридические лица. </a:t>
            </a:r>
          </a:p>
          <a:p>
            <a:pPr marL="0" indent="449263" algn="just">
              <a:buFont typeface="Wingdings 2" pitchFamily="18" charset="2"/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5738" algn="just">
              <a:buFont typeface="Wingdings 2" pitchFamily="18" charset="2"/>
              <a:buNone/>
            </a:pPr>
            <a:r>
              <a:rPr lang="ru-RU" sz="2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Объектами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банковских правоотношений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являются деньги (валюта), ценные бумаги, драгоценные металлы и драгоценные камни и иные ценности.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4"/>
            <a:ext cx="8229600" cy="5840413"/>
          </a:xfrm>
        </p:spPr>
        <p:txBody>
          <a:bodyPr>
            <a:normAutofit fontScale="25000" lnSpcReduction="20000"/>
          </a:bodyPr>
          <a:lstStyle/>
          <a:p>
            <a:pPr marL="0" indent="449263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Основными аспектами взаимоотношений субъектов и участников банковских правоотношений являются следующие:</a:t>
            </a:r>
          </a:p>
          <a:p>
            <a:pPr marL="0" indent="20638" algn="just" fontAlgn="auto">
              <a:spcAft>
                <a:spcPts val="0"/>
              </a:spcAft>
              <a:buFont typeface="+mj-lt"/>
              <a:buAutoNum type="arabicPeriod"/>
              <a:tabLst>
                <a:tab pos="261938" algn="l"/>
                <a:tab pos="363538" algn="l"/>
                <a:tab pos="449263" algn="l"/>
              </a:tabLst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Банк и небанковская кредитно-финансовая организация не отвечают по обязательствам государства. Государство не отвечает по обязательствам банков и небанковских кредитно-финансовых организаций, за исключением случаев, если оно само приняло на себя такие обязательства либо иное предусмотрено законодательством Республики Беларусь.</a:t>
            </a:r>
          </a:p>
          <a:p>
            <a:pPr marL="0" indent="20638" algn="just" fontAlgn="auto">
              <a:spcAft>
                <a:spcPts val="0"/>
              </a:spcAft>
              <a:buFont typeface="+mj-lt"/>
              <a:buAutoNum type="arabicPeriod"/>
              <a:tabLst>
                <a:tab pos="261938" algn="l"/>
                <a:tab pos="363538" algn="l"/>
                <a:tab pos="449263" algn="l"/>
              </a:tabLst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Банки и небанковские кредитно-финансовые организации могут привлекать и размещать друг у друга денежные средства в форме вкладов (депозитов), кредитов, проводить расчеты через корреспондентские счета, открываемые друг у друга, и осуществлять иные операции, указанные в лицензиях на осуществление банковской деятельности.</a:t>
            </a:r>
          </a:p>
          <a:p>
            <a:pPr marL="0" indent="20638" algn="just" fontAlgn="auto">
              <a:spcAft>
                <a:spcPts val="0"/>
              </a:spcAft>
              <a:buFont typeface="+mj-lt"/>
              <a:buAutoNum type="arabicPeriod"/>
              <a:tabLst>
                <a:tab pos="261938" algn="l"/>
                <a:tab pos="363538" algn="l"/>
                <a:tab pos="449263" algn="l"/>
              </a:tabLst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Банки и небанковские кредитно-финансовые организации могут создавать союзы и ассоциации, являющиеся некоммерческими организациями, а также объединения в форме финансово-промышленных и иных хозяйственных групп в порядке, установленном законодательством Республики Беларусь.</a:t>
            </a:r>
          </a:p>
          <a:p>
            <a:pPr marL="0" indent="20638" algn="just" fontAlgn="auto">
              <a:spcAft>
                <a:spcPts val="0"/>
              </a:spcAft>
              <a:buFont typeface="+mj-lt"/>
              <a:buAutoNum type="arabicPeriod"/>
              <a:tabLst>
                <a:tab pos="261938" algn="l"/>
                <a:tab pos="363538" algn="l"/>
                <a:tab pos="449263" algn="l"/>
              </a:tabLst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Взаимоотношения банков и небанковских кредитно-финансовых организаций с клиентами строятся на основе банковского законодательства и заключенных договоров. Банки и небанковские кредитно-финансовые организации самостоятельно определяют условия заключения сделок, не противоречащих законодательству Республики Беларусь.</a:t>
            </a:r>
          </a:p>
          <a:p>
            <a:pPr marL="0" indent="20638" algn="just" fontAlgn="auto">
              <a:spcAft>
                <a:spcPts val="0"/>
              </a:spcAft>
              <a:buFont typeface="+mj-lt"/>
              <a:buAutoNum type="arabicPeriod"/>
              <a:tabLst>
                <a:tab pos="261938" algn="l"/>
                <a:tab pos="363538" algn="l"/>
                <a:tab pos="449263" algn="l"/>
              </a:tabLst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Банки и небанковские кредитно-финансовые организации имеют право на судебную защиту своих нарушенных или оспариваемых прав и законных интересов, в том числе на обжалование в судебном порядке действий (бездействия) Национального банка и иных государственных органов.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57200" y="500064"/>
            <a:ext cx="8229600" cy="56261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Вопрос 4</a:t>
            </a:r>
          </a:p>
          <a:p>
            <a:pPr algn="ctr">
              <a:buFont typeface="Wingdings 2" pitchFamily="18" charset="2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Банковское законодательство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90"/>
            <a:ext cx="8229600" cy="5768975"/>
          </a:xfrm>
        </p:spPr>
        <p:txBody>
          <a:bodyPr>
            <a:normAutofit/>
          </a:bodyPr>
          <a:lstStyle/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Банковское законодательство Республики Беларусь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система нормативных правовых актов, регулирующих отношения, возникающие при осуществлении банковской деятельности, и устанавливающих права, обязанности и ответственность субъектов и участников банковских правоотношений.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актам банковского законодательства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относятся: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законодательные акты Республики Беларусь;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распоряжения Президента Республики Беларусь, которые носят нормативный характер;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постановления Правительства Республики Беларусь;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нормативные правовые акты Национального банка Республики Беларусь;</a:t>
            </a:r>
          </a:p>
          <a:p>
            <a:pPr marL="0" indent="174625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нормативные правовые акты, принимаемые Национальным банком совместно с Правительством Республики Беларусь или республиканскими органами государственного управления на основании и во исполнение БК РБ и иных законодательных актов Республики Беларусь.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572249"/>
          </a:xfrm>
        </p:spPr>
        <p:txBody>
          <a:bodyPr>
            <a:normAutofit fontScale="47500" lnSpcReduction="20000"/>
          </a:bodyPr>
          <a:lstStyle/>
          <a:p>
            <a:pPr marL="0" indent="449263" algn="ctr">
              <a:buNone/>
            </a:pPr>
            <a:r>
              <a:rPr lang="ru-RU" sz="5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Банковское законодательство Республики Беларусь имеет следующую </a:t>
            </a:r>
            <a:r>
              <a:rPr lang="ru-RU" sz="5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структуру:</a:t>
            </a:r>
          </a:p>
          <a:p>
            <a:pPr marL="0" indent="449263" algn="just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1. Нормативные правовые акты, определяющие задачи и функции Национального банка.</a:t>
            </a:r>
          </a:p>
          <a:p>
            <a:pPr marL="0" indent="449263" algn="just">
              <a:buNone/>
            </a:pPr>
            <a:endParaRPr lang="ru-RU" sz="3800" i="1" dirty="0"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buNone/>
            </a:pP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2. Нормативные правовые акты по направлениям деятельности: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2.1 создание банков и небанковских кредитно–финансовых организаций на территории Республики Беларусь;	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2.2 регулирование деятельности банков и небанковских кредитно-финансовых организаций на территории Республики Беларусь;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2.3 валютное регулирование и валютный контроль по разделам;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2.4 монетарные операции по разделам;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2.5 операции с ценными бумагами по разделам;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2.6 депозитарная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2.7 платежная система;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2.8 эмиссионно-кассовые операции; 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2.9 операций купли–продажи и залога драгоценных камней; 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2.10 безопасность и защита информации;</a:t>
            </a:r>
          </a:p>
          <a:p>
            <a:pPr marL="0" indent="44926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2.11 финансовая грамотность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49263" algn="just">
              <a:buNone/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buNone/>
            </a:pP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3. Технические нормативные правовые акты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Национального Банка 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по направлениям деятельности.</a:t>
            </a:r>
          </a:p>
          <a:p>
            <a:pPr marL="0" indent="449263" algn="just"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5840435"/>
          </a:xfrm>
        </p:spPr>
        <p:txBody>
          <a:bodyPr>
            <a:normAutofit/>
          </a:bodyPr>
          <a:lstStyle/>
          <a:p>
            <a:pPr marL="0" lvl="0" indent="457200" algn="just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ctr">
              <a:buNone/>
            </a:pP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правовые акты, определяющие </a:t>
            </a:r>
            <a:endParaRPr lang="ru-RU" sz="2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ctr">
              <a:buNone/>
            </a:pPr>
            <a:r>
              <a:rPr lang="ru-RU" sz="2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6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функции Национального банка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just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Банковский кодекс Республики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Беларусь;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Закон Республики Беларусь 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внесении дополнений и изменений в Банковский кодекс Республики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Беларусь;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Устав Национального банка Республики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Беларусь.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6429395"/>
          </a:xfrm>
        </p:spPr>
        <p:txBody>
          <a:bodyPr>
            <a:normAutofit fontScale="70000" lnSpcReduction="20000"/>
          </a:bodyPr>
          <a:lstStyle/>
          <a:p>
            <a:pPr marL="0" indent="449263" algn="ctr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Нормативные правовые акты 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49263" algn="ctr">
              <a:buNone/>
            </a:pPr>
            <a:r>
              <a:rPr lang="ru-RU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 направлениям </a:t>
            </a:r>
            <a:r>
              <a:rPr lang="ru-RU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Инструкция о государственной регистрации банков и НКФО и лицензировании банковской деятельности;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Инструкция о нормативах безопасного функционирования для банков и небанковских кредитно-финансовых организаций;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Инструкция об организации системы управления рисками в банках, НКФО, банковских группах и банковских холдингах;</a:t>
            </a:r>
          </a:p>
          <a:p>
            <a:pPr marL="0" indent="449263"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Инструкция о порядке предоставления (размещения) банками денежных средств в форме кредита и их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возврата;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Инструкция о банковском переводе;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Закон РБ 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валютном регулировании и валютном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контроле;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проведения валютных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операций;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Инструкция о порядке рефинансирования НБ РБ банков РБ в форме кредитов, обеспеченных залогом ценных бумаг;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 осуществлении банками и небанковскими кредитно-финансовыми организациями мер по предотвращению и выявлению финансовых операций, связанных с легализацией доходов, полученных преступным путем, и финансированием террористической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 порядке получения банками согласия Национального банка Республики Беларусь на осуществление операций с ценными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бумагами;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Концепция развития Платежной системы РБ на 2010-2015 гг.;</a:t>
            </a:r>
          </a:p>
          <a:p>
            <a:pPr marL="0" indent="4492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Инструкция по организации кассовой работы в банках и НКФО РБ и другие.</a:t>
            </a:r>
          </a:p>
          <a:p>
            <a:pPr marL="0" indent="449263"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584043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дисциплины </a:t>
            </a:r>
          </a:p>
          <a:p>
            <a:pPr marL="0" indent="0" algn="ctr">
              <a:buNone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«Организация деятельности банков»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освоить действующую практику организации деятельности банков Республики Беларусь;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ознакомить с зарубежными нормами и традициями ведения банковского дела;</a:t>
            </a:r>
          </a:p>
          <a:p>
            <a:pPr marL="0" indent="0" algn="just">
              <a:buFont typeface="Symbol"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оценить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важнейшие аспекты деятельности банков и определить пути их улучшения;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Symbol"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ознакомить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 сущностью и ролью центрального банка в национальной экономике;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раскрыть понятие и цели денежно-кредитной политики, форм, видов и инструментов денежно-кредитного регулирования;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дать знания в области методологических основ способности центрального банка создавать и уничтожать деньги, взаимодействовать с реальным сектором экономики;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дать знания в области механизма регулирования банковской деятельности и минимизации банковских рисков.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697559"/>
          </a:xfrm>
        </p:spPr>
        <p:txBody>
          <a:bodyPr/>
          <a:lstStyle/>
          <a:p>
            <a:pPr marL="0" indent="449263" algn="ctr">
              <a:buNone/>
            </a:pPr>
            <a:r>
              <a:rPr lang="ru-RU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Технические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нормативные правовые акты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Национального Банка </a:t>
            </a:r>
          </a:p>
          <a:p>
            <a:pPr marL="0" indent="449263" algn="ctr">
              <a:buNone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направлениям деятельности:</a:t>
            </a:r>
          </a:p>
          <a:p>
            <a:pPr marL="0" indent="449263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сертификация программно-технических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 в области банковской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9"/>
            <a:ext cx="8229600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Также: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Концепция национальной безопасности Республики Беларусь;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порядке награждения Почетной грамотой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Национального Банка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Республики Беларусь;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применению элементов фирменного стиля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Национального Банка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Республики Беларусь;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Национальный фонд технических нормативных правовых актов Республики Беларусь.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57169"/>
            <a:ext cx="8964488" cy="5768997"/>
          </a:xfrm>
        </p:spPr>
        <p:txBody>
          <a:bodyPr/>
          <a:lstStyle/>
          <a:p>
            <a:pPr algn="ctr"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РЕКОМЕНДУЕМАЯ ЛИТЕРАТУРА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дисциплине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деятельности    </a:t>
            </a:r>
          </a:p>
          <a:p>
            <a:pPr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банков»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см. раздаточный материал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P9004092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3707904" cy="515719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4" y="285750"/>
            <a:ext cx="7772400" cy="185736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БАНКОВ, ИХ ВИДЫ И </a:t>
            </a:r>
            <a:b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ОРГАНИЗАЦИОННАЯ 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(4 ч ЛЗ)</a:t>
            </a:r>
            <a:endParaRPr lang="ru-RU" sz="32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8" y="2286000"/>
            <a:ext cx="7358063" cy="3429000"/>
          </a:xfrm>
        </p:spPr>
        <p:txBody>
          <a:bodyPr>
            <a:normAutofit fontScale="25000" lnSpcReduction="20000"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Понятие банка, статус, организационно-правовая форма банка.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Организационная структура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банка.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Правовые основы деятельности банков.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Банковское законодательство.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Понятие и основные принципы банковской деятельности.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Банковские операции, их классификация.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Банковский продукт и банковская услуга, их виды.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70" y="285750"/>
            <a:ext cx="7500937" cy="15113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1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СУЩНОСТЬ БАНКОВ, ИХ ВИДЫ И </a:t>
            </a:r>
            <a:b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ОРГАНИЗАЦИОННАЯ СТРУКТУРА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70" y="2214564"/>
            <a:ext cx="7615237" cy="391160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Понятие банка, статус, организационно-правовая форма банка.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Организационная структура банка.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Правовые основы деятельности банков.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Банковское законодательство.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293096"/>
            <a:ext cx="2592288" cy="230425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6" y="500064"/>
            <a:ext cx="7786688" cy="5626100"/>
          </a:xfrm>
        </p:spPr>
        <p:txBody>
          <a:bodyPr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лекции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 w="11430"/>
                <a:latin typeface="Times New Roman" pitchFamily="18" charset="0"/>
                <a:cs typeface="Times New Roman" pitchFamily="18" charset="0"/>
              </a:rPr>
              <a:t>– формирование теоретических знаний студентов об экономической сущности банка и правовых основах деятельности банков.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лекции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3538" algn="just" fontAlgn="auto">
              <a:spcAft>
                <a:spcPts val="0"/>
              </a:spcAft>
              <a:buClrTx/>
              <a:buFont typeface="Symbol" pitchFamily="18" charset="2"/>
              <a:buChar char=""/>
              <a:defRPr/>
            </a:pPr>
            <a:r>
              <a:rPr lang="ru-RU" dirty="0" smtClean="0">
                <a:ln w="11430"/>
                <a:latin typeface="Times New Roman" pitchFamily="18" charset="0"/>
                <a:cs typeface="Times New Roman" pitchFamily="18" charset="0"/>
              </a:rPr>
              <a:t>изучение экономической сущности банка, статуса и организационно-правовой формы банка;</a:t>
            </a:r>
          </a:p>
          <a:p>
            <a:pPr marL="0" indent="363538" algn="just" fontAlgn="auto">
              <a:spcAft>
                <a:spcPts val="0"/>
              </a:spcAft>
              <a:buClrTx/>
              <a:buFont typeface="Symbol" pitchFamily="18" charset="2"/>
              <a:buChar char=""/>
              <a:defRPr/>
            </a:pPr>
            <a:r>
              <a:rPr lang="ru-RU" dirty="0" smtClean="0">
                <a:ln w="11430"/>
                <a:latin typeface="Times New Roman" pitchFamily="18" charset="0"/>
                <a:cs typeface="Times New Roman" pitchFamily="18" charset="0"/>
              </a:rPr>
              <a:t>ознакомление с организационной структурой банка;</a:t>
            </a:r>
          </a:p>
          <a:p>
            <a:pPr marL="0" indent="363538" algn="just" fontAlgn="auto">
              <a:spcAft>
                <a:spcPts val="0"/>
              </a:spcAft>
              <a:buClrTx/>
              <a:buFont typeface="Symbol" pitchFamily="18" charset="2"/>
              <a:buChar char=""/>
              <a:defRPr/>
            </a:pPr>
            <a:r>
              <a:rPr lang="ru-RU" dirty="0" smtClean="0">
                <a:ln w="11430"/>
                <a:latin typeface="Times New Roman" pitchFamily="18" charset="0"/>
                <a:cs typeface="Times New Roman" pitchFamily="18" charset="0"/>
              </a:rPr>
              <a:t>изучение правовых основ деятельности банка;</a:t>
            </a:r>
          </a:p>
          <a:p>
            <a:pPr marL="0" indent="363538" algn="just" fontAlgn="auto">
              <a:spcAft>
                <a:spcPts val="0"/>
              </a:spcAft>
              <a:buClrTx/>
              <a:buFont typeface="Symbol" pitchFamily="18" charset="2"/>
              <a:buChar char=""/>
              <a:defRPr/>
            </a:pPr>
            <a:r>
              <a:rPr lang="ru-RU" dirty="0" smtClean="0">
                <a:ln w="11430"/>
                <a:latin typeface="Times New Roman" pitchFamily="18" charset="0"/>
                <a:cs typeface="Times New Roman" pitchFamily="18" charset="0"/>
              </a:rPr>
              <a:t>ознакомление с банковским законодательством Республики Беларусь.</a:t>
            </a:r>
            <a:endParaRPr lang="ru-RU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71563"/>
            <a:ext cx="7658125" cy="314325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 1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банка, статус и 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организационно-правовые </a:t>
            </a: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банков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2602B3-2F13-4950-B347-82082D7942E8}"/>
</file>

<file path=customXml/itemProps2.xml><?xml version="1.0" encoding="utf-8"?>
<ds:datastoreItem xmlns:ds="http://schemas.openxmlformats.org/officeDocument/2006/customXml" ds:itemID="{97E4CC3D-A353-416E-BE0D-D66A78D72C76}"/>
</file>

<file path=customXml/itemProps3.xml><?xml version="1.0" encoding="utf-8"?>
<ds:datastoreItem xmlns:ds="http://schemas.openxmlformats.org/officeDocument/2006/customXml" ds:itemID="{0254A290-A2FF-4753-B4B0-5E58C7F40930}"/>
</file>

<file path=docProps/app.xml><?xml version="1.0" encoding="utf-8"?>
<Properties xmlns="http://schemas.openxmlformats.org/officeDocument/2006/extended-properties" xmlns:vt="http://schemas.openxmlformats.org/officeDocument/2006/docPropsVTypes">
  <Template>Education-2</Template>
  <TotalTime>1136</TotalTime>
  <Words>3259</Words>
  <Application>Microsoft Office PowerPoint</Application>
  <PresentationFormat>Экран (4:3)</PresentationFormat>
  <Paragraphs>540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164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СУЩНОСТЬ БАНКОВ, ИХ ВИДЫ И  ОРГАНИЗАЦИОННАЯ СТРУКТУРА (4 ч ЛЗ)</vt:lpstr>
      <vt:lpstr>Лекция 1 СУЩНОСТЬ БАНКОВ, ИХ ВИДЫ И  ОРГАНИЗАЦИОННАЯ СТРУКТУРА</vt:lpstr>
      <vt:lpstr>Презентация PowerPoint</vt:lpstr>
      <vt:lpstr>Вопрос 1  Понятие банка, статус и  организационно-правовые формы банков</vt:lpstr>
      <vt:lpstr>Презентация PowerPoint</vt:lpstr>
      <vt:lpstr>Таблица 1 – Основные показатели деятельности банковского сектора Республики  Беларусь за II квартала 2013 года</vt:lpstr>
      <vt:lpstr>Продолжение таблицы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Банникова ЗВ ДК1 Презентация Сущность банков</dc:title>
  <dc:creator>Loner-XP</dc:creator>
  <cp:lastModifiedBy>user</cp:lastModifiedBy>
  <cp:revision>75</cp:revision>
  <dcterms:created xsi:type="dcterms:W3CDTF">2013-09-23T09:26:52Z</dcterms:created>
  <dcterms:modified xsi:type="dcterms:W3CDTF">2014-06-02T12:34:36Z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