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Default Extension="bin" ContentType="application/vnd.openxmlformats-officedocument.oleObject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6"/>
  </p:notesMasterIdLst>
  <p:sldIdLst>
    <p:sldId id="257" r:id="rId2"/>
    <p:sldId id="258" r:id="rId3"/>
    <p:sldId id="259" r:id="rId4"/>
    <p:sldId id="282" r:id="rId5"/>
    <p:sldId id="281" r:id="rId6"/>
    <p:sldId id="291" r:id="rId7"/>
    <p:sldId id="260" r:id="rId8"/>
    <p:sldId id="286" r:id="rId9"/>
    <p:sldId id="279" r:id="rId10"/>
    <p:sldId id="288" r:id="rId11"/>
    <p:sldId id="280" r:id="rId12"/>
    <p:sldId id="283" r:id="rId13"/>
    <p:sldId id="284" r:id="rId14"/>
    <p:sldId id="285" r:id="rId15"/>
    <p:sldId id="277" r:id="rId16"/>
    <p:sldId id="276" r:id="rId17"/>
    <p:sldId id="278" r:id="rId18"/>
    <p:sldId id="266" r:id="rId19"/>
    <p:sldId id="290" r:id="rId20"/>
    <p:sldId id="261" r:id="rId21"/>
    <p:sldId id="272" r:id="rId22"/>
    <p:sldId id="267" r:id="rId23"/>
    <p:sldId id="262" r:id="rId24"/>
    <p:sldId id="268" r:id="rId25"/>
    <p:sldId id="287" r:id="rId26"/>
    <p:sldId id="263" r:id="rId27"/>
    <p:sldId id="289" r:id="rId28"/>
    <p:sldId id="275" r:id="rId29"/>
    <p:sldId id="269" r:id="rId30"/>
    <p:sldId id="264" r:id="rId31"/>
    <p:sldId id="273" r:id="rId32"/>
    <p:sldId id="265" r:id="rId33"/>
    <p:sldId id="270" r:id="rId34"/>
    <p:sldId id="292" r:id="rId35"/>
    <p:sldId id="296" r:id="rId36"/>
    <p:sldId id="297" r:id="rId37"/>
    <p:sldId id="301" r:id="rId38"/>
    <p:sldId id="298" r:id="rId39"/>
    <p:sldId id="293" r:id="rId40"/>
    <p:sldId id="294" r:id="rId41"/>
    <p:sldId id="300" r:id="rId42"/>
    <p:sldId id="299" r:id="rId43"/>
    <p:sldId id="295" r:id="rId44"/>
    <p:sldId id="271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0" autoAdjust="0"/>
    <p:restoredTop sz="94660"/>
  </p:normalViewPr>
  <p:slideViewPr>
    <p:cSldViewPr>
      <p:cViewPr varScale="1">
        <p:scale>
          <a:sx n="71" d="100"/>
          <a:sy n="71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&#1054;&#1083;&#1077;&#1075;\Desktop\&#1054;&#1058;&#1050;&#1056;&#1067;&#1058;&#1040;&#1071;%20&#1051;&#1045;&#1050;&#1062;&#1048;&#1071;_&#1052;&#1040;&#1058;&#1045;&#1056;&#1048;&#1040;&#1051;&#106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Лист1!$A$14</c:f>
              <c:strCache>
                <c:ptCount val="1"/>
                <c:pt idx="0">
                  <c:v>Чистый дисконтированный доход, млн. руб.</c:v>
                </c:pt>
              </c:strCache>
            </c:strRef>
          </c:tx>
          <c:spPr>
            <a:ln w="34925">
              <a:solidFill>
                <a:srgbClr val="C00000"/>
              </a:solidFill>
            </a:ln>
          </c:spPr>
          <c:marker>
            <c:symbol val="diamond"/>
            <c:size val="12"/>
            <c:spPr>
              <a:solidFill>
                <a:srgbClr val="C00000"/>
              </a:solidFill>
            </c:spPr>
          </c:marker>
          <c:dLbls>
            <c:dLbl>
              <c:idx val="1"/>
              <c:layout>
                <c:manualLayout>
                  <c:x val="-3.2639631386283043E-2"/>
                  <c:y val="-6.944444444444479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ЧДД = 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253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273441335297005E-2"/>
                  <c:y val="-6.9444444444444794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>
                        <a:latin typeface="Times New Roman" pitchFamily="18" charset="0"/>
                        <a:cs typeface="Times New Roman" pitchFamily="18" charset="0"/>
                      </a:rPr>
                      <a:t>ЧДД=</a:t>
                    </a:r>
                    <a:r>
                      <a:rPr lang="en-US" sz="1600" b="1" dirty="0">
                        <a:latin typeface="Times New Roman" pitchFamily="18" charset="0"/>
                        <a:cs typeface="Times New Roman" pitchFamily="18" charset="0"/>
                      </a:rPr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Лист1!$B$13:$F$13</c:f>
              <c:numCache>
                <c:formatCode>General</c:formatCode>
                <c:ptCount val="5"/>
                <c:pt idx="0">
                  <c:v>20</c:v>
                </c:pt>
                <c:pt idx="1">
                  <c:v>23.5</c:v>
                </c:pt>
                <c:pt idx="2">
                  <c:v>28.244</c:v>
                </c:pt>
                <c:pt idx="3">
                  <c:v>30</c:v>
                </c:pt>
                <c:pt idx="4">
                  <c:v>35</c:v>
                </c:pt>
              </c:numCache>
            </c:numRef>
          </c:xVal>
          <c:yVal>
            <c:numRef>
              <c:f>Лист1!$B$14:$F$14</c:f>
              <c:numCache>
                <c:formatCode>General</c:formatCode>
                <c:ptCount val="5"/>
                <c:pt idx="0">
                  <c:v>479</c:v>
                </c:pt>
                <c:pt idx="1">
                  <c:v>253</c:v>
                </c:pt>
                <c:pt idx="2">
                  <c:v>0</c:v>
                </c:pt>
                <c:pt idx="3">
                  <c:v>-81</c:v>
                </c:pt>
                <c:pt idx="4">
                  <c:v>-279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885376"/>
        <c:axId val="81885952"/>
      </c:scatterChart>
      <c:valAx>
        <c:axId val="81885376"/>
        <c:scaling>
          <c:orientation val="minMax"/>
          <c:min val="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885952"/>
        <c:crosses val="autoZero"/>
        <c:crossBetween val="midCat"/>
        <c:majorUnit val="1"/>
      </c:valAx>
      <c:valAx>
        <c:axId val="8188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885376"/>
        <c:crosses val="autoZero"/>
        <c:crossBetween val="midCat"/>
      </c:valAx>
    </c:plotArea>
    <c:legend>
      <c:legendPos val="b"/>
      <c:legendEntry>
        <c:idx val="0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 w="41275">
      <a:solidFill>
        <a:schemeClr val="bg2">
          <a:lumMod val="50000"/>
        </a:schemeClr>
      </a:solidFill>
    </a:ln>
    <a:scene3d>
      <a:camera prst="orthographicFront"/>
      <a:lightRig rig="threePt" dir="t"/>
    </a:scene3d>
    <a:sp3d>
      <a:bevelT prst="angle"/>
    </a:sp3d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0.77069</cdr:x>
      <cdr:y>0.43056</cdr:y>
    </cdr:from>
    <cdr:to>
      <cdr:x>0.98696</cdr:x>
      <cdr:y>0.46528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5065164" y="1181099"/>
          <a:ext cx="1421361" cy="95251"/>
        </a:xfrm>
        <a:prstGeom xmlns:a="http://schemas.openxmlformats.org/drawingml/2006/main" prst="flowChartProcess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0" cap="flat" cmpd="sng" algn="ctr">
          <a:solidFill>
            <a:schemeClr val="bg1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ru-RU" sz="11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ставка дисконта, %</a:t>
          </a:r>
        </a:p>
      </cdr:txBody>
    </cdr:sp>
  </cdr:relSizeAnchor>
  <cdr:relSizeAnchor xmlns:cdr="http://schemas.openxmlformats.org/drawingml/2006/chartDrawing">
    <cdr:from>
      <cdr:x>0.26667</cdr:x>
      <cdr:y>0.33333</cdr:y>
    </cdr:from>
    <cdr:to>
      <cdr:x>0.26667</cdr:x>
      <cdr:y>0.53333</cdr:y>
    </cdr:to>
    <cdr:sp macro="" textlink="">
      <cdr:nvSpPr>
        <cdr:cNvPr id="4" name="Прямая соединительная линия 3"/>
        <cdr:cNvSpPr/>
      </cdr:nvSpPr>
      <cdr:spPr>
        <a:xfrm xmlns:a="http://schemas.openxmlformats.org/drawingml/2006/main" rot="16200000" flipH="1">
          <a:off x="1678793" y="1393041"/>
          <a:ext cx="642942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2">
              <a:lumMod val="50000"/>
            </a:schemeClr>
          </a:solidFill>
          <a:prstDash val="lg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6" name="Прямая соединительная линия 5"/>
        <cdr:cNvSpPr/>
      </cdr:nvSpPr>
      <cdr:spPr>
        <a:xfrm xmlns:a="http://schemas.openxmlformats.org/drawingml/2006/main">
          <a:off x="-1214414" y="-2357430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AB37C-AC5E-445E-95DF-9AC96A2EA77D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74833-191E-4AE9-BA13-C2C97FC3E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9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4833-191E-4AE9-BA13-C2C97FC3E25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74833-191E-4AE9-BA13-C2C97FC3E250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8EFEBE-E2EF-48DD-8CA8-D52F2EDED717}" type="datetimeFigureOut">
              <a:rPr lang="ru-RU" smtClean="0"/>
              <a:pPr/>
              <a:t>29.05.2014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EFF72C-4B1F-4AAB-AB41-C282ADF38A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3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6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3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1142984"/>
            <a:ext cx="7354282" cy="314327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u="sng" dirty="0" smtClean="0">
                <a:effectLst/>
                <a:latin typeface="Times New Roman" pitchFamily="18" charset="0"/>
                <a:cs typeface="Times New Roman" pitchFamily="18" charset="0"/>
              </a:rPr>
              <a:t>ЭФФЕКТИВНОСТЬ ИНВЕСТИЦИОННЫХ ПРОЕКТОВ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29124" y="5000636"/>
            <a:ext cx="46006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ДЕРГУН Л.В.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928670"/>
            <a:ext cx="76438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Предположим, что предприятие планирует закупить новое оборудование,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среднегодовая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стоимость которого равна 650 млн. руб.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расчетам данное оборудование будет ежегодно приносить дополнительную чистую прибыль в размере 100 млн. руб. 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 этом средний отраслевой уровень рентабельности для предприятий данной отрасли составляет 22 %, рентабельность текущей деятельности предприятия 19 %.</a:t>
            </a:r>
          </a:p>
          <a:p>
            <a:pPr indent="360000"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Необходимо определить бухгалтерскую рентабельность инвестиций.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42852"/>
            <a:ext cx="8001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2341394"/>
              </p:ext>
            </p:extLst>
          </p:nvPr>
        </p:nvGraphicFramePr>
        <p:xfrm>
          <a:off x="2267744" y="3501008"/>
          <a:ext cx="3465513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0" name="Формула" r:id="rId3" imgW="1726920" imgH="393480" progId="Equation.3">
                  <p:embed/>
                </p:oleObj>
              </mc:Choice>
              <mc:Fallback>
                <p:oleObj name="Формула" r:id="rId3" imgW="1726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501008"/>
                        <a:ext cx="3465513" cy="67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85852" y="4643446"/>
            <a:ext cx="750099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Рассматриваемый проект оценивается как приемлемый, если для него расчетный уровень показателя превышает величину рентабельности, принятую инвестором как стандарт. </a:t>
            </a:r>
          </a:p>
          <a:p>
            <a:pPr indent="3600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нашем случае это условие выполняется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15,38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22 % и 19 %).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Следовательно рассматриваемый проект для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предприятия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приемлем.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642919"/>
          <a:ext cx="7858180" cy="5757865"/>
        </p:xfrm>
        <a:graphic>
          <a:graphicData uri="http://schemas.openxmlformats.org/drawingml/2006/table">
            <a:tbl>
              <a:tblPr/>
              <a:tblGrid>
                <a:gridCol w="1415888"/>
                <a:gridCol w="6442292"/>
              </a:tblGrid>
              <a:tr h="500065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Характеристика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Простой срок </a:t>
                      </a:r>
                      <a:r>
                        <a:rPr lang="ru-RU" sz="15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окупаемости </a:t>
                      </a:r>
                      <a:r>
                        <a:rPr lang="ru-RU" sz="15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(СО</a:t>
                      </a:r>
                      <a:r>
                        <a:rPr lang="ru-RU" sz="15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)</a:t>
                      </a:r>
                      <a:endParaRPr lang="en-US" sz="1500" b="1" dirty="0" smtClean="0">
                        <a:latin typeface="Times New Roman" pitchFamily="18" charset="0"/>
                        <a:ea typeface="TimesNewRomanPSMT"/>
                        <a:cs typeface="Times New Roman" pitchFamily="18" charset="0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Payback Period, PP</a:t>
                      </a:r>
                      <a:endParaRPr lang="ru-RU" sz="15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74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Суть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показателя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Период, в течение которого суммарные расходы, связанные с осуществлением инвестиционного проекта, становятся равными суммарным 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доходам</a:t>
                      </a: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.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48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Порядок 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расчета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Если </a:t>
                      </a:r>
                      <a:r>
                        <a:rPr lang="ru-RU" sz="15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величины денежных поступлений примерно равны по годам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5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   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ЧД</a:t>
                      </a:r>
                      <a:r>
                        <a:rPr lang="ru-RU" sz="1500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</a:t>
                      </a:r>
                      <a:r>
                        <a:rPr lang="ru-RU" sz="1500" b="1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— среднегодовая сумма чистого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дохода по проекту. 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500" i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2. При </a:t>
                      </a:r>
                      <a:r>
                        <a:rPr lang="ru-RU" sz="1500" i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неравномерных 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поступлениях (кумулятивный метод)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: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найти накопленную сумму денежных поступлений за целое число периодов, при котором она наиболее близка к величине инвестиций, но меньше ее;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определить, какая часть суммы инвестиций осталась еще не покрытой денежными поступлениями;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поделить непокрытый остаток суммы инвестиций на величину денежных поступлений в следующем целом </a:t>
                      </a: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периоде;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201295" algn="l"/>
                        </a:tabLs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полученный результат характеризует долю данного периода, которая в сумме с другими целыми периодами образует общую величину срока окупаемости.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554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Достоинства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1. Возможность ранжировать</a:t>
                      </a:r>
                      <a:r>
                        <a:rPr lang="ru-RU" sz="1500" baseline="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 проекты по срокам окупаемости;</a:t>
                      </a:r>
                      <a:endParaRPr lang="ru-RU" sz="1500" dirty="0" smtClean="0">
                        <a:latin typeface="Times New Roman" pitchFamily="18" charset="0"/>
                        <a:ea typeface="TimesNewRomanPSMT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2. Простота расчетов.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8938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Недостатки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</a:t>
                      </a: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учитывает суммы чистого денежного потока, которые формируются после периода окупаемости инвестиционных затрат;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его формирование существенно влияет период времени между началом проектного цикла и началом фазы эксплуатации проекта;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r>
                        <a:rPr lang="ru-RU" sz="15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</a:t>
                      </a:r>
                      <a:r>
                        <a:rPr lang="ru-RU" sz="15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учитывает временной стоимости денег.</a:t>
                      </a: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9329" name="Object 1"/>
          <p:cNvGraphicFramePr>
            <a:graphicFrameLocks noChangeAspect="1"/>
          </p:cNvGraphicFramePr>
          <p:nvPr/>
        </p:nvGraphicFramePr>
        <p:xfrm>
          <a:off x="4643438" y="1928802"/>
          <a:ext cx="1500198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7" name="Формула" r:id="rId3" imgW="761760" imgH="431640" progId="Equation.3">
                  <p:embed/>
                </p:oleObj>
              </mc:Choice>
              <mc:Fallback>
                <p:oleObj name="Формула" r:id="rId3" imgW="76176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928802"/>
                        <a:ext cx="1500198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0" name="Object 2"/>
          <p:cNvGraphicFramePr>
            <a:graphicFrameLocks noChangeAspect="1"/>
          </p:cNvGraphicFramePr>
          <p:nvPr/>
        </p:nvGraphicFramePr>
        <p:xfrm>
          <a:off x="8042275" y="2071688"/>
          <a:ext cx="5619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2275" y="2071688"/>
                        <a:ext cx="561975" cy="35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428604"/>
            <a:ext cx="78581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Ситуация 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00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Предприниматель вкладывает в реализацию проекта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млн.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., ежегодная сумма чистого дохода составляет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500 млн. руб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Через сколько лет предприниматель окупит свои инвестиции?</a:t>
            </a:r>
          </a:p>
          <a:p>
            <a:pPr indent="3600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0000"/>
            <a:r>
              <a:rPr lang="nn-NO" sz="2000" dirty="0" smtClean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20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З</a:t>
            </a:r>
            <a:r>
              <a:rPr lang="ru-RU" sz="2000" b="1" i="1" baseline="-25000" dirty="0" smtClean="0">
                <a:latin typeface="Times New Roman" pitchFamily="18" charset="0"/>
                <a:ea typeface="Calibri"/>
                <a:cs typeface="Times New Roman" pitchFamily="18" charset="0"/>
              </a:rPr>
              <a:t>И </a:t>
            </a:r>
            <a:r>
              <a:rPr lang="nn-NO" sz="2000" b="1" i="1" dirty="0" smtClean="0">
                <a:latin typeface="Times New Roman" pitchFamily="18" charset="0"/>
                <a:cs typeface="Times New Roman" pitchFamily="18" charset="0"/>
              </a:rPr>
              <a:t>= 1000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млн. руб.</a:t>
            </a:r>
            <a:r>
              <a:rPr lang="nn-NO" sz="2000" b="1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ЧД</a:t>
            </a:r>
            <a:r>
              <a:rPr lang="nn-NO" sz="20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500 млн. руб.</a:t>
            </a:r>
          </a:p>
          <a:p>
            <a:pPr indent="3600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Простой срок окупаемости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1000/500= 2 года.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2928934"/>
            <a:ext cx="189997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Ситуация 2.</a:t>
            </a: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3429000"/>
          <a:ext cx="7572429" cy="111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1680"/>
                <a:gridCol w="808706"/>
                <a:gridCol w="808706"/>
                <a:gridCol w="735187"/>
                <a:gridCol w="58815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3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Инвестиции, млн. руб.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5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 доход, млн. 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1538" y="4714884"/>
            <a:ext cx="78581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Symbol"/>
              <a:buChar char=""/>
              <a:tabLst>
                <a:tab pos="201295" algn="l"/>
              </a:tabLst>
            </a:pPr>
            <a:r>
              <a:rPr lang="ru-RU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 Через 1 год накопленная сумма составляет </a:t>
            </a:r>
            <a:r>
              <a:rPr lang="ru-RU" b="1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750 млн. руб.;</a:t>
            </a:r>
            <a:endParaRPr lang="ru-RU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buFont typeface="Symbol"/>
              <a:buChar char=""/>
              <a:tabLst>
                <a:tab pos="201295" algn="l"/>
              </a:tabLst>
            </a:pPr>
            <a:r>
              <a:rPr lang="ru-RU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 Не покрытой денежными поступлениями осталась сумма </a:t>
            </a:r>
            <a:r>
              <a:rPr lang="ru-RU" b="1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250 млн. руб. (1000−750);</a:t>
            </a:r>
            <a:endParaRPr lang="ru-RU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buFont typeface="Symbol"/>
              <a:buChar char=""/>
              <a:tabLst>
                <a:tab pos="201295" algn="l"/>
              </a:tabLst>
            </a:pPr>
            <a:r>
              <a:rPr lang="ru-RU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 Поделим непокрытый остаток суммы инвестиций на величину денежных поступлений в следующем целом периоде   </a:t>
            </a:r>
            <a:r>
              <a:rPr lang="ru-RU" b="1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250/500 = 0,5 года</a:t>
            </a:r>
            <a:r>
              <a:rPr lang="ru-RU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;</a:t>
            </a:r>
          </a:p>
          <a:p>
            <a:pPr lvl="0" algn="just">
              <a:buFont typeface="Symbol"/>
              <a:buChar char=""/>
              <a:tabLst>
                <a:tab pos="201295" algn="l"/>
              </a:tabLst>
            </a:pPr>
            <a:r>
              <a:rPr lang="ru-RU" dirty="0" smtClean="0">
                <a:latin typeface="Times New Roman" pitchFamily="18" charset="0"/>
                <a:ea typeface="TimesNewRomanPSMT"/>
                <a:cs typeface="Times New Roman" pitchFamily="18" charset="0"/>
              </a:rPr>
              <a:t> Простой срок окупаемости составил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1,5 года.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0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357298"/>
          <a:ext cx="7286676" cy="110847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10796"/>
                <a:gridCol w="1332476"/>
                <a:gridCol w="857256"/>
                <a:gridCol w="1000132"/>
                <a:gridCol w="1015861"/>
                <a:gridCol w="1270155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период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9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7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52" y="3000372"/>
          <a:ext cx="7286676" cy="1108476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10796"/>
                <a:gridCol w="1168257"/>
                <a:gridCol w="817779"/>
                <a:gridCol w="1060952"/>
                <a:gridCol w="1158737"/>
                <a:gridCol w="1270155"/>
              </a:tblGrid>
              <a:tr h="35719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В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период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9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7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2" y="4643446"/>
          <a:ext cx="7286676" cy="117134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10796"/>
                <a:gridCol w="1168257"/>
                <a:gridCol w="817779"/>
                <a:gridCol w="949534"/>
                <a:gridCol w="1270155"/>
                <a:gridCol w="1270155"/>
              </a:tblGrid>
              <a:tr h="428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С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период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год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39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68797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000100" y="142852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714356"/>
            <a:ext cx="81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АЛЬТЕРНАТИВНЫХ 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6143644"/>
            <a:ext cx="8143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КАКОЙ ПРОЕКТ ВЫБЕРЕТ ИНВЕСТОР?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071546"/>
            <a:ext cx="4000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миллионах рублей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2714620"/>
            <a:ext cx="4000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миллионах рублей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4357694"/>
            <a:ext cx="4000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миллионах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1000108"/>
          <a:ext cx="7715304" cy="1393510"/>
        </p:xfrm>
        <a:graphic>
          <a:graphicData uri="http://schemas.openxmlformats.org/drawingml/2006/table">
            <a:tbl>
              <a:tblPr/>
              <a:tblGrid>
                <a:gridCol w="1857388"/>
                <a:gridCol w="731572"/>
                <a:gridCol w="1318300"/>
                <a:gridCol w="1410737"/>
                <a:gridCol w="1506020"/>
                <a:gridCol w="891287"/>
              </a:tblGrid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Инвестиции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2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Текущая стоимость  чистого дохода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500/(1+0,2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500/(1+0,2)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347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500/(1+0,2)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ru-RU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1053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2571744"/>
          <a:ext cx="7715304" cy="1322072"/>
        </p:xfrm>
        <a:graphic>
          <a:graphicData uri="http://schemas.openxmlformats.org/drawingml/2006/table">
            <a:tbl>
              <a:tblPr/>
              <a:tblGrid>
                <a:gridCol w="1857388"/>
                <a:gridCol w="710240"/>
                <a:gridCol w="1290024"/>
                <a:gridCol w="1428760"/>
                <a:gridCol w="1541871"/>
                <a:gridCol w="887021"/>
              </a:tblGrid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ПРОЕКТ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Б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0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 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60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Инвестиции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33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14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Текущая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стоимость  чистого дохода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300/(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1+0,2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)=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700/(1+0,2)</a:t>
                      </a:r>
                      <a:r>
                        <a:rPr lang="ru-RU" sz="16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486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500/(1+0,2)</a:t>
                      </a:r>
                      <a:r>
                        <a:rPr lang="ru-RU" sz="16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289</a:t>
                      </a:r>
                      <a:endParaRPr lang="ru-RU" sz="1600" b="1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1025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14414" y="4143380"/>
          <a:ext cx="7715303" cy="1817384"/>
        </p:xfrm>
        <a:graphic>
          <a:graphicData uri="http://schemas.openxmlformats.org/drawingml/2006/table">
            <a:tbl>
              <a:tblPr/>
              <a:tblGrid>
                <a:gridCol w="1857388"/>
                <a:gridCol w="785818"/>
                <a:gridCol w="1500198"/>
                <a:gridCol w="1357322"/>
                <a:gridCol w="1391372"/>
                <a:gridCol w="823205"/>
              </a:tblGrid>
              <a:tr h="28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год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2262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Инвестиции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26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Чистый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доход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83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Текущая стоимость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инвестиций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500/(1+0,2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917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5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Текущая стоимость 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чистого дохода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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500/(1+0,2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500/(1+0,2)</a:t>
                      </a:r>
                      <a:r>
                        <a:rPr lang="ru-RU" sz="16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347</a:t>
                      </a:r>
                      <a:endParaRPr lang="ru-RU" sz="16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500/(1+0,2)</a:t>
                      </a:r>
                      <a:r>
                        <a:rPr lang="ru-RU" sz="16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=</a:t>
                      </a:r>
                      <a:r>
                        <a:rPr lang="ru-RU" sz="1600" baseline="30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289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1053</a:t>
                      </a:r>
                    </a:p>
                  </a:txBody>
                  <a:tcPr marL="61244" marR="61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0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4414" y="500042"/>
            <a:ext cx="392909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Деньги обесцениваются в год на 20 %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71538" y="6072206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Инвестор выберет проект С, обеспечивающий наибольшую выгоду</a:t>
            </a:r>
          </a:p>
          <a:p>
            <a:pPr lvl="0"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размере 136 млн. руб. (1053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917)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642918"/>
            <a:ext cx="40005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миллионах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1285852" y="498489"/>
            <a:ext cx="7572428" cy="16927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Приведение величины будущих притоков и оттоков денежных средств за каждый расчетный период (год) реализации проекта к началу финансирования проекта называют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дисконтированием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Полученную сумму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текущей стоимостью проекта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Ее можно определить по формуле: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03030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3037402" y="2211393"/>
          <a:ext cx="2106101" cy="50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0" name="Формула" r:id="rId3" imgW="876300" imgH="228600" progId="Equation.3">
                  <p:embed/>
                </p:oleObj>
              </mc:Choice>
              <mc:Fallback>
                <p:oleObj name="Формула" r:id="rId3" imgW="8763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402" y="2211393"/>
                        <a:ext cx="2106101" cy="503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1142976" y="2643182"/>
            <a:ext cx="7211013" cy="11387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0303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ТС — текущая стоимость будущих доходов по проекту;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БС — будущая стоимость доходов (после реализации проекта);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86225" algn="l"/>
              </a:tabLs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en-US" b="0" i="1" u="none" strike="noStrike" cap="none" normalizeH="0" baseline="-3000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0303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коэффициент дисконтирования в расчетном периоде (году).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14414" y="3929066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Коэффициент дисконтирования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− используется для приведения будущих потоков и оттоков денежных средств за каждый расчетный период (год) реализации проекта к начальному периоду времени. 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Коэффициент дисконтирования 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в расчетном периоде (году) (</a:t>
            </a:r>
            <a:r>
              <a:rPr lang="ru-RU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ru-RU" i="1" baseline="-30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):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5929330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 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ставка дисконтирования (норма дисконта);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ru-RU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− период (год) реализации проекта.</a:t>
            </a:r>
            <a:endParaRPr lang="ru-RU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3210210" y="5143512"/>
          <a:ext cx="2004732" cy="71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1" name="Формула" r:id="rId5" imgW="863280" imgH="419040" progId="Equation.3">
                  <p:embed/>
                </p:oleObj>
              </mc:Choice>
              <mc:Fallback>
                <p:oleObj name="Формула" r:id="rId5" imgW="863280" imgH="419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210" y="5143512"/>
                        <a:ext cx="2004732" cy="71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/>
          <p:cNvGraphicFramePr>
            <a:graphicFrameLocks noChangeAspect="1"/>
          </p:cNvGraphicFramePr>
          <p:nvPr/>
        </p:nvGraphicFramePr>
        <p:xfrm>
          <a:off x="7989888" y="2286000"/>
          <a:ext cx="4048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2" name="Формула" r:id="rId7" imgW="215640" imgH="203040" progId="Equation.3">
                  <p:embed/>
                </p:oleObj>
              </mc:Choice>
              <mc:Fallback>
                <p:oleObj name="Формула" r:id="rId7" imgW="2156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9888" y="2286000"/>
                        <a:ext cx="404812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7977188" y="5357813"/>
          <a:ext cx="4286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3" name="Формула" r:id="rId9" imgW="228600" imgH="203040" progId="Equation.3">
                  <p:embed/>
                </p:oleObj>
              </mc:Choice>
              <mc:Fallback>
                <p:oleObj name="Формула" r:id="rId9" imgW="2286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7188" y="5357813"/>
                        <a:ext cx="4286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000100" y="714356"/>
            <a:ext cx="78581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Средневзвешенная норма дисконта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СР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для собственного и заемного капитала: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8138" name="Object 10"/>
          <p:cNvGraphicFramePr>
            <a:graphicFrameLocks noChangeAspect="1"/>
          </p:cNvGraphicFramePr>
          <p:nvPr/>
        </p:nvGraphicFramePr>
        <p:xfrm>
          <a:off x="3286116" y="1500174"/>
          <a:ext cx="2571768" cy="6429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6" name="Формула" r:id="rId3" imgW="1777229" imgH="393529" progId="Equation.3">
                  <p:embed/>
                </p:oleObj>
              </mc:Choice>
              <mc:Fallback>
                <p:oleObj name="Формула" r:id="rId3" imgW="1777229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1500174"/>
                        <a:ext cx="2571768" cy="64293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1357290" y="2428868"/>
            <a:ext cx="7429552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− процентная ставка на собственные средства;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доля собственных средств в общем объеме инвестиционных затрат;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Р</a:t>
            </a:r>
            <a:r>
              <a:rPr kumimoji="0" lang="ru-RU" sz="16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− процентная ставка по заемным средствам;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ЗК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 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доля заемных средств в общем объеме инвестиционных затрат.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1214414" y="3500438"/>
            <a:ext cx="764386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Процентная ставка для собственных средств принимается на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уровне не ниже средней стоимости финансовых ресурсов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рынке капитала (не ниже средней депозитной ставки).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!!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Допускается принятие нормы дисконта на уровне фактической процентной ставки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долгосрочным валютным кредитам банка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(при проведении расчетов в свободно конвертируемой валюте).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!!!</a:t>
            </a:r>
            <a:r>
              <a:rPr lang="ru-RU" sz="1200" dirty="0" smtClean="0">
                <a:solidFill>
                  <a:srgbClr val="32323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необходимости может учитываться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надбавка за риск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прибавляется к норме дисконта для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безрисковых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2323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инвестиций.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061325" y="1571625"/>
          <a:ext cx="404813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7" name="Формула" r:id="rId5" imgW="215640" imgH="203040" progId="Equation.3">
                  <p:embed/>
                </p:oleObj>
              </mc:Choice>
              <mc:Fallback>
                <p:oleObj name="Формула" r:id="rId5" imgW="21564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1571625"/>
                        <a:ext cx="404813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0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5072074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Чистый поток наличности является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положительным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если в данном периоде приток денег будет превышать их отток, 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отрицательным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− если, наоборот, отток денег превышает их приток.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500570"/>
            <a:ext cx="778674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Чистый поток наличности используется для расчета основных показателей оценки эффективности инвестиционных проектов.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571480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 eaLnBrk="0" hangingPunct="0"/>
            <a:r>
              <a:rPr kumimoji="1" lang="ru-RU" b="1" dirty="0" smtClean="0">
                <a:latin typeface="Times New Roman" pitchFamily="18" charset="0"/>
                <a:cs typeface="Times New Roman" pitchFamily="18" charset="0"/>
              </a:rPr>
              <a:t>При реализации инвестиционного проекта выделяют три вида деятельности:</a:t>
            </a:r>
          </a:p>
          <a:p>
            <a:pPr indent="360000" eaLnBrk="0" hangingPunct="0"/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Текущая деятельность;</a:t>
            </a:r>
          </a:p>
          <a:p>
            <a:pPr indent="360000" eaLnBrk="0" hangingPunct="0">
              <a:buSzPct val="200000"/>
              <a:buFont typeface="Wingdings" pitchFamily="2" charset="2"/>
              <a:buNone/>
            </a:pP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Инвестиционная деятельность;</a:t>
            </a:r>
          </a:p>
          <a:p>
            <a:pPr indent="360000" eaLnBrk="0" hangingPunct="0">
              <a:buSzPct val="200000"/>
              <a:buFont typeface="Wingdings" pitchFamily="2" charset="2"/>
              <a:buNone/>
            </a:pP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Финансовая деятельность.</a:t>
            </a:r>
          </a:p>
          <a:p>
            <a:pPr indent="360000" algn="just" eaLnBrk="0" hangingPunct="0">
              <a:buSzPct val="200000"/>
              <a:buFont typeface="Wingdings" pitchFamily="2" charset="2"/>
              <a:buNone/>
            </a:pP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По каждому виду деятельности существуют </a:t>
            </a:r>
            <a:r>
              <a:rPr kumimoji="1" lang="ru-RU" b="1" dirty="0" smtClean="0">
                <a:latin typeface="Times New Roman" pitchFamily="18" charset="0"/>
                <a:cs typeface="Times New Roman" pitchFamily="18" charset="0"/>
              </a:rPr>
              <a:t>притоки</a:t>
            </a: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kumimoji="1" lang="ru-RU" b="1" dirty="0" smtClean="0">
                <a:latin typeface="Times New Roman" pitchFamily="18" charset="0"/>
                <a:cs typeface="Times New Roman" pitchFamily="18" charset="0"/>
              </a:rPr>
              <a:t>оттоки</a:t>
            </a:r>
            <a:r>
              <a:rPr kumimoji="1" lang="ru-RU" dirty="0" smtClean="0">
                <a:latin typeface="Times New Roman" pitchFamily="18" charset="0"/>
                <a:cs typeface="Times New Roman" pitchFamily="18" charset="0"/>
              </a:rPr>
              <a:t> денежных средств.</a:t>
            </a:r>
            <a:endParaRPr kumimoji="1"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4-конечная звезда 8"/>
          <p:cNvSpPr/>
          <p:nvPr/>
        </p:nvSpPr>
        <p:spPr>
          <a:xfrm>
            <a:off x="1285852" y="1357298"/>
            <a:ext cx="214314" cy="214314"/>
          </a:xfrm>
          <a:prstGeom prst="star4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1285852" y="1643050"/>
            <a:ext cx="214314" cy="214314"/>
          </a:xfrm>
          <a:prstGeom prst="star4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1285852" y="1928802"/>
            <a:ext cx="214314" cy="214314"/>
          </a:xfrm>
          <a:prstGeom prst="star4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71538" y="2857496"/>
            <a:ext cx="1428760" cy="100013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Чистый поток наличности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2786058"/>
            <a:ext cx="2143140" cy="121444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Чистый доход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(чистая прибыль и амортизационные отчисления)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500306"/>
            <a:ext cx="3357586" cy="1857388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Сумма инвестиционных затрат</a:t>
            </a:r>
          </a:p>
          <a:p>
            <a:pPr algn="ctr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капитальные затраты без НДС ; прирост чистого оборотного капитала; </a:t>
            </a: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плата за кредиты (займы), связанные с осуществлением капитальных затрат по проекту).</a:t>
            </a:r>
            <a:endParaRPr lang="ru-RU" sz="16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71736" y="3143248"/>
            <a:ext cx="285752" cy="64294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/>
                </a:solidFill>
              </a:rPr>
              <a:t>=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14942" y="3143248"/>
            <a:ext cx="357190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ru-RU" sz="28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5842337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NewRomanPSMT" charset="-128"/>
                <a:cs typeface="Times New Roman" pitchFamily="18" charset="0"/>
              </a:rPr>
              <a:t>!!! </a:t>
            </a:r>
            <a:r>
              <a:rPr lang="ru-RU" sz="1400" b="1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В РБ порядок расчета показателей эффективности инвестиционных проектов регламентирован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ea typeface="TimesNewRomanPSMT" charset="-128"/>
                <a:cs typeface="Times New Roman" pitchFamily="18" charset="0"/>
              </a:rPr>
              <a:t>Правилами по разработке бизнес-планов инвестиционных проектов </a:t>
            </a:r>
            <a:r>
              <a:rPr lang="ru-RU" sz="1400" b="1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: утв. постановлением </a:t>
            </a:r>
            <a:r>
              <a:rPr lang="ru-RU" sz="1400" b="1" dirty="0" err="1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Мин-ва</a:t>
            </a:r>
            <a:r>
              <a:rPr lang="ru-RU" sz="1400" b="1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 экономики </a:t>
            </a:r>
            <a:r>
              <a:rPr lang="ru-RU" sz="1400" b="1" dirty="0" err="1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Респ</a:t>
            </a:r>
            <a:r>
              <a:rPr lang="ru-RU" sz="1400" b="1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. Беларусь от 31 августа 2005 г. № 158 (с изменениями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29 февраля 2012 г. № 15)</a:t>
            </a:r>
            <a:endParaRPr lang="ru-RU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3929067"/>
            <a:ext cx="757242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Показатель ЧДД: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 интегральный эффект  от  реализации  проекта;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показывает абсолютную величину чистого дохода, приведенную к  началу реализации проекта;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учесть весь период функционирования проекта и график потока денежных средств;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иметь положительное значение, иначе инвестиционный проект нельзя рассматривать как эффективный.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2000232" y="1071546"/>
          <a:ext cx="3403345" cy="1025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Формула" r:id="rId3" imgW="1040948" imgH="431613" progId="Equation.3">
                  <p:embed/>
                </p:oleObj>
              </mc:Choice>
              <mc:Fallback>
                <p:oleObj name="Формула" r:id="rId3" imgW="1040948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32" y="1071546"/>
                        <a:ext cx="3403345" cy="10250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071670" y="2214554"/>
          <a:ext cx="3786214" cy="468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Формула" r:id="rId5" imgW="2108200" imgH="228600" progId="Equation.3">
                  <p:embed/>
                </p:oleObj>
              </mc:Choice>
              <mc:Fallback>
                <p:oleObj name="Формула" r:id="rId5" imgW="21082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214554"/>
                        <a:ext cx="3786214" cy="4688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14414" y="2857496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6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i="1" baseline="-30000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чистый поток наличности за период (год)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1, 2, 3,..., T;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– горизонт расчета; </a:t>
            </a: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 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ставка дисконтирования.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571604" y="448370"/>
            <a:ext cx="721523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Чистый дисконтированный доход (ЧДД)</a:t>
            </a:r>
            <a:endParaRPr kumimoji="0" lang="en-US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342900" lvl="0" indent="-3429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Net Present Value (NPV)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8120063" y="1428750"/>
          <a:ext cx="4286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Формула" r:id="rId7" imgW="228600" imgH="203040" progId="Equation.3">
                  <p:embed/>
                </p:oleObj>
              </mc:Choice>
              <mc:Fallback>
                <p:oleObj name="Формула" r:id="rId7" imgW="22860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0063" y="1428750"/>
                        <a:ext cx="42862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8143900" y="2285992"/>
          <a:ext cx="4286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Формула" r:id="rId9" imgW="228600" imgH="203040" progId="Equation.3">
                  <p:embed/>
                </p:oleObj>
              </mc:Choice>
              <mc:Fallback>
                <p:oleObj name="Формула" r:id="rId9" imgW="22860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3900" y="2285992"/>
                        <a:ext cx="4286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068" y="14285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7" y="1712101"/>
          <a:ext cx="7673716" cy="3645408"/>
        </p:xfrm>
        <a:graphic>
          <a:graphicData uri="http://schemas.openxmlformats.org/drawingml/2006/table">
            <a:tbl>
              <a:tblPr/>
              <a:tblGrid>
                <a:gridCol w="3173123"/>
                <a:gridCol w="571504"/>
                <a:gridCol w="642942"/>
                <a:gridCol w="714380"/>
                <a:gridCol w="714380"/>
                <a:gridCol w="642942"/>
                <a:gridCol w="571504"/>
                <a:gridCol w="642941"/>
              </a:tblGrid>
              <a:tr h="1950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50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2560" algn="l"/>
                        </a:tabLs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Выручка от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реализации (нетто)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2721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13443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2560" algn="l"/>
                        </a:tabLs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2. Инвестиционные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затраты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1750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90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екущие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затраты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Переменные расходы на объем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584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692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953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1521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5271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Условно-постоянные расходы,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т.ч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490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540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2570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Амортизация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того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издержки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1044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1182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1493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2061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2061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7841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рибыль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(убыток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)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-744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1228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2365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5602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5. Налог на прибыль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1142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9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ЧИСТЫЙ ДОХОД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(чистая прибыль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+амортизация)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-734</a:t>
                      </a: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358</a:t>
                      </a: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1047</a:t>
                      </a: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8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4629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2337" name="Rectangle 1"/>
          <p:cNvSpPr>
            <a:spLocks noChangeArrowheads="1"/>
          </p:cNvSpPr>
          <p:nvPr/>
        </p:nvSpPr>
        <p:spPr bwMode="auto">
          <a:xfrm>
            <a:off x="1000100" y="714356"/>
            <a:ext cx="707236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</a:tabLst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экономические параметры проекта</a:t>
            </a:r>
            <a:endParaRPr kumimoji="0" lang="ru-RU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</a:tabLs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72198" y="1285860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В миллионах рублей</a:t>
            </a:r>
            <a:endParaRPr lang="ru-RU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857232"/>
            <a:ext cx="7422672" cy="100013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Цель лекции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428868"/>
            <a:ext cx="7498080" cy="35004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Изучение понятия, значения и методов оценки эффективности инвестиционных проектов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7772400" cy="428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 7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Эффективность инвестиционных проектов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000100" y="1000108"/>
            <a:ext cx="800102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миллионах рублей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6072206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ЧДД= 253 млн. руб.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0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проект эффективен</a:t>
            </a:r>
            <a:r>
              <a:rPr lang="ru-RU" sz="1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57290" y="500042"/>
            <a:ext cx="7215238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Расчет чистого потока наличности и чистого дисконтированного дохода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57290" y="1643050"/>
          <a:ext cx="7500989" cy="3499150"/>
        </p:xfrm>
        <a:graphic>
          <a:graphicData uri="http://schemas.openxmlformats.org/drawingml/2006/table">
            <a:tbl>
              <a:tblPr/>
              <a:tblGrid>
                <a:gridCol w="2618270"/>
                <a:gridCol w="566112"/>
                <a:gridCol w="662351"/>
                <a:gridCol w="730396"/>
                <a:gridCol w="657356"/>
                <a:gridCol w="730396"/>
                <a:gridCol w="657356"/>
                <a:gridCol w="878752"/>
              </a:tblGrid>
              <a:tr h="20616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6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Чистый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доход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-734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4629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Инвестиции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Чистый поток наличности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-1234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-142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1047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26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Чистый поток наличности нарастающим итогом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-1984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-2126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-1079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Коэффициент дисконтирования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0,8097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0,6556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0,5309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0,4299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0,3481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4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Чистый доход  с учетом дисконта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-594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235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1736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Дисконтированные инвестиции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328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Чистый дисконтированный доход (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ЧДД)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-999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-93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851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4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Чистый дисконтированный доход нарастающим итогом (ЧДД)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-1749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-1842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-1286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-436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sng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309688" y="5572125"/>
          <a:ext cx="766603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Формула" r:id="rId3" imgW="5981400" imgH="203040" progId="Equation.3">
                  <p:embed/>
                </p:oleObj>
              </mc:Choice>
              <mc:Fallback>
                <p:oleObj name="Формула" r:id="rId3" imgW="5981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9688" y="5572125"/>
                        <a:ext cx="7666037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642918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ctr"/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Недостатки показателя ЧДД:</a:t>
            </a:r>
          </a:p>
          <a:p>
            <a:pPr indent="457200" algn="ctr"/>
            <a:endParaRPr lang="ru-RU" sz="2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ставка дисконтирования обычно принимается неизменной для всего периода реализации проекта;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показателя чистого дисконтированного дохода дает ответ на вопрос, способствует ли анализируемый вариант инвестирования увеличению рыночной стоимости фирмы-инвестора, но не говорит об относительной величине такого увеличения;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позволяет сравнить проекты с одинаковым чистым дисконтированным доходом, но разной капиталоёмкостью.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1538" y="575857"/>
            <a:ext cx="721523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Индекс рентабельности (доходности) инвестиций (ИР)</a:t>
            </a:r>
            <a:endParaRPr kumimoji="0" lang="en-US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3071802" y="1428736"/>
          <a:ext cx="2714644" cy="785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Формула" r:id="rId3" imgW="1143000" imgH="419100" progId="Equation.3">
                  <p:embed/>
                </p:oleObj>
              </mc:Choice>
              <mc:Fallback>
                <p:oleObj name="Формула" r:id="rId3" imgW="1143000" imgH="4191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1428736"/>
                        <a:ext cx="2714644" cy="7858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85852" y="2357430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где ДИ – дисконтированная стоимость общих инвестиционных затрат и платы за кредиты (займы), связанные с осуществлением капитальных затрат по проекту, за расчетный период (горизонт расчета).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3429000"/>
            <a:ext cx="73581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Показатель ИР: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представляет собой отношение дисконтированных денежных поступлений к приведенным на ту же дату инвестиционным расходам;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определить, какой доход получает инвестор на одну денежную единицу вложенных средств;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проекты эффективны при ИР более 1.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5429264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Недостаток показателя ИР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большее значение индекса прибыльности не всегда соответствуют более высокому значению ЧДД и наоборот.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918450" y="1500188"/>
          <a:ext cx="404813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Формула" r:id="rId5" imgW="215640" imgH="203040" progId="Equation.3">
                  <p:embed/>
                </p:oleObj>
              </mc:Choice>
              <mc:Fallback>
                <p:oleObj name="Формула" r:id="rId5" imgW="2156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450" y="1500188"/>
                        <a:ext cx="404813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357554" y="928670"/>
            <a:ext cx="2450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Profitability Index (PI)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071538" y="857232"/>
            <a:ext cx="72152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индекса рентабельности инвестиций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285852" y="4572008"/>
            <a:ext cx="71054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следовательно, проект эффективен.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85852" y="1714488"/>
          <a:ext cx="7643865" cy="1371600"/>
        </p:xfrm>
        <a:graphic>
          <a:graphicData uri="http://schemas.openxmlformats.org/drawingml/2006/table">
            <a:tbl>
              <a:tblPr/>
              <a:tblGrid>
                <a:gridCol w="2643206"/>
                <a:gridCol w="571504"/>
                <a:gridCol w="668659"/>
                <a:gridCol w="737352"/>
                <a:gridCol w="663617"/>
                <a:gridCol w="737352"/>
                <a:gridCol w="663617"/>
                <a:gridCol w="958558"/>
              </a:tblGrid>
              <a:tr h="20616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6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16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Дисконтированные инвестиции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750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405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328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1483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62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Чистый дисконтированный доход (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ЧДД)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-999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-93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556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851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689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u="non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500" b="1" u="none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357290" y="3500438"/>
          <a:ext cx="3000396" cy="775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3" imgW="1637589" imgH="393529" progId="Equation.3">
                  <p:embed/>
                </p:oleObj>
              </mc:Choice>
              <mc:Fallback>
                <p:oleObj name="Формула" r:id="rId3" imgW="1637589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290" y="3500438"/>
                        <a:ext cx="3000396" cy="7753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71538" y="361499"/>
            <a:ext cx="721523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Внутренняя норма доходности проекта (ВНД)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Internal rate of return (IRR)</a:t>
            </a:r>
            <a:r>
              <a:rPr kumimoji="0" lang="ru-RU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214414" y="1096817"/>
            <a:ext cx="66437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ВНД определяется исходя из следующего соотношения: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1500166" y="1571612"/>
          <a:ext cx="2786082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Формула" r:id="rId3" imgW="927100" imgH="431800" progId="Equation.3">
                  <p:embed/>
                </p:oleObj>
              </mc:Choice>
              <mc:Fallback>
                <p:oleObj name="Формула" r:id="rId3" imgW="9271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1571612"/>
                        <a:ext cx="2786082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4414" y="3000372"/>
            <a:ext cx="7715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Показатель ВНД: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критерий характеризуется объективностью, независимостью от абсолютного размера инвестиций;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интегральный показатель, рассчитываемый нахождением ставки дисконтирования, при которой стоимость будущих поступлений равна стоимости  инвестиций;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заданной инвестором норме дохода на вложенные средства инвестиции оправданы, если ВНД равна или превышает установленный показатель;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 «запас прочности» проекта, выражающийся в разнице между ВНД и ставкой дисконтирования (в процентном исчислении).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905750" y="2000250"/>
          <a:ext cx="4286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Формула" r:id="rId5" imgW="228600" imgH="203040" progId="Equation.3">
                  <p:embed/>
                </p:oleObj>
              </mc:Choice>
              <mc:Fallback>
                <p:oleObj name="Формула" r:id="rId5" imgW="22860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50" y="2000250"/>
                        <a:ext cx="428625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954" name="Object 2"/>
          <p:cNvGraphicFramePr>
            <a:graphicFrameLocks noChangeAspect="1"/>
          </p:cNvGraphicFramePr>
          <p:nvPr/>
        </p:nvGraphicFramePr>
        <p:xfrm>
          <a:off x="1766888" y="1725613"/>
          <a:ext cx="3179762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8" name="Формула" r:id="rId3" imgW="1854000" imgH="431640" progId="Equation.3">
                  <p:embed/>
                </p:oleObj>
              </mc:Choice>
              <mc:Fallback>
                <p:oleObj name="Формула" r:id="rId3" imgW="18540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6888" y="1725613"/>
                        <a:ext cx="3179762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3" name="Object 1"/>
          <p:cNvGraphicFramePr>
            <a:graphicFrameLocks noChangeAspect="1"/>
          </p:cNvGraphicFramePr>
          <p:nvPr/>
        </p:nvGraphicFramePr>
        <p:xfrm>
          <a:off x="7643834" y="2000240"/>
          <a:ext cx="681045" cy="358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9" name="Формула" r:id="rId5" imgW="291973" imgH="203112" progId="Equation.3">
                  <p:embed/>
                </p:oleObj>
              </mc:Choice>
              <mc:Fallback>
                <p:oleObj name="Формула" r:id="rId5" imgW="291973" imgH="203112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34" y="2000240"/>
                        <a:ext cx="681045" cy="358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071670" y="578045"/>
            <a:ext cx="63579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внутренней нормы доходности проекта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Аналитический способ определения ВНД</a:t>
            </a:r>
            <a:endParaRPr kumimoji="0" lang="ru-RU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4460431" y="897895"/>
            <a:ext cx="2231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300037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ЧДД</a:t>
            </a:r>
            <a:r>
              <a:rPr lang="ru-RU" i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положительное значение ЧДД при низкой ставке дисконта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i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ЧДД</a:t>
            </a:r>
            <a:r>
              <a:rPr lang="ru-RU" i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отрицательное значение ЧДД при высокой ставке дисконта </a:t>
            </a:r>
            <a:r>
              <a:rPr lang="ru-RU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i="1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</a:t>
            </a:r>
            <a:r>
              <a:rPr lang="ru-RU" baseline="-300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должны отличаться не более чем на 1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п.п.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068" y="142852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1357290" y="4451042"/>
            <a:ext cx="757242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Д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=28 %, ЧДД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61 млн. руб.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Д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=29 %; ЧДД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 млн. руб.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125958" name="Object 6"/>
          <p:cNvGraphicFramePr>
            <a:graphicFrameLocks noChangeAspect="1"/>
          </p:cNvGraphicFramePr>
          <p:nvPr/>
        </p:nvGraphicFramePr>
        <p:xfrm>
          <a:off x="1439863" y="5246688"/>
          <a:ext cx="4333875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0" name="Формула" r:id="rId7" imgW="2311200" imgH="419040" progId="Equation.3">
                  <p:embed/>
                </p:oleObj>
              </mc:Choice>
              <mc:Fallback>
                <p:oleObj name="Формула" r:id="rId7" imgW="231120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5246688"/>
                        <a:ext cx="4333875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71538" y="499998"/>
            <a:ext cx="721523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Графический способ определения ВНД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42976" y="886320"/>
            <a:ext cx="664373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−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 внутренней нормы доходности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000100" y="5421770"/>
            <a:ext cx="814390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– Чистый дисконтированный доход по проекту</a:t>
            </a:r>
          </a:p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ВНД (28,249 %) больше заданной нормы дисконта (23,5 %), следовательно, проект эффективен.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214414" y="1571612"/>
          <a:ext cx="7500988" cy="428054"/>
        </p:xfrm>
        <a:graphic>
          <a:graphicData uri="http://schemas.openxmlformats.org/drawingml/2006/table">
            <a:tbl>
              <a:tblPr/>
              <a:tblGrid>
                <a:gridCol w="4000528"/>
                <a:gridCol w="687590"/>
                <a:gridCol w="795564"/>
                <a:gridCol w="743100"/>
                <a:gridCol w="743848"/>
                <a:gridCol w="530358"/>
              </a:tblGrid>
              <a:tr h="2223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Ставка дисконта, %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Calibri"/>
                          <a:cs typeface="Times New Roman"/>
                        </a:rPr>
                        <a:t>23,5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28,249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5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525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Чистый дисконтированный доход, млн. руб.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479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- 81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-279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1214414" y="2357430"/>
          <a:ext cx="750099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1"/>
          <p:cNvSpPr>
            <a:spLocks noChangeArrowheads="1"/>
          </p:cNvSpPr>
          <p:nvPr/>
        </p:nvSpPr>
        <p:spPr bwMode="auto">
          <a:xfrm>
            <a:off x="1643042" y="785794"/>
            <a:ext cx="6929486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 «внутренняя норма доходности» наиболее приемлем для сравнительной оценки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F2F2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Причем такая оценка может осуществляться не только по анализируемым проектам, но и более широко, например: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428868"/>
            <a:ext cx="2571768" cy="157163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ВНД по инвестиционному проекту 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средней нормой прибыльности инвестиций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214818"/>
            <a:ext cx="2571768" cy="1928826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2F2F2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ВНД по с нормой прибыльности 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альтернативному инвестированию 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депозитам, ценным бумагам и т.п.</a:t>
            </a:r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2428868"/>
            <a:ext cx="2643206" cy="1643074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2F2F2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 ВНД с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стоимостью кредитов,</a:t>
            </a:r>
            <a:r>
              <a:rPr lang="ru-RU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взятых под финансирование проекта</a:t>
            </a:r>
            <a:r>
              <a:rPr lang="ru-RU" sz="12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2F2F2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1600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endParaRPr lang="ru-RU" dirty="0">
              <a:ln>
                <a:solidFill>
                  <a:schemeClr val="bg2">
                    <a:lumMod val="25000"/>
                  </a:schemeClr>
                </a:solidFill>
              </a:ln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4286248" y="2643182"/>
            <a:ext cx="1428760" cy="1214446"/>
          </a:xfrm>
          <a:prstGeom prst="quadArrowCallou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000100" y="357166"/>
            <a:ext cx="4714908" cy="8026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50000"/>
              </a:lnSpc>
              <a:buFont typeface="Webdings" pitchFamily="18" charset="2"/>
              <a:buChar char="n"/>
            </a:pPr>
            <a:r>
              <a:rPr kumimoji="1"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&gt;1, </a:t>
            </a:r>
            <a:endParaRPr kumimoji="1"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то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ЧДД &gt;0 и </a:t>
            </a:r>
            <a:endParaRPr kumimoji="1"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ВНД &gt;Д</a:t>
            </a:r>
          </a:p>
          <a:p>
            <a:pPr eaLnBrk="0" hangingPunct="0">
              <a:lnSpc>
                <a:spcPct val="150000"/>
              </a:lnSpc>
              <a:buFont typeface="Webdings" pitchFamily="18" charset="2"/>
              <a:buChar char="n"/>
            </a:pPr>
            <a:endParaRPr kumimoji="1"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 typeface="Webdings" pitchFamily="18" charset="2"/>
              <a:buChar char="n"/>
            </a:pPr>
            <a:r>
              <a:rPr kumimoji="1"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ИР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kumimoji="1" lang="en-US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ru-RU" sz="2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kumimoji="1"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то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ЧДД = 0 </a:t>
            </a:r>
            <a:endParaRPr kumimoji="1"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и </a:t>
            </a:r>
            <a:r>
              <a:rPr kumimoji="1"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ВНД = </a:t>
            </a: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eaLnBrk="0" hangingPunct="0">
              <a:lnSpc>
                <a:spcPct val="150000"/>
              </a:lnSpc>
              <a:buFont typeface="Webdings" pitchFamily="18" charset="2"/>
              <a:buChar char="n"/>
            </a:pPr>
            <a:endParaRPr kumimoji="1"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 typeface="Webdings" pitchFamily="18" charset="2"/>
              <a:buChar char="n"/>
            </a:pPr>
            <a:r>
              <a:rPr kumimoji="1"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Если ИР &lt;1, </a:t>
            </a: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то ЧДД &lt; 0 </a:t>
            </a:r>
          </a:p>
          <a:p>
            <a:pPr eaLnBrk="0" hangingPunct="0">
              <a:lnSpc>
                <a:spcPct val="150000"/>
              </a:lnSpc>
            </a:pPr>
            <a:r>
              <a:rPr kumimoji="1"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и ВНД &lt; Д</a:t>
            </a: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  <a:buFont typeface="Webdings" pitchFamily="18" charset="2"/>
              <a:buChar char="n"/>
            </a:pPr>
            <a:endParaRPr kumimoji="1" lang="ru-RU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43372" y="3714752"/>
            <a:ext cx="3786215" cy="16958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  <a:p>
            <a:pPr eaLnBrk="0" hangingPunct="0">
              <a:lnSpc>
                <a:spcPct val="110000"/>
              </a:lnSpc>
              <a:spcBef>
                <a:spcPts val="500"/>
              </a:spcBef>
              <a:spcAft>
                <a:spcPts val="500"/>
              </a:spcAft>
            </a:pPr>
            <a:endParaRPr kumimoji="1" lang="ru-RU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5143512"/>
            <a:ext cx="350043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Aft>
                <a:spcPts val="600"/>
              </a:spcAft>
              <a:buFont typeface="Webdings" pitchFamily="18" charset="2"/>
              <a:buChar char="n"/>
            </a:pPr>
            <a:r>
              <a:rPr kumimoji="1"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неэффективный</a:t>
            </a:r>
            <a:endParaRPr kumimoji="1"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00496" y="1357298"/>
            <a:ext cx="1214446" cy="107157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929058" y="5143512"/>
            <a:ext cx="1214446" cy="1071570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29058" y="3143248"/>
            <a:ext cx="1285884" cy="1143008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43570" y="1214422"/>
            <a:ext cx="32861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Font typeface="Webdings" pitchFamily="18" charset="2"/>
              <a:buChar char="n"/>
            </a:pPr>
            <a:r>
              <a:rPr kumimoji="1"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1"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Проект является эффективным, </a:t>
            </a:r>
          </a:p>
          <a:p>
            <a:pPr eaLnBrk="0" hangingPunct="0"/>
            <a:r>
              <a:rPr kumimoji="1"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его следует принять к реализации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3214686"/>
            <a:ext cx="3143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buFont typeface="Webdings" pitchFamily="18" charset="2"/>
              <a:buChar char="n"/>
            </a:pPr>
            <a:r>
              <a:rPr kumimoji="1" lang="ru-RU" sz="2000" b="1" dirty="0" smtClean="0">
                <a:solidFill>
                  <a:srgbClr val="4F271C"/>
                </a:solidFill>
                <a:latin typeface="Times New Roman" pitchFamily="18" charset="0"/>
                <a:cs typeface="Times New Roman" pitchFamily="18" charset="0"/>
              </a:rPr>
              <a:t>  Проект не принесет прироста капитала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285852" y="500042"/>
            <a:ext cx="7215238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Критерии оценки эффективности инвестиционного проекта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642918"/>
            <a:ext cx="5500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Простой срок окупаемости</a:t>
            </a:r>
            <a:endParaRPr lang="en-US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Payback Period  (PP)</a:t>
            </a: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1285860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Простой срок окупаемости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период времени, по окончании которого чистый объем поступлений (доходов) перекрывает объем инвестиций (расходов) в проект.</a:t>
            </a:r>
          </a:p>
          <a:p>
            <a:pPr indent="45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Простой срок окупаемости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инвестиционного проекта соответствует периоду, при котором  накопительное значение чистого потока наличности изменяется с отрицательного на положительное.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00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Достоинством метода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простота расчетов. </a:t>
            </a:r>
          </a:p>
          <a:p>
            <a:pPr lvl="0" indent="450000" algn="just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3500438"/>
            <a:ext cx="75009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 данного метода есть недостатки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нормативного срока окупаемости может быть субъективен;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не учитывает временную стоимость денег;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не учитывает доходность проекта за пределами срока окупаемости и, следовательно, не может применяться при сравнении вариантов с одинаковыми периодами окупаемости, но различными сроками жизни.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642918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Вопросы по теме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572428" cy="4429156"/>
          </a:xfrm>
        </p:spPr>
        <p:txBody>
          <a:bodyPr>
            <a:normAutofit fontScale="92500" lnSpcReduction="10000"/>
          </a:bodyPr>
          <a:lstStyle/>
          <a:p>
            <a:pPr lvl="0" indent="0" algn="ctr">
              <a:lnSpc>
                <a:spcPct val="110000"/>
              </a:lnSpc>
              <a:buNone/>
            </a:pP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Лекция 1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1. Экономическая эффективность инвестиций: понятие, значение, методы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2. Статические и динамические методы оценки эффективности инвестиционных проектов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3. Основные показатели, используемые для оценки эффективности инвестиционных проектов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0"/>
            <a:ext cx="7772400" cy="428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 7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Эффективность инвестиционных проектов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71538" y="571480"/>
            <a:ext cx="7786742" cy="6109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простого срока окупаемости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Простой срок окупаемости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наступает после окончания третьего года, когда чистый поток наличности меняет знак с минус 1079 млн. руб. на плюс 900 млн. руб.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Определим, в каком месяце четвертого года проекта это происходит: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1079/(900 – (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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1079))* 12 = 6,5 месяцев 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Таким образом, простой срок окупаемости составит 3 года и 6,5 месяцев.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3" y="2500306"/>
          <a:ext cx="7572425" cy="944880"/>
        </p:xfrm>
        <a:graphic>
          <a:graphicData uri="http://schemas.openxmlformats.org/drawingml/2006/table">
            <a:tbl>
              <a:tblPr/>
              <a:tblGrid>
                <a:gridCol w="2735340"/>
                <a:gridCol w="630924"/>
                <a:gridCol w="701027"/>
                <a:gridCol w="701027"/>
                <a:gridCol w="701027"/>
                <a:gridCol w="630924"/>
                <a:gridCol w="701027"/>
                <a:gridCol w="771129"/>
              </a:tblGrid>
              <a:tr h="206162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06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4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Чистый поток наличности нарастающим итогом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-1984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-2126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-1079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6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2879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46" marR="645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285860"/>
            <a:ext cx="750099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Динамический срок окупаемости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период времени, по окончании которого чистый объем дисконтированных поступлений перекрывает объем дисконтированных инвестиций в проект.</a:t>
            </a:r>
          </a:p>
          <a:p>
            <a:pPr indent="4500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динамического срока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окупаемости проекта осуществляется по накопительному дисконтированному чистому потоку наличности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50000"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Если горизонт расчета проекта превышает динамический  срок окупаемости  на три и более года, то для целей оценки  эффективности проекта  расчет  ЧДД,  ИР  и ВНД осуществляется  за  период,  равный динамическому  сроку  окупаемости проекта плюс один  год.  В  таком случае за горизонт расчета Т, используемый в формулах расчета  ЧДД, ИР, ВНД, принимается этот период.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00042"/>
            <a:ext cx="5500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Динамический срок окупаемости</a:t>
            </a:r>
            <a:endParaRPr lang="en-US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Discounted Payback Period (DPP)</a:t>
            </a:r>
            <a:endParaRPr lang="ru-RU" b="1" u="sng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4500570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Недостатки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нормативного срока окупаемости может быть субъективен;</a:t>
            </a:r>
          </a:p>
          <a:p>
            <a:pPr indent="457200" algn="just"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не учитывает доходность проекта за пределами срока окупаемости и, значит, не может применяться при сравнении вариантов с одинаковыми периодами окупаемости, но различными сроками жизни.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42976" y="3214686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Динамический срок окупаемости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наступает после окончания четвертого года реализации проекта, когда чистый дисконтированный доход меняет знак с минус 190 млн. руб. на плюс 661 млн. руб. </a:t>
            </a: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Определим, в каком месяце пятого года осуществления проекта это происходит:</a:t>
            </a: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436/(253–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436)) * 12 = 7,6 месяца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indent="180975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Динамический срок окупаемости составляет 4 года и 7,6 месяца.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3" y="1571612"/>
          <a:ext cx="7643865" cy="1051560"/>
        </p:xfrm>
        <a:graphic>
          <a:graphicData uri="http://schemas.openxmlformats.org/drawingml/2006/table">
            <a:tbl>
              <a:tblPr/>
              <a:tblGrid>
                <a:gridCol w="2762069"/>
                <a:gridCol w="770810"/>
                <a:gridCol w="770810"/>
                <a:gridCol w="642342"/>
                <a:gridCol w="796150"/>
                <a:gridCol w="666092"/>
                <a:gridCol w="593251"/>
                <a:gridCol w="642341"/>
              </a:tblGrid>
              <a:tr h="23019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III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IV</a:t>
                      </a:r>
                      <a:endParaRPr lang="ru-RU" sz="15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endParaRPr lang="ru-RU" sz="15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Calibri"/>
                          <a:cs typeface="Times New Roman"/>
                        </a:rPr>
                        <a:t>Чистый дисконтированный доход нарастающим </a:t>
                      </a:r>
                      <a:r>
                        <a:rPr lang="ru-RU" sz="1500" b="1" dirty="0" smtClean="0">
                          <a:latin typeface="Times New Roman"/>
                          <a:ea typeface="Calibri"/>
                          <a:cs typeface="Times New Roman"/>
                        </a:rPr>
                        <a:t>итогом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660" marR="636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-750</a:t>
                      </a:r>
                      <a:endParaRPr lang="ru-RU" sz="1500" b="1" i="0" u="none" strike="noStrike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-1749</a:t>
                      </a:r>
                      <a:endParaRPr lang="ru-RU" sz="1500" b="1" i="0" u="none" strike="noStrike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-1842</a:t>
                      </a:r>
                      <a:endParaRPr lang="ru-RU" sz="1500" b="1" i="0" u="none" strike="noStrike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-1286</a:t>
                      </a:r>
                      <a:endParaRPr lang="ru-RU" sz="1500" b="1" i="0" u="none" strike="noStrike" kern="12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-436</a:t>
                      </a:r>
                      <a:endParaRPr lang="ru-RU" sz="15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253</a:t>
                      </a:r>
                      <a:endParaRPr lang="ru-RU" sz="1500" b="1" i="0" u="none" strike="noStrike" kern="12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500" b="1" i="0" u="none" strike="noStrike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16" marR="64516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5984" y="714356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динамического срока окупаемости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571480"/>
            <a:ext cx="62151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Дополнительные показатели оценки эффективности инвестиционных проектов</a:t>
            </a:r>
            <a:endParaRPr lang="ru-RU" sz="20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785927"/>
          <a:ext cx="7429552" cy="4482671"/>
        </p:xfrm>
        <a:graphic>
          <a:graphicData uri="http://schemas.openxmlformats.org/drawingml/2006/table">
            <a:tbl>
              <a:tblPr/>
              <a:tblGrid>
                <a:gridCol w="2236078"/>
                <a:gridCol w="5193474"/>
              </a:tblGrid>
              <a:tr h="270339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</a:t>
                      </a:r>
                      <a:endParaRPr lang="ru-RU" sz="18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Характеристика</a:t>
                      </a:r>
                      <a:endParaRPr lang="ru-RU" sz="1800" b="1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6120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Простой и динамический сроки окупаемости мер господдержки 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Определяются аналогично расчетам сроков окупаемости инвестиций.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6120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Валютная окупаемость проекта 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Баланс денежных потоков (</a:t>
                      </a:r>
                      <a:r>
                        <a:rPr lang="ru-RU" sz="1600" baseline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валютоокупаемость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проекта) в </a:t>
                      </a:r>
                      <a:r>
                        <a:rPr lang="ru-RU" sz="1600" baseline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свободноконвертируемой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валюте составляется при привлечении для реализации проекта средств в </a:t>
                      </a:r>
                      <a:r>
                        <a:rPr lang="ru-RU" sz="1600" baseline="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свободноконвертируемой</a:t>
                      </a: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валюте. 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4181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Добавленная стоимость по проекту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Добавленная стоимость соответствует выручке от реализации продукции (за минусом НДС, акцизов и иных обязательных платежей) без учета материальных затрат и других затрат (представительские расходы, услуги других организаций и иные затраты промежуточного потребления).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94591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6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Добавленная стоимость на одного работающего по проекту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450590" algn="l"/>
                        </a:tabLst>
                      </a:pP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Показатель </a:t>
                      </a:r>
                      <a:r>
                        <a:rPr lang="ru-RU" sz="1600" baseline="0" dirty="0">
                          <a:latin typeface="Times New Roman"/>
                          <a:ea typeface="Calibri"/>
                          <a:cs typeface="Times New Roman"/>
                        </a:rPr>
                        <a:t>характеризует способность работников организации создать добавленную стоимость по проекту.</a:t>
                      </a:r>
                      <a:endParaRPr lang="ru-RU" sz="160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08" marR="645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0068" y="0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3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Основные показатели, используемые для оценки эффективности инвестиционных проектов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57290" y="785794"/>
            <a:ext cx="7498080" cy="939784"/>
          </a:xfrm>
        </p:spPr>
        <p:txBody>
          <a:bodyPr>
            <a:normAutofit/>
          </a:bodyPr>
          <a:lstStyle/>
          <a:p>
            <a:pPr algn="ctr"/>
            <a:r>
              <a:rPr lang="ru-RU" sz="4800" b="1" u="sng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Вопросы по теме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00100" y="0"/>
            <a:ext cx="7772400" cy="4286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ТЕМА 7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Эффективность инвестиционных проектов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1285852" y="1928802"/>
            <a:ext cx="7572428" cy="4429156"/>
          </a:xfrm>
        </p:spPr>
        <p:txBody>
          <a:bodyPr>
            <a:normAutofit/>
          </a:bodyPr>
          <a:lstStyle/>
          <a:p>
            <a:pPr lvl="0" indent="0" algn="ctr">
              <a:lnSpc>
                <a:spcPct val="110000"/>
              </a:lnSpc>
              <a:buNone/>
            </a:pP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Лекция 2 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Оценка финансовой устойчивости компании-инвестора и финансовой реализуемости проекта</a:t>
            </a:r>
          </a:p>
          <a:p>
            <a:pPr marL="0" indent="36000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Инвестиционные риски, характеристика их видов</a:t>
            </a:r>
          </a:p>
          <a:p>
            <a:pPr marL="0" indent="36000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6. Методы оценки и снижения инвестиционных рисков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49" name="Rectangle 1"/>
          <p:cNvSpPr>
            <a:spLocks noChangeArrowheads="1"/>
          </p:cNvSpPr>
          <p:nvPr/>
        </p:nvSpPr>
        <p:spPr bwMode="auto">
          <a:xfrm>
            <a:off x="642910" y="357166"/>
            <a:ext cx="8001056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Финансово-экономические показатели, характеризующие ход реализации проекта и использование инвестированного капитала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785793"/>
          <a:ext cx="8572560" cy="5991029"/>
        </p:xfrm>
        <a:graphic>
          <a:graphicData uri="http://schemas.openxmlformats.org/drawingml/2006/table">
            <a:tbl>
              <a:tblPr/>
              <a:tblGrid>
                <a:gridCol w="2345636"/>
                <a:gridCol w="2226396"/>
                <a:gridCol w="4000528"/>
              </a:tblGrid>
              <a:tr h="156252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Порядок расчета</a:t>
                      </a:r>
                      <a:endParaRPr lang="ru-RU" sz="13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Интерпретация значений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558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безубыточности (УБ)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безубыточности должен быть не более 60 %.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99757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покрытия задолженности (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r>
                        <a:rPr lang="ru-RU" sz="1300" baseline="-250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пз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Рассчитывается для каждого года погашения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в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целях оценки способности организации погасить </a:t>
                      </a:r>
                      <a:r>
                        <a:rPr lang="ru-RU" sz="1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задолженность. 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 должно превышать 1,3.</a:t>
                      </a: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5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текущей ликвидности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Нормативное значение дифференцируется по видам экономической деятельности.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558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обеспеченности собственными  оборотными средствами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Нормативное значение дифференцируется по видам экономической деятельности.</a:t>
                      </a:r>
                    </a:p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5849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обеспеченности финансовых обязательств активами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Допустимое значение – не более 0,85.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192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капитализации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Значение должно быть менее </a:t>
                      </a: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566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Коэффициент финансовой независимости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Значение должно быть не менее 0,4–0,6</a:t>
                      </a: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1447">
                <a:tc>
                  <a:txBody>
                    <a:bodyPr/>
                    <a:lstStyle/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Рентабельность продаж, %</a:t>
                      </a:r>
                      <a:endParaRPr lang="ru-RU" sz="1800" b="0" i="0" u="none" strike="noStrike">
                        <a:latin typeface="Arial"/>
                      </a:endParaRPr>
                    </a:p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 чистой</a:t>
                      </a:r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прибыли, получаемая предприятием  с рубля </a:t>
                      </a:r>
                      <a:r>
                        <a:rPr lang="ru-RU" sz="1300" b="0" i="0" u="none" strike="noStrik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выручки от реализации продукции. 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71447">
                <a:tc>
                  <a:txBody>
                    <a:bodyPr/>
                    <a:lstStyle/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Рентабельность продукции, %</a:t>
                      </a:r>
                      <a:endParaRPr lang="ru-RU" sz="1800" b="0" i="0" u="none" strike="noStrike">
                        <a:latin typeface="Arial"/>
                      </a:endParaRPr>
                    </a:p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 чистой</a:t>
                      </a:r>
                      <a:r>
                        <a:rPr lang="ru-RU" sz="1300" b="0" i="0" u="none" strike="noStrike" kern="1200" baseline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прибыли, приходящаяся на рубль затрат.</a:t>
                      </a:r>
                      <a:endParaRPr lang="ru-RU" sz="13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3010">
                <a:tc>
                  <a:txBody>
                    <a:bodyPr/>
                    <a:lstStyle/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ru-RU" sz="1300" b="0" i="0" u="none" strike="noStrike" kern="12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Рентабельность активов, %</a:t>
                      </a:r>
                      <a:endParaRPr lang="ru-RU" sz="1800" b="0" i="0" u="none" strike="noStrike">
                        <a:latin typeface="Arial"/>
                      </a:endParaRPr>
                    </a:p>
                    <a:p>
                      <a:pPr marL="0" indent="0" algn="just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ru-RU" sz="13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rtl="0" eaLnBrk="1" fontAlgn="t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300" b="0" i="0" u="none" strike="noStrike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Сумма чистой</a:t>
                      </a:r>
                      <a:r>
                        <a:rPr lang="ru-RU" sz="1300" b="0" i="0" u="none" strike="noStrike" kern="1200" baseline="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прибыли, приходящаяся на рубль активов.</a:t>
                      </a:r>
                      <a:endParaRPr lang="ru-RU" sz="13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37" marR="16637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111697">
                <a:tc gridSpan="3">
                  <a:txBody>
                    <a:bodyPr/>
                    <a:lstStyle/>
                    <a:p>
                      <a:pPr indent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Условные обозначения: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УИ</a:t>
                      </a:r>
                      <a:r>
                        <a:rPr lang="ru-RU" sz="13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</a:t>
                      </a: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(УИ</a:t>
                      </a:r>
                      <a:r>
                        <a:rPr lang="ru-RU" sz="1300" i="1" baseline="-25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ПОСТ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 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условно постоянные (переменные) издержки;</a:t>
                      </a: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r>
                        <a:rPr lang="ru-RU" sz="13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выручка от реализации (нетто);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ЧД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чистый доход;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 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погашение основного долга;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ПП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погашение процентов;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ЧП 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</a:t>
                      </a: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чистая 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прибыль;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ru-RU" sz="13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затраты на производство;  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</a:t>
                      </a: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ru-RU" sz="1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среднегодовая стоимость активов;</a:t>
                      </a: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КА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краткосрочные активы; </a:t>
                      </a:r>
                      <a:r>
                        <a:rPr lang="ru-RU" sz="130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</a:t>
                      </a:r>
                      <a:r>
                        <a:rPr lang="ru-RU" sz="1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краткосрочные обязательства;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ДА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долгосрочные активы;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долгосрочные обязательства;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финансовые обязательства (ДО+КО);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 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собственный капитал; </a:t>
                      </a:r>
                      <a:r>
                        <a:rPr lang="ru-RU" sz="13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r>
                        <a:rPr lang="ru-RU" sz="13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ru-RU" sz="13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активы.</a:t>
                      </a:r>
                      <a:endParaRPr lang="ru-RU" sz="13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5667" name="Object 19"/>
          <p:cNvGraphicFramePr>
            <a:graphicFrameLocks noChangeAspect="1"/>
          </p:cNvGraphicFramePr>
          <p:nvPr/>
        </p:nvGraphicFramePr>
        <p:xfrm>
          <a:off x="3000364" y="1000108"/>
          <a:ext cx="1724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1" name="Формула" r:id="rId3" imgW="1612900" imgH="431800" progId="Equation.3">
                  <p:embed/>
                </p:oleObj>
              </mc:Choice>
              <mc:Fallback>
                <p:oleObj name="Формула" r:id="rId3" imgW="1612900" imgH="431800" progId="Equation.3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1000108"/>
                        <a:ext cx="17240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6" name="Object 18"/>
          <p:cNvGraphicFramePr>
            <a:graphicFrameLocks noChangeAspect="1"/>
          </p:cNvGraphicFramePr>
          <p:nvPr/>
        </p:nvGraphicFramePr>
        <p:xfrm>
          <a:off x="3143240" y="1571612"/>
          <a:ext cx="14382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2" name="Формула" r:id="rId5" imgW="1219200" imgH="419100" progId="Equation.3">
                  <p:embed/>
                </p:oleObj>
              </mc:Choice>
              <mc:Fallback>
                <p:oleObj name="Формула" r:id="rId5" imgW="1219200" imgH="4191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1571612"/>
                        <a:ext cx="143827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5" name="Object 17"/>
          <p:cNvGraphicFramePr>
            <a:graphicFrameLocks noChangeAspect="1"/>
          </p:cNvGraphicFramePr>
          <p:nvPr/>
        </p:nvGraphicFramePr>
        <p:xfrm>
          <a:off x="3214678" y="4429132"/>
          <a:ext cx="142876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3" name="Формула" r:id="rId7" imgW="1384300" imgH="431800" progId="Equation.3">
                  <p:embed/>
                </p:oleObj>
              </mc:Choice>
              <mc:Fallback>
                <p:oleObj name="Формула" r:id="rId7" imgW="1384300" imgH="4318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429132"/>
                        <a:ext cx="142876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4" name="Object 16"/>
          <p:cNvGraphicFramePr>
            <a:graphicFrameLocks noChangeAspect="1"/>
          </p:cNvGraphicFramePr>
          <p:nvPr/>
        </p:nvGraphicFramePr>
        <p:xfrm>
          <a:off x="3214678" y="4786322"/>
          <a:ext cx="142876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4" name="Формула" r:id="rId9" imgW="1587500" imgH="431800" progId="Equation.3">
                  <p:embed/>
                </p:oleObj>
              </mc:Choice>
              <mc:Fallback>
                <p:oleObj name="Формула" r:id="rId9" imgW="1587500" imgH="4318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786322"/>
                        <a:ext cx="142876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3" name="Object 15"/>
          <p:cNvGraphicFramePr>
            <a:graphicFrameLocks noChangeAspect="1"/>
          </p:cNvGraphicFramePr>
          <p:nvPr/>
        </p:nvGraphicFramePr>
        <p:xfrm>
          <a:off x="3286116" y="5214950"/>
          <a:ext cx="1285884" cy="386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5" name="Формула" r:id="rId11" imgW="1435100" imgH="393700" progId="Equation.3">
                  <p:embed/>
                </p:oleObj>
              </mc:Choice>
              <mc:Fallback>
                <p:oleObj name="Формула" r:id="rId11" imgW="1435100" imgH="393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214950"/>
                        <a:ext cx="1285884" cy="386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2" name="Object 14"/>
          <p:cNvGraphicFramePr>
            <a:graphicFrameLocks noChangeAspect="1"/>
          </p:cNvGraphicFramePr>
          <p:nvPr/>
        </p:nvGraphicFramePr>
        <p:xfrm>
          <a:off x="3143240" y="2071678"/>
          <a:ext cx="1143008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6" name="Формула" r:id="rId13" imgW="710891" imgH="393529" progId="Equation.3">
                  <p:embed/>
                </p:oleObj>
              </mc:Choice>
              <mc:Fallback>
                <p:oleObj name="Формула" r:id="rId13" imgW="710891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071678"/>
                        <a:ext cx="1143008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1" name="Object 13"/>
          <p:cNvGraphicFramePr>
            <a:graphicFrameLocks noChangeAspect="1"/>
          </p:cNvGraphicFramePr>
          <p:nvPr/>
        </p:nvGraphicFramePr>
        <p:xfrm>
          <a:off x="3143240" y="2571744"/>
          <a:ext cx="1143008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7" name="Формула" r:id="rId15" imgW="1637589" imgH="393529" progId="Equation.3">
                  <p:embed/>
                </p:oleObj>
              </mc:Choice>
              <mc:Fallback>
                <p:oleObj name="Формула" r:id="rId15" imgW="1637589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1143008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60" name="Object 12"/>
          <p:cNvGraphicFramePr>
            <a:graphicFrameLocks noChangeAspect="1"/>
          </p:cNvGraphicFramePr>
          <p:nvPr/>
        </p:nvGraphicFramePr>
        <p:xfrm>
          <a:off x="3214678" y="3071810"/>
          <a:ext cx="107157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8" name="Формула" r:id="rId17" imgW="1066337" imgH="393529" progId="Equation.3">
                  <p:embed/>
                </p:oleObj>
              </mc:Choice>
              <mc:Fallback>
                <p:oleObj name="Формула" r:id="rId17" imgW="1066337" imgH="39352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071810"/>
                        <a:ext cx="107157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9" name="Object 11"/>
          <p:cNvGraphicFramePr>
            <a:graphicFrameLocks noChangeAspect="1"/>
          </p:cNvGraphicFramePr>
          <p:nvPr/>
        </p:nvGraphicFramePr>
        <p:xfrm>
          <a:off x="3214678" y="3643314"/>
          <a:ext cx="1000132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9" name="Формула" r:id="rId19" imgW="710891" imgH="393529" progId="Equation.3">
                  <p:embed/>
                </p:oleObj>
              </mc:Choice>
              <mc:Fallback>
                <p:oleObj name="Формула" r:id="rId19" imgW="710891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643314"/>
                        <a:ext cx="1000132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8" name="Object 10"/>
          <p:cNvGraphicFramePr>
            <a:graphicFrameLocks noChangeAspect="1"/>
          </p:cNvGraphicFramePr>
          <p:nvPr/>
        </p:nvGraphicFramePr>
        <p:xfrm>
          <a:off x="3214678" y="4071942"/>
          <a:ext cx="1071570" cy="35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0" name="Формула" r:id="rId21" imgW="1028254" imgH="393529" progId="Equation.3">
                  <p:embed/>
                </p:oleObj>
              </mc:Choice>
              <mc:Fallback>
                <p:oleObj name="Формула" r:id="rId21" imgW="1028254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4071942"/>
                        <a:ext cx="1071570" cy="35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651" name="Object 3"/>
          <p:cNvGraphicFramePr>
            <a:graphicFrameLocks noChangeAspect="1"/>
          </p:cNvGraphicFramePr>
          <p:nvPr/>
        </p:nvGraphicFramePr>
        <p:xfrm>
          <a:off x="1500166" y="6000768"/>
          <a:ext cx="20955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11" name="Формула" r:id="rId23" imgW="164957" imgH="190335" progId="Equation.3">
                  <p:embed/>
                </p:oleObj>
              </mc:Choice>
              <mc:Fallback>
                <p:oleObj name="Формула" r:id="rId23" imgW="164957" imgH="190335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6000768"/>
                        <a:ext cx="20955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857224" y="1"/>
            <a:ext cx="8286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3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ОПРОС 4. </a:t>
            </a:r>
            <a:r>
              <a:rPr lang="ru-RU" sz="13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финансовой устойчивости компании-инвестора и финансовой реализуемости проекта</a:t>
            </a:r>
            <a:endParaRPr lang="ru-RU" sz="13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1214422"/>
          <a:ext cx="7786742" cy="5185044"/>
        </p:xfrm>
        <a:graphic>
          <a:graphicData uri="http://schemas.openxmlformats.org/drawingml/2006/table">
            <a:tbl>
              <a:tblPr/>
              <a:tblGrid>
                <a:gridCol w="2130619"/>
                <a:gridCol w="1798471"/>
                <a:gridCol w="3857652"/>
              </a:tblGrid>
              <a:tr h="23204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Порядок расчета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Интерпретация значений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37188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Сроки оборачиваемости (всего капитала; готовой продукции; дебиторской задолженности; кредиторской задолженности)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Отражают сроки возврата на расчетные счета предприятия средств, авансированных на формирование совокупного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капитала и т.д.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85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Уд. вес финансовых обязательств к выручке от реализации продукции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Отражает способность единовременного покрытия финансовых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обязательств предприятия за счет выручки от реализации продукции.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5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Выручка от реализации продукции на одного работающего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 характеризует сумму выручки от реализации, приходящуюся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одного работающего.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5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Добавленная стоимость на одного работающего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 характеризует способность работников организации создать добавленную стоимость. 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85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Соотношение расходов на оплату труда и добавленной стоимости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 характеризует уровень трудоемкости добавленной стоимости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6859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Соотношение чистой прибыли и добавленной стоимости, %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Показатель характеризует эффективность работы организации при создании добавленной стоимости по чистой прибыли.</a:t>
                      </a: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47657">
                <a:tc gridSpan="3">
                  <a:txBody>
                    <a:bodyPr/>
                    <a:lstStyle/>
                    <a:p>
                      <a:pPr indent="0"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Условные обозначения: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ЧП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чистая прибыль;     – среднегодовая стоимость капитала;</a:t>
                      </a:r>
                      <a:r>
                        <a:rPr kumimoji="0"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ФО</a:t>
                      </a: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финансовые обязательства;</a:t>
                      </a:r>
                      <a:r>
                        <a:rPr kumimoji="0" lang="ru-RU" sz="1500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</a:t>
                      </a:r>
                      <a:r>
                        <a:rPr kumimoji="0" lang="ru-RU" sz="1500" i="1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</a:t>
                      </a:r>
                      <a:r>
                        <a:rPr kumimoji="0" lang="ru-RU" sz="15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выручка от реализации (нетто);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ДС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добавленная стоимость;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СЧР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среднесписочная численность работающих; 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500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 </a:t>
                      </a:r>
                      <a:r>
                        <a:rPr lang="ru-RU" sz="150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 О</a:t>
                      </a:r>
                      <a:r>
                        <a:rPr lang="ru-RU" sz="1500" i="1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</a:t>
                      </a:r>
                      <a:r>
                        <a:rPr lang="ru-RU" sz="1500" baseline="-25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 расходы на оплату труда с отчислениями на социальные нужды.</a:t>
                      </a:r>
                      <a:endParaRPr lang="ru-RU" sz="15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0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0" algn="just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589" marR="165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6675" name="Object 3"/>
          <p:cNvGraphicFramePr>
            <a:graphicFrameLocks noChangeAspect="1"/>
          </p:cNvGraphicFramePr>
          <p:nvPr/>
        </p:nvGraphicFramePr>
        <p:xfrm>
          <a:off x="3571868" y="1643050"/>
          <a:ext cx="1357322" cy="55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6" name="Формула" r:id="rId3" imgW="952200" imgH="457200" progId="Equation.3">
                  <p:embed/>
                </p:oleObj>
              </mc:Choice>
              <mc:Fallback>
                <p:oleObj name="Формула" r:id="rId3" imgW="9522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1643050"/>
                        <a:ext cx="1357322" cy="555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3500430" y="2571744"/>
          <a:ext cx="1071570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7" name="Формула" r:id="rId5" imgW="711000" imgH="431640" progId="Equation.3">
                  <p:embed/>
                </p:oleObj>
              </mc:Choice>
              <mc:Fallback>
                <p:oleObj name="Формула" r:id="rId5" imgW="711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2571744"/>
                        <a:ext cx="1071570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3500430" y="3143248"/>
          <a:ext cx="1357310" cy="531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8" name="Формула" r:id="rId7" imgW="850680" imgH="393480" progId="Equation.3">
                  <p:embed/>
                </p:oleObj>
              </mc:Choice>
              <mc:Fallback>
                <p:oleObj name="Формула" r:id="rId7" imgW="8506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143248"/>
                        <a:ext cx="1357310" cy="531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8" name="Object 6"/>
          <p:cNvGraphicFramePr>
            <a:graphicFrameLocks noChangeAspect="1"/>
          </p:cNvGraphicFramePr>
          <p:nvPr/>
        </p:nvGraphicFramePr>
        <p:xfrm>
          <a:off x="3500430" y="3714752"/>
          <a:ext cx="1285872" cy="571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09" name="Формула" r:id="rId9" imgW="927000" imgH="393480" progId="Equation.3">
                  <p:embed/>
                </p:oleObj>
              </mc:Choice>
              <mc:Fallback>
                <p:oleObj name="Формула" r:id="rId9" imgW="927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714752"/>
                        <a:ext cx="1285872" cy="5715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1" name="Object 9"/>
          <p:cNvGraphicFramePr>
            <a:graphicFrameLocks noChangeAspect="1"/>
          </p:cNvGraphicFramePr>
          <p:nvPr/>
        </p:nvGraphicFramePr>
        <p:xfrm>
          <a:off x="3428992" y="4429132"/>
          <a:ext cx="1571636" cy="48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0" name="Формула" r:id="rId11" imgW="1307880" imgH="444240" progId="Equation.3">
                  <p:embed/>
                </p:oleObj>
              </mc:Choice>
              <mc:Fallback>
                <p:oleObj name="Формула" r:id="rId11" imgW="1307880" imgH="4442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429132"/>
                        <a:ext cx="1571636" cy="4857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2" name="Object 10"/>
          <p:cNvGraphicFramePr>
            <a:graphicFrameLocks noChangeAspect="1"/>
          </p:cNvGraphicFramePr>
          <p:nvPr/>
        </p:nvGraphicFramePr>
        <p:xfrm>
          <a:off x="3428992" y="4929198"/>
          <a:ext cx="1643074" cy="487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1" name="Формула" r:id="rId13" imgW="1358640" imgH="419040" progId="Equation.3">
                  <p:embed/>
                </p:oleObj>
              </mc:Choice>
              <mc:Fallback>
                <p:oleObj name="Формула" r:id="rId13" imgW="135864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4929198"/>
                        <a:ext cx="1643074" cy="4873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84" name="Object 12"/>
          <p:cNvGraphicFramePr>
            <a:graphicFrameLocks noChangeAspect="1"/>
          </p:cNvGraphicFramePr>
          <p:nvPr/>
        </p:nvGraphicFramePr>
        <p:xfrm>
          <a:off x="3500430" y="5572140"/>
          <a:ext cx="214314" cy="214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12" name="Формула" r:id="rId15" imgW="177480" imgH="190440" progId="Equation.3">
                  <p:embed/>
                </p:oleObj>
              </mc:Choice>
              <mc:Fallback>
                <p:oleObj name="Формула" r:id="rId15" imgW="177480" imgH="1904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5572140"/>
                        <a:ext cx="214314" cy="214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42976" y="500042"/>
            <a:ext cx="77153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Финансово-экономические показатели, характеризующие ход реализации проекта и использование инвестированного капитала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Оценка финансовой устойчивости компании-инвестора и финансовой реализуемости проекта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42852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Оценка финансовой устойчивости компании-инвестора и финансовой реализуемости проекта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500174"/>
          <a:ext cx="7786743" cy="1423424"/>
        </p:xfrm>
        <a:graphic>
          <a:graphicData uri="http://schemas.openxmlformats.org/drawingml/2006/table">
            <a:tbl>
              <a:tblPr/>
              <a:tblGrid>
                <a:gridCol w="3214710"/>
                <a:gridCol w="500066"/>
                <a:gridCol w="614136"/>
                <a:gridCol w="733255"/>
                <a:gridCol w="733255"/>
                <a:gridCol w="629032"/>
                <a:gridCol w="628294"/>
                <a:gridCol w="733995"/>
              </a:tblGrid>
              <a:tr h="19507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III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IV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5072">
                <a:tc>
                  <a:txBody>
                    <a:bodyPr/>
                    <a:lstStyle/>
                    <a:p>
                      <a:pPr marL="0" lvl="0" indent="1800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62560" algn="l"/>
                        </a:tabLs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Выручка от реализации (нетто)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1570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2721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4426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4426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13443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1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 Переменные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расходы на объем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953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1521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5271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9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 Условно-постоянные расходы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  <a:sym typeface="Symbol"/>
                        </a:rPr>
                        <a:t>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540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2570</a:t>
                      </a:r>
                    </a:p>
                  </a:txBody>
                  <a:tcPr marL="16492" marR="164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2976" y="893515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Расчет уровня безубыточности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142976" y="3214686"/>
            <a:ext cx="614366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 уровня безубыточности: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2570/(13443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5270)=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0,314 (31,4 %)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4429132"/>
            <a:ext cx="742955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обеспечения безубыточности деятельности организации уровень безубыточности должен быть не более 60 %.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1"/>
          <p:cNvSpPr>
            <a:spLocks noChangeArrowheads="1"/>
          </p:cNvSpPr>
          <p:nvPr/>
        </p:nvSpPr>
        <p:spPr bwMode="auto">
          <a:xfrm>
            <a:off x="1142976" y="1214422"/>
            <a:ext cx="75724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0000" algn="just"/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Нормативные значения коэффициентов платежеспособности, дифференцированные по видам экономической деятельности,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Постановлением Совета Министров Республики Беларусь от 12.12.2011 г. № 1672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4.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финансовой устойчивости компании-инвестора и финансовой реализуемости проекта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1142976" y="2495815"/>
            <a:ext cx="76438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!!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Пороговые значения годовой добавленной стоимости в расчете на одного среднесписочного работника по основным видам экономической деятельности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установлены Указом Президента РБ от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июля 2013 г. № 301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 мерах по стимулированию реализации инвестиционных проектов с высокой добавленной стоимостью»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000108"/>
          <a:ext cx="8501122" cy="5426426"/>
        </p:xfrm>
        <a:graphic>
          <a:graphicData uri="http://schemas.openxmlformats.org/drawingml/2006/table">
            <a:tbl>
              <a:tblPr/>
              <a:tblGrid>
                <a:gridCol w="1428760"/>
                <a:gridCol w="7072362"/>
              </a:tblGrid>
              <a:tr h="285752">
                <a:tc>
                  <a:txBody>
                    <a:bodyPr/>
                    <a:lstStyle/>
                    <a:p>
                      <a:pPr indent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Признаки классификации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рисков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64622"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временному признаку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Краткосрочные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влияющие на ликвидные позиции предприятия.</a:t>
                      </a:r>
                    </a:p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Долгосрочные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связанные с выбором направлений инвестирования.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23500"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сферам проявления</a:t>
                      </a:r>
                      <a:endParaRPr lang="ru-RU" sz="1400" b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Организационные риски (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возможность выполнения основных этапов реализации проекта в установленные сроки, наличие квалифицированного управленческого персонала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Производственные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(способность обеспечить непрерывность процесса производства, выпуск продукции в запланированных объемах и требуемого качества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Технологические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(степень освоенности технологии, надежность и ремонтопригодность оборудования, наличие запасных частей, дополнительной оснастки, оснащенность инструментом, участие в монтаже и обучении приглашенных специалистов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Финансовые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(оценка текущего финансового положения организации, реализующей проект, вероятность неисполнения участниками проекта своих финансовых обязательств, последствия возможной неплатежеспособности других участников проекта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Экономические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(оценка риска снижения спроса на выпускаемую продукцию и возможность диверсификации рынков ее сбыта, устойчивость проекта к повышению цен и тарифов на материальные ресурсы, ухудшению налогового климата, вероятность увеличения стоимости строительно-монтажных работ и оборудования, возникновения неучтенных затрат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Экологические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(вероятность нанесения вреда окружающей среде, влияние применения мер ответственности на экономическое положение инициатора проекта);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иные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риски.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81244"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b="1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формам проявления </a:t>
                      </a:r>
                      <a:endParaRPr lang="ru-RU" sz="1400" b="1" u="none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Риски финансового инвестирования </a:t>
                      </a:r>
                    </a:p>
                    <a:p>
                      <a:pPr lvl="0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Риски реального инвестирования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8893"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</a:t>
                      </a: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источникам возникновения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Несистематические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вызываемые особыми условиями деятельности организации.</a:t>
                      </a:r>
                    </a:p>
                    <a:p>
                      <a:pPr indent="7200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Систематические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возникающие вследствие внешних событий, влияния со стороны рынка в целом (экологические, процентные, риски обменного курса, политические и др.)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361" name="Rectangle 1"/>
          <p:cNvSpPr>
            <a:spLocks noChangeArrowheads="1"/>
          </p:cNvSpPr>
          <p:nvPr/>
        </p:nvSpPr>
        <p:spPr bwMode="auto">
          <a:xfrm>
            <a:off x="2357422" y="500042"/>
            <a:ext cx="5357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рисков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1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5.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Инвестиционные риски, характеристика их видов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571612"/>
          <a:ext cx="7358114" cy="4486656"/>
        </p:xfrm>
        <a:graphic>
          <a:graphicData uri="http://schemas.openxmlformats.org/drawingml/2006/table">
            <a:tbl>
              <a:tblPr/>
              <a:tblGrid>
                <a:gridCol w="1928826"/>
                <a:gridCol w="3286148"/>
                <a:gridCol w="2143140"/>
              </a:tblGrid>
              <a:tr h="200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Предмет анализа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Метод анализа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01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Эффективность проекта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Степень соответствия проекта поставленной цели и мера достижимости результата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Расчет показателей эффективности инвестиционных проектов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01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Риск проекта и его участников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Вероятность не достижения результата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Качественная и количественная оценка риска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036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Финансовая реализуемость проекта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Достаточность финансовых ресурсов для реализации проекта (обеспечение такой структуры денежных потоков, при которой на каждом шаге расчета имеется достаточное количество денег для осуществления проекта)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latin typeface="Times New Roman"/>
                          <a:ea typeface="Calibri"/>
                          <a:cs typeface="Times New Roman"/>
                        </a:rPr>
                        <a:t>Анализ денежных потоков по проекту</a:t>
                      </a:r>
                      <a:endParaRPr lang="ru-RU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18" marR="6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1214414" y="1000108"/>
            <a:ext cx="75009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1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Предмет и методы экономического анализа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52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Экономическая эффективность инвестиций: понятие, значение, методы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1" name="Rectangle 1"/>
          <p:cNvSpPr>
            <a:spLocks noChangeArrowheads="1"/>
          </p:cNvSpPr>
          <p:nvPr/>
        </p:nvSpPr>
        <p:spPr bwMode="auto">
          <a:xfrm>
            <a:off x="2643174" y="857232"/>
            <a:ext cx="45299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Классификация методов оценки рисков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643050"/>
          <a:ext cx="7215238" cy="3901440"/>
        </p:xfrm>
        <a:graphic>
          <a:graphicData uri="http://schemas.openxmlformats.org/drawingml/2006/table">
            <a:tbl>
              <a:tblPr/>
              <a:tblGrid>
                <a:gridCol w="2973181"/>
                <a:gridCol w="4242057"/>
              </a:tblGrid>
              <a:tr h="15168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Признаки классификации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методов оценки риска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 Методы, оценивающие рискованность с учетом вероятности распределения денежных потоков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Метод дерева решений, метод анализа сценариев развития, метод предельных параметров реализации проекта, метод Монте-Карло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 Методы, оценивающие рискованность без учета вероятности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безубыточности, метод критических параметров, методы экспертных оценок, анализ чувствительности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 Методы, оценивающие рискованность на основе выявленных статистических закономерностей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Экспертные методы, методы математической статистики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5506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 Методы, оценивающие рискованность, о проявлении которой нет статистических данных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чувствительности, анализ безубыточности, анализ сценариев развития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0100" y="1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оценки и снижения инвестиционных рисков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85852" y="3429000"/>
            <a:ext cx="742955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!!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табличной форме приводятся значения показателей эффективности проекта, рассчитанные при соответствующем критическом значении изменения исходного анализируемого параметра.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критическим значением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понимается значение изменения исходного анализируемого параметра, при котором динамический срок окупаемости проекта выходит за горизонт расчета и (или) ЧДД принимает отрицательное значение, и (или) ВНД принимает значение ниже ставки дисконтирования.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033" name="Rectangle 1"/>
          <p:cNvSpPr>
            <a:spLocks noChangeArrowheads="1"/>
          </p:cNvSpPr>
          <p:nvPr/>
        </p:nvSpPr>
        <p:spPr bwMode="auto">
          <a:xfrm>
            <a:off x="1357290" y="857232"/>
            <a:ext cx="7358114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!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целью выявления и снижения риска проводится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устойчивости (чувствительности) проекта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отношении его параметров и внешних факторов. При этом проводится многофакторный анализ чувствительности проекта к изменениям входных показателей (цены, объема производства, элементов затрат, капитальных вложений, условий финансирования и иных факторов). Исходя из специфики проекта выбираются наиболее подверженные изменениям параметры. Результаты расчетов приводятся также в графическом виде для широкого диапазона исходных данных.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чувствительности проекта оформляются в соответствии с требованием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 № 158.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0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оценки и снижения инвестиционных рисков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928670"/>
          <a:ext cx="7929617" cy="5496025"/>
        </p:xfrm>
        <a:graphic>
          <a:graphicData uri="http://schemas.openxmlformats.org/drawingml/2006/table">
            <a:tbl>
              <a:tblPr/>
              <a:tblGrid>
                <a:gridCol w="467941"/>
                <a:gridCol w="3961215"/>
                <a:gridCol w="2325057"/>
                <a:gridCol w="1175404"/>
              </a:tblGrid>
              <a:tr h="8021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№ 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Показатели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Критическое значение изменения исходного анализируемого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параметра, %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Значение </a:t>
                      </a:r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показателя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21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1.3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1.4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Базовый случай: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принятая ставка дисконтирования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динамический срок окупаемости проекта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чистый дисконтированный доход (ЧДД)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внутренняя норма доходности (ВНД)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0,235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4,63 г.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253 млн. р.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0,2824</a:t>
                      </a:r>
                      <a:endParaRPr lang="ru-RU" sz="1400" b="1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2.1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2.2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2.3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объема капитальных затрат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динамический срок окупаемости проекта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чистый дисконтированный доход (ЧДД)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внутренняя норма доходности (ВНД)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17,5</a:t>
                      </a:r>
                      <a:r>
                        <a:rPr lang="ru-RU" sz="14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%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5лет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млн. р.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0,234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3.1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3.2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3.3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Снижение объемов реализации (выручки от реализации)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динамический срок окупаемости проекта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чистый дисконтированный доход (ЧДД)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внутренняя норма доходности (ВНД)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_5__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%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4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 5лет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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р.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0,2347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4.1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4.2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4.3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издержек на реализуемую продукцию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динамический срок окупаемости проекта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чистый дисконтированный доход (ЧДД)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внутренняя норма доходности (ВНД)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__7,5_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%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более 5 лет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Symbol"/>
                        </a:rPr>
                        <a:t>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млн. р.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0,234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47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том числе по отдельным элементам, имеющим наибольший удельный вес в структуре затрат: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затрат на сырье и материалы:</a:t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…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/>
                      </a:r>
                      <a:b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___ %</a:t>
                      </a: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40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аналогии</a:t>
                      </a:r>
                      <a:endParaRPr lang="ru-RU" sz="14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342" marR="3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57422" y="500042"/>
            <a:ext cx="47863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чувствительности проекта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0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оценки и снижения инвестиционных рисков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5" name="Rectangle 1"/>
          <p:cNvSpPr>
            <a:spLocks noChangeArrowheads="1"/>
          </p:cNvSpPr>
          <p:nvPr/>
        </p:nvSpPr>
        <p:spPr bwMode="auto">
          <a:xfrm>
            <a:off x="3214678" y="642918"/>
            <a:ext cx="3045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снижения риска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071546"/>
          <a:ext cx="7715304" cy="5284330"/>
        </p:xfrm>
        <a:graphic>
          <a:graphicData uri="http://schemas.openxmlformats.org/drawingml/2006/table">
            <a:tbl>
              <a:tblPr/>
              <a:tblGrid>
                <a:gridCol w="2714644"/>
                <a:gridCol w="5000660"/>
              </a:tblGrid>
              <a:tr h="242681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Способы снижения риска</a:t>
                      </a:r>
                      <a:endParaRPr lang="ru-RU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Times New Roman"/>
                          <a:ea typeface="Times New Roman"/>
                          <a:cs typeface="Times New Roman"/>
                        </a:rPr>
                        <a:t>Влияние способов на эффективность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0724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1. Ценовое регулирование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Снижение цен влияет на спрос, но увеличивает точку безубыточности. Методами оценки устойчивости (дерево решений, анализ чувствительности и др.) оценивается взаимозависимость между ценой и риском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8043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2. Регулирование соотношения постоянных и переменных затрат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Управляя этим соотношением, изменяют точку безубыточности и тем самым влияют на уровень делового риска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6072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3. Способы адаптационного воздействия (создание системы резервов, страхование)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проектных данных с вероятностью возможного снижения объемов продаж, увеличение текущих затрат. Применение ставки дисконта с поправкой на риск. Формирование резервных фондов и др.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8043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4. Управление величиной финансового риска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Регулирование и контроль соотношения собственных и заемных средств в зависимости от состояния рентабельности собственных средств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28043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5. Диверсификация инвестиционных активов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Инвестирование в различные проекты позволяет снизить уровень общего риска за счет снижения несистематической составляющей риска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70724">
                <a:tc>
                  <a:txBody>
                    <a:bodyPr/>
                    <a:lstStyle/>
                    <a:p>
                      <a:pPr indent="18034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6. Снижение негативных последствий изменения условий реализации проекта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Мониторинг внешней среды, создание системы оперативного воздействия, получение гарантий и поручительств позволяют ослабить действие рыночных рисков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00100" y="1"/>
            <a:ext cx="8143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6.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 оценки и снижения инвестиционных рисков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4678" y="214290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tabLst>
                <a:tab pos="457200" algn="l"/>
                <a:tab pos="571500" algn="l"/>
              </a:tabLst>
            </a:pPr>
            <a:r>
              <a:rPr lang="en-US" sz="2400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en-US" sz="24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4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ru-RU" sz="24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714356"/>
            <a:ext cx="778674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Правила по разработке бизнес-планов инвестиционных проектов : утв. постановлением </a:t>
            </a:r>
            <a:r>
              <a:rPr lang="ru-RU" sz="1400" dirty="0" err="1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Мин-ва</a:t>
            </a:r>
            <a:r>
              <a:rPr lang="ru-RU" sz="1400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 экономики </a:t>
            </a:r>
            <a:r>
              <a:rPr lang="ru-RU" sz="1400" dirty="0" err="1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Респ</a:t>
            </a:r>
            <a:r>
              <a:rPr lang="ru-RU" sz="1400" dirty="0" smtClean="0">
                <a:latin typeface="Times New Roman" pitchFamily="18" charset="0"/>
                <a:ea typeface="TimesNewRomanPSMT" charset="-128"/>
                <a:cs typeface="Times New Roman" pitchFamily="18" charset="0"/>
              </a:rPr>
              <a:t>. Беларусь от 31 августа 2005 г. № 158 (в ред. постановления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Мин-ва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экономики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Респ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Беларусь от 29 февраля 2012 г. № 15)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Инструкция о порядке расчета коэффициентов платежеспособности и проведения анализа финансового состояния и платежеспособности субъектов хозяйствования : утв.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М-вом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финансов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Беларусь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М-вом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экономики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Беларусь 27.12.2011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Бланк, И.А. Энциклопедия финансового менеджера : в 4 т. / И.А. Бланк. – М. : Омега-Л ; Киев : Ника-Центр, 2008. – Т. 3 : Управление инвестициями предприятия. – 480 с.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Бригхэм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Ю. Финансовый менеджмент / Ю.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Бригхэм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Эрхардт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; под ред. Е.А. Дорофеева. – 10-е изд. – СПб. : Питер, 2009. – 960 с.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Ван Хорн, Дж. К.  Основы финансового менеджмента /  Дж. К. Ван Хорн, Дж.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Вахович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(мл.) ; под ред. А.В. Кравченко. – 12-е изд. — М. :  И.Д. Вильямс, 2008. — 1232 с.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Бусыгин, Ю.Н. Организация и финансирование инвестиций : учебно-методический комплекс / Ю.Н. Бусыгин, Д.Ю. Бусыгин.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Минск : Издательство МИУ, 2012.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211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Кикоть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И.И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Финансирование и кредитование инвестиций : практикум / </a:t>
            </a:r>
            <a:b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И.И.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Кикоть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Гомель : Белорусский торгово-экономический университет потребительской кооперации, 2010. – 180 с.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Савчук, Т. Финансирование и кредитование инвестиций / Т. Савчук, Е.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Семиренко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В.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Шибирин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Минск : БГЭУ, 2009. – 224 с.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Семиренко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Е.П. Организация и финансирование инвестиций : курс лекций / Е.П. </a:t>
            </a:r>
            <a:r>
              <a:rPr lang="ru-RU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Семиренко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Минск : БГЭУ, 2012. – 197 с.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Поплыко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В.И. Финансирование и кредитование инвестиций / В.И.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Поплыко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– Минск :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ЧИУиП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2009. – 114 с.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Титовицкая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А.Э. Инвестиционное проектирование : практикум / А.Э.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Титовицкая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Э.В.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Крум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 Минск : ГИУСТ БГУ. – 2011. – 103 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6072206"/>
            <a:ext cx="5286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tabLst>
                <a:tab pos="457200" algn="l"/>
                <a:tab pos="571500" algn="l"/>
              </a:tabLst>
            </a:pPr>
            <a:r>
              <a:rPr lang="ru-RU" sz="28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sz="2800" b="1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3" y="2000240"/>
          <a:ext cx="7500989" cy="2297712"/>
        </p:xfrm>
        <a:graphic>
          <a:graphicData uri="http://schemas.openxmlformats.org/drawingml/2006/table">
            <a:tbl>
              <a:tblPr/>
              <a:tblGrid>
                <a:gridCol w="1643073"/>
                <a:gridCol w="1428760"/>
                <a:gridCol w="1428760"/>
                <a:gridCol w="1500198"/>
                <a:gridCol w="1500198"/>
              </a:tblGrid>
              <a:tr h="2909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NewRomanPSMT"/>
                          <a:cs typeface="Times New Roman"/>
                        </a:rPr>
                        <a:t>Признак классификации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NewRomanPSMT"/>
                          <a:cs typeface="Times New Roman"/>
                        </a:rPr>
                        <a:t>Виды </a:t>
                      </a:r>
                      <a:r>
                        <a:rPr lang="ru-RU" sz="1600" b="1" dirty="0" smtClean="0">
                          <a:latin typeface="Times New Roman"/>
                          <a:ea typeface="TimesNewRomanPSMT"/>
                          <a:cs typeface="Times New Roman"/>
                        </a:rPr>
                        <a:t>эффективности </a:t>
                      </a:r>
                      <a:r>
                        <a:rPr lang="ru-RU" sz="1600" b="1" dirty="0">
                          <a:latin typeface="Times New Roman"/>
                          <a:ea typeface="TimesNewRomanPSMT"/>
                          <a:cs typeface="Times New Roman"/>
                        </a:rPr>
                        <a:t>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3880">
                <a:tc>
                  <a:txBody>
                    <a:bodyPr/>
                    <a:lstStyle/>
                    <a:p>
                      <a:pPr marL="0" lvl="0"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Виды эффективности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NewRomanPSMT"/>
                          <a:cs typeface="Times New Roman"/>
                        </a:rPr>
                        <a:t>Эффективность </a:t>
                      </a: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проекта в целом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NewRomanPSMT"/>
                          <a:cs typeface="Times New Roman"/>
                        </a:rPr>
                        <a:t>Эффективность </a:t>
                      </a: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участия в проекте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184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/>
                          <a:ea typeface="TimesNewRomanPSMT"/>
                          <a:cs typeface="Times New Roman"/>
                        </a:rPr>
                        <a:t>2. Тип </a:t>
                      </a:r>
                      <a:r>
                        <a:rPr lang="ru-RU" sz="1600" dirty="0">
                          <a:latin typeface="Times New Roman"/>
                          <a:ea typeface="TimesNewRomanPSMT"/>
                          <a:cs typeface="Times New Roman"/>
                        </a:rPr>
                        <a:t>эффекта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Финансовая</a:t>
                      </a:r>
                      <a:r>
                        <a:rPr lang="ru-RU" sz="15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(коммерческая)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эффективность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проекта 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NewRomanPSMT"/>
                          <a:cs typeface="Times New Roman"/>
                        </a:rPr>
                        <a:t>Экономическая </a:t>
                      </a:r>
                      <a:r>
                        <a:rPr lang="ru-RU" sz="1500" dirty="0">
                          <a:latin typeface="Times New Roman"/>
                          <a:ea typeface="TimesNewRomanPSMT"/>
                          <a:cs typeface="Times New Roman"/>
                        </a:rPr>
                        <a:t>эффективность проекта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NewRomanPSMT"/>
                          <a:cs typeface="Times New Roman"/>
                        </a:rPr>
                        <a:t>Бюджетная эффективность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проекта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latin typeface="Times New Roman"/>
                          <a:ea typeface="TimesNewRomanPSMT"/>
                          <a:cs typeface="Times New Roman"/>
                        </a:rPr>
                        <a:t>Общественная </a:t>
                      </a:r>
                      <a:r>
                        <a:rPr lang="ru-RU" sz="1500" dirty="0">
                          <a:latin typeface="Times New Roman"/>
                          <a:ea typeface="TimesNewRomanPSMT"/>
                          <a:cs typeface="Times New Roman"/>
                        </a:rPr>
                        <a:t>(социально-экономическая) эффективность проекта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552" marR="645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1285852" y="1191295"/>
            <a:ext cx="72152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Таблица 2 – Виды эффективности проекта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52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Экономическая эффективность инвестиций: понятие, значение, методы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3143248"/>
            <a:ext cx="2928958" cy="24288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Определение уровня эффективности 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независимого инвестиционного проекта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для его принятия или отклонения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3143248"/>
            <a:ext cx="3143272" cy="242889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1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Определение эффективности взаимоисключающих друг друга проектов </a:t>
            </a:r>
            <a:r>
              <a:rPr lang="ru-RU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(сравнительная эффективность)</a:t>
            </a:r>
            <a:r>
              <a:rPr lang="ru-RU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 для оценки возможности принятия одного из нескольких альтернативных вариантов</a:t>
            </a:r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500298" y="2214554"/>
            <a:ext cx="1071570" cy="857256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00760" y="2214554"/>
            <a:ext cx="1071570" cy="857256"/>
          </a:xfrm>
          <a:prstGeom prst="downArrow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агетная рамка 10"/>
          <p:cNvSpPr/>
          <p:nvPr/>
        </p:nvSpPr>
        <p:spPr>
          <a:xfrm>
            <a:off x="1928794" y="928670"/>
            <a:ext cx="6143668" cy="1214446"/>
          </a:xfrm>
          <a:prstGeom prst="bevel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Анализ эффективности инвестиционных проектов может проводиться в следующих целях: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142852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Экономическая эффективность инвестиций: понятие, значение, методы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0100" y="142852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Экономическая эффективность инвестиций: понятие, значение, методы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928670"/>
          <a:ext cx="6786610" cy="4781276"/>
        </p:xfrm>
        <a:graphic>
          <a:graphicData uri="http://schemas.openxmlformats.org/drawingml/2006/table">
            <a:tbl>
              <a:tblPr/>
              <a:tblGrid>
                <a:gridCol w="252996"/>
                <a:gridCol w="6256784"/>
                <a:gridCol w="276830"/>
              </a:tblGrid>
              <a:tr h="5595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Основные принципы оценки эффективности инвестиционных проектов: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4927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рассмотрение проекта на протяжении всего его жизненного цикла (расчетного периода) — от проведения прединвестиционных исследований до прекращения проекта;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9308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 денежных потоков, включающих все связанные с осуществлением проекта денежные поступления и расходы за расчетный период;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9539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сопоставимость условий сравнения различных проектов (вариантов проекта);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75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принцип положительности и максимума эффекта;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75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учет фактора времени;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75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учет только предстоящих затрат и поступлений;</a:t>
                      </a: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63"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 «с проектом» и «без проекта»;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63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многоэтапность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оценки;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975">
                <a:tc gridSpan="3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q"/>
                        <a:tabLst>
                          <a:tab pos="630555" algn="l"/>
                          <a:tab pos="810260" algn="l"/>
                        </a:tabLst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учет (в количественной форме) влияния неопределенностей и рисков, сопровождающих реализацию проекта</a:t>
                      </a:r>
                      <a:r>
                        <a:rPr kumimoji="0" lang="ru-RU" sz="16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др.</a:t>
                      </a:r>
                      <a:endParaRPr lang="ru-RU" sz="1600" b="0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3153" marR="6315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142976" y="5857892"/>
            <a:ext cx="8001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Рисунок  1 - Принципы оценки эффективности инвестиционных проектов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5953" name="Group 1"/>
          <p:cNvGrpSpPr>
            <a:grpSpLocks noChangeAspect="1"/>
          </p:cNvGrpSpPr>
          <p:nvPr/>
        </p:nvGrpSpPr>
        <p:grpSpPr bwMode="auto">
          <a:xfrm>
            <a:off x="1357708" y="857232"/>
            <a:ext cx="7373205" cy="5143371"/>
            <a:chOff x="5319" y="3869"/>
            <a:chExt cx="6180" cy="4488"/>
          </a:xfrm>
          <a:noFill/>
        </p:grpSpPr>
        <p:sp>
          <p:nvSpPr>
            <p:cNvPr id="125968" name="Rectangle 16"/>
            <p:cNvSpPr>
              <a:spLocks noChangeArrowheads="1"/>
            </p:cNvSpPr>
            <p:nvPr/>
          </p:nvSpPr>
          <p:spPr bwMode="auto">
            <a:xfrm>
              <a:off x="5558" y="3869"/>
              <a:ext cx="5941" cy="59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МЕТОДЫ ОЦЕНКИ ЭФФЕКТИВНОСТИ </a:t>
              </a:r>
              <a:endParaRPr kumimoji="0" lang="ru-RU" sz="160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ИНВЕСТИЦИОННЫХ ПРОЕКТОВ</a:t>
              </a:r>
              <a:endParaRPr kumimoji="0" lang="ru-RU" sz="160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967" name="AutoShape 15"/>
            <p:cNvSpPr>
              <a:spLocks noChangeArrowheads="1"/>
            </p:cNvSpPr>
            <p:nvPr/>
          </p:nvSpPr>
          <p:spPr bwMode="auto">
            <a:xfrm>
              <a:off x="8308" y="4804"/>
              <a:ext cx="3033" cy="595"/>
            </a:xfrm>
            <a:prstGeom prst="flowChartProcess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none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Динамические методы, основанные на дисконтировании денежных потоков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6" name="AutoShape 14"/>
            <p:cNvSpPr>
              <a:spLocks noChangeArrowheads="1"/>
            </p:cNvSpPr>
            <p:nvPr/>
          </p:nvSpPr>
          <p:spPr bwMode="auto">
            <a:xfrm>
              <a:off x="5558" y="4804"/>
              <a:ext cx="2096" cy="571"/>
            </a:xfrm>
            <a:prstGeom prst="flowChartProcess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Статические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b="1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latin typeface="Times New Roman" pitchFamily="18" charset="0"/>
                  <a:cs typeface="Times New Roman" pitchFamily="18" charset="0"/>
                </a:rPr>
                <a:t>(простые) </a:t>
              </a:r>
              <a:r>
                <a:rPr kumimoji="0" lang="ru-RU" b="1" i="0" u="none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методы</a:t>
              </a:r>
              <a:endParaRPr kumimoji="0" lang="ru-RU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5" name="Rectangle 13"/>
            <p:cNvSpPr>
              <a:spLocks noChangeArrowheads="1"/>
            </p:cNvSpPr>
            <p:nvPr/>
          </p:nvSpPr>
          <p:spPr bwMode="auto">
            <a:xfrm>
              <a:off x="8373" y="5552"/>
              <a:ext cx="2933" cy="945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Стоимостные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показатели: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Чистый дисконтированный доход (чистая текущая стоимость)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4" name="Rectangle 12"/>
            <p:cNvSpPr>
              <a:spLocks noChangeArrowheads="1"/>
            </p:cNvSpPr>
            <p:nvPr/>
          </p:nvSpPr>
          <p:spPr bwMode="auto">
            <a:xfrm>
              <a:off x="5558" y="5490"/>
              <a:ext cx="2096" cy="130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Стоимостные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показатели: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Показатели на основе приведенных затрат;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Прибыль;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Чистый доход.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3" name="Rectangle 11"/>
            <p:cNvSpPr>
              <a:spLocks noChangeArrowheads="1"/>
            </p:cNvSpPr>
            <p:nvPr/>
          </p:nvSpPr>
          <p:spPr bwMode="auto">
            <a:xfrm>
              <a:off x="5558" y="6923"/>
              <a:ext cx="2096" cy="1434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Удельные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показатели: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Бухгалтерская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рентабельность инвестиций;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Простой срок окупаемости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961" name="AutoShape 9"/>
            <p:cNvSpPr>
              <a:spLocks noChangeShapeType="1"/>
            </p:cNvSpPr>
            <p:nvPr/>
          </p:nvSpPr>
          <p:spPr bwMode="auto">
            <a:xfrm rot="10800000" flipH="1" flipV="1">
              <a:off x="8313" y="5178"/>
              <a:ext cx="81" cy="1950"/>
            </a:xfrm>
            <a:prstGeom prst="bentConnector3">
              <a:avLst>
                <a:gd name="adj1" fmla="val -312456"/>
              </a:avLst>
            </a:prstGeom>
            <a:grp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960" name="AutoShape 8"/>
            <p:cNvSpPr>
              <a:spLocks noChangeShapeType="1"/>
            </p:cNvSpPr>
            <p:nvPr/>
          </p:nvSpPr>
          <p:spPr bwMode="auto">
            <a:xfrm rot="10800000" flipV="1">
              <a:off x="5438" y="4991"/>
              <a:ext cx="120" cy="2618"/>
            </a:xfrm>
            <a:prstGeom prst="bentConnector3">
              <a:avLst>
                <a:gd name="adj1" fmla="val 222524"/>
              </a:avLst>
            </a:prstGeom>
            <a:grpFill/>
            <a:ln w="2857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959" name="AutoShape 7"/>
            <p:cNvSpPr>
              <a:spLocks noChangeShapeType="1"/>
            </p:cNvSpPr>
            <p:nvPr/>
          </p:nvSpPr>
          <p:spPr bwMode="auto">
            <a:xfrm>
              <a:off x="5319" y="6113"/>
              <a:ext cx="259" cy="1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958" name="AutoShape 6"/>
            <p:cNvSpPr>
              <a:spLocks noChangeShapeType="1"/>
            </p:cNvSpPr>
            <p:nvPr/>
          </p:nvSpPr>
          <p:spPr bwMode="auto">
            <a:xfrm>
              <a:off x="8073" y="6175"/>
              <a:ext cx="291" cy="1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5957" name="Rectangle 5"/>
            <p:cNvSpPr>
              <a:spLocks noChangeArrowheads="1"/>
            </p:cNvSpPr>
            <p:nvPr/>
          </p:nvSpPr>
          <p:spPr bwMode="auto">
            <a:xfrm>
              <a:off x="8372" y="6674"/>
              <a:ext cx="2934" cy="1621"/>
            </a:xfrm>
            <a:prstGeom prst="rect">
              <a:avLst/>
            </a:prstGeom>
            <a:grpFill/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57607" tIns="28804" rIns="57607" bIns="288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Удельные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1" i="0" u="sng" strike="noStrike" cap="none" normalizeH="0" baseline="0" dirty="0" smtClean="0">
                  <a:ln>
                    <a:solidFill>
                      <a:schemeClr val="bg2">
                        <a:lumMod val="25000"/>
                      </a:schemeClr>
                    </a:solidFill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показатели:</a:t>
              </a:r>
              <a:endParaRPr kumimoji="0" lang="ru-RU" sz="1550" b="0" i="0" u="none" strike="noStrike" cap="none" normalizeH="0" baseline="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Рентабельность инвестиций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(индекс рентабельности)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Внутренняя норма доходности (внутренняя норма прибыли)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Динамический срок окупаемости</a:t>
              </a:r>
              <a:endParaRPr kumimoji="0" lang="ru-RU" sz="15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</a:t>
              </a:r>
              <a:endPara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Стрелка вниз 21"/>
          <p:cNvSpPr/>
          <p:nvPr/>
        </p:nvSpPr>
        <p:spPr>
          <a:xfrm>
            <a:off x="2357422" y="1571612"/>
            <a:ext cx="1214446" cy="357190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215074" y="1571612"/>
            <a:ext cx="1143008" cy="357190"/>
          </a:xfrm>
          <a:prstGeom prst="downArrow">
            <a:avLst>
              <a:gd name="adj1" fmla="val 50000"/>
              <a:gd name="adj2" fmla="val 47490"/>
            </a:avLst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000100" y="142852"/>
            <a:ext cx="8001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1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Экономическая эффективность инвестиций: понятие, значение, методы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  <a:endParaRPr lang="ru-RU" sz="1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Заголовок 1"/>
          <p:cNvSpPr txBox="1">
            <a:spLocks/>
          </p:cNvSpPr>
          <p:nvPr/>
        </p:nvSpPr>
        <p:spPr>
          <a:xfrm>
            <a:off x="1071538" y="6286520"/>
            <a:ext cx="7772400" cy="357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Рисунок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2 – Методы оценки эффективности инвестиционных проектов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824875"/>
          <a:ext cx="7358114" cy="5533083"/>
        </p:xfrm>
        <a:graphic>
          <a:graphicData uri="http://schemas.openxmlformats.org/drawingml/2006/table">
            <a:tbl>
              <a:tblPr/>
              <a:tblGrid>
                <a:gridCol w="1457052"/>
                <a:gridCol w="5901062"/>
              </a:tblGrid>
              <a:tr h="5867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Характеристика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Средняя норма прибыли на инвестиции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 (или бухгалтерская рентабельность </a:t>
                      </a:r>
                      <a:r>
                        <a:rPr lang="ru-RU" sz="1600" b="1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инвестиций (РИ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))</a:t>
                      </a:r>
                      <a:endParaRPr lang="en-US" sz="1600" b="1" dirty="0" smtClean="0">
                        <a:latin typeface="Times New Roman" pitchFamily="18" charset="0"/>
                        <a:ea typeface="TimesNewRomanPSMT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Accounting Rate of Return (ARR)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1607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Суть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показателя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Соотношение средней величины прибыли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предприятия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бухгалтерской отчетности к величине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инвестиций.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83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Порядок 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расчета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</a:t>
                      </a: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ЧП</a:t>
                      </a:r>
                      <a:r>
                        <a:rPr lang="ru-RU" sz="16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— среднегодовая сумма чистой инвестиционной прибыли за период эксплуатации проекта;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ru-RU" sz="1600" i="1" baseline="-25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— сумма инвестиционных затрат на реализацию инвестиционного проекта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Стоимость первоначальных инвестиций, по отношению к которой определяется рентабельность, может иметь два значения: первоначальная стоимость;  средняя стоимость между стоимостью на начало и конец расчёта периода.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6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Достоинства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Позволяет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осуществить сравнительную оценку рентабельности инвестиционной и текущей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деятельности;</a:t>
                      </a:r>
                    </a:p>
                    <a:p>
                      <a:pPr mar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Простота расчетов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16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NewRomanPSMT"/>
                          <a:cs typeface="Times New Roman" pitchFamily="18" charset="0"/>
                        </a:rPr>
                        <a:t>Недостатки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позволяет в полной мере оценить весь возвратный инвестиционный поток по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проекту (не учитывает амортизацию);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lvl="0" indent="1800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93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Не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соизмеряет анализируемые показатели во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времени.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322" marR="3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8306" name="Object 2"/>
          <p:cNvGraphicFramePr>
            <a:graphicFrameLocks noChangeAspect="1"/>
          </p:cNvGraphicFramePr>
          <p:nvPr/>
        </p:nvGraphicFramePr>
        <p:xfrm>
          <a:off x="4572000" y="2285992"/>
          <a:ext cx="1428760" cy="642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4" name="Формула" r:id="rId3" imgW="761669" imgH="431613" progId="Equation.3">
                  <p:embed/>
                </p:oleObj>
              </mc:Choice>
              <mc:Fallback>
                <p:oleObj name="Формула" r:id="rId3" imgW="761669" imgH="43161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5992"/>
                        <a:ext cx="1428760" cy="6429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00100" y="142852"/>
            <a:ext cx="81439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2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Статические и динамические методы оценки эффективности инвестиционных проектов </a:t>
            </a:r>
            <a:endParaRPr lang="ru-RU" sz="14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8307" name="Object 3"/>
          <p:cNvGraphicFramePr>
            <a:graphicFrameLocks noChangeAspect="1"/>
          </p:cNvGraphicFramePr>
          <p:nvPr/>
        </p:nvGraphicFramePr>
        <p:xfrm>
          <a:off x="8072462" y="2428868"/>
          <a:ext cx="381000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5" name="Формула" r:id="rId5" imgW="203040" imgH="203040" progId="Equation.3">
                  <p:embed/>
                </p:oleObj>
              </mc:Choice>
              <mc:Fallback>
                <p:oleObj name="Формула" r:id="rId5" imgW="20304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2428868"/>
                        <a:ext cx="381000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5DB4E44-78C2-433F-AB07-A0DAE9512F83}"/>
</file>

<file path=customXml/itemProps2.xml><?xml version="1.0" encoding="utf-8"?>
<ds:datastoreItem xmlns:ds="http://schemas.openxmlformats.org/officeDocument/2006/customXml" ds:itemID="{59E1D9C9-2AAF-4C00-9EEC-78789437BF33}"/>
</file>

<file path=customXml/itemProps3.xml><?xml version="1.0" encoding="utf-8"?>
<ds:datastoreItem xmlns:ds="http://schemas.openxmlformats.org/officeDocument/2006/customXml" ds:itemID="{CB4BB1CE-3FE6-4E53-9678-CE8DE0DDEF20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1566</TotalTime>
  <Words>4774</Words>
  <Application>Microsoft Office PowerPoint</Application>
  <PresentationFormat>Экран (4:3)</PresentationFormat>
  <Paragraphs>973</Paragraphs>
  <Slides>44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44</vt:i4>
      </vt:variant>
    </vt:vector>
  </HeadingPairs>
  <TitlesOfParts>
    <vt:vector size="47" baseType="lpstr">
      <vt:lpstr>Солнцестояние</vt:lpstr>
      <vt:lpstr>Формула</vt:lpstr>
      <vt:lpstr>Microsoft Equation 3.0</vt:lpstr>
      <vt:lpstr>     ЭФФЕКТИВНОСТЬ ИНВЕСТИЦИОННЫХ ПРОЕКТОВ</vt:lpstr>
      <vt:lpstr>Цель лекции</vt:lpstr>
      <vt:lpstr>Вопросы по теме: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по теме: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Эффективность инвестиционных проектов</dc:title>
  <dc:creator>Олег</dc:creator>
  <cp:lastModifiedBy>Nikola</cp:lastModifiedBy>
  <cp:revision>297</cp:revision>
  <dcterms:created xsi:type="dcterms:W3CDTF">2013-09-25T07:59:26Z</dcterms:created>
  <dcterms:modified xsi:type="dcterms:W3CDTF">2014-05-29T16:25:28Z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