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49E-AE0A-4C8E-AEF0-226379E485D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6AD9-736E-43C9-A74E-DD8568BA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7AFD-F3DB-4242-804B-6E26036CD97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0B65-9F2F-402B-BA0C-DE5700175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26AD-FFD7-404C-A3CA-3B620F1FC77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9A49-99E0-48E0-B33F-4930A4C4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C51-6DCA-48B3-AADE-9EA0AB892D5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5841-BC2C-42FF-8D55-045D899D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B691-0A03-41B0-B293-FB3CD3FE26D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2F70-6129-4C6A-96F2-26FE9206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B00D-5FED-4DB6-AB09-CD88D5B6828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71DD-A515-4A32-9151-935989E1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673A-A3AC-4966-98BA-EF8F22B9917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C28C-72AB-4B6B-8C1C-737091A47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205D-A38D-4333-9D8D-6E4DF013490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CFF0-5767-46D3-ABC1-718BAAD3C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D9C-C5F1-4287-A63E-62DB2686C7B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5694-E5E3-4724-8AFD-7C26A254D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117-A321-43F1-AA5B-D7C6D3D2D8D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7771-4A72-4B79-B920-DA23A586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BD1D-3A48-4E66-B420-959249B965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4E84-51C5-490D-9BC5-86B79F32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24A0123-A200-4025-B847-992DC3D2229D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0A136EC-79AE-423F-B285-3FD550B0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64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D%D0%B5%D1%82%D0%BD%D1%8B%D0%B9_%D0%B4%D0%B2%D0%BE%D1%80_%D0%A8%D0%B2%D0%B5%D0%B9%D1%86%D0%B0%D1%80%D0%B8%D0%B8" TargetMode="External"/><Relationship Id="rId3" Type="http://schemas.openxmlformats.org/officeDocument/2006/relationships/hyperlink" Target="https://ru.wikipedia.org/wiki/%D0%A6%D1%8E%D1%80%D0%B8%D1%85" TargetMode="External"/><Relationship Id="rId7" Type="http://schemas.openxmlformats.org/officeDocument/2006/relationships/hyperlink" Target="https://ru.wikipedia.org/wiki/%D0%9C%D0%BE%D0%BD%D0%B5%D1%82%D1%8B" TargetMode="External"/><Relationship Id="rId2" Type="http://schemas.openxmlformats.org/officeDocument/2006/relationships/hyperlink" Target="https://ru.wikipedia.org/wiki/%D0%91%D0%B5%D1%8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2%D0%B5%D0%B9%D1%86%D0%B0%D1%80%D1%81%D0%BA%D0%B8%D0%B9_%D1%84%D1%80%D0%B0%D0%BD%D0%BA" TargetMode="External"/><Relationship Id="rId5" Type="http://schemas.openxmlformats.org/officeDocument/2006/relationships/hyperlink" Target="https://ru.wikipedia.org/wiki/%D0%91%D0%B0%D0%BD%D0%BA%D0%BD%D0%BE%D1%82%D1%8B" TargetMode="External"/><Relationship Id="rId4" Type="http://schemas.openxmlformats.org/officeDocument/2006/relationships/hyperlink" Target="https://ru.wikipedia.org/wiki/%D0%AD%D0%BC%D0%B8%D1%81%D1%81%D0%B8%D1%8F_(%D1%8D%D0%BA%D0%BE%D0%BD%D0%BE%D0%BC%D0%B8%D0%BA%D0%B0)" TargetMode="Externa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0%BD%D0%BA_%D0%90%D0%BD%D0%B3%D0%BB%D0%B8%D0%B8?title=%D0%9F%D1%80%D0%B0%D0%B2%D0%B0_%D1%8E%D1%80%D0%B8%D0%B4%D0%B8%D1%87%D0%B5%D1%81%D0%BA%D0%BE%D0%B3%D0%BE_%D0%BB%D0%B8%D1%86%D0%B0&amp;action=edit&amp;redlink=1" TargetMode="External"/><Relationship Id="rId2" Type="http://schemas.openxmlformats.org/officeDocument/2006/relationships/hyperlink" Target="https://ru.wikipedia.org/wiki/%D0%9A%D0%B0%D1%80%D0%BD%D0%B8,_%D0%9C%D0%B0%D1%80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2%D1%81%D1%82%D1%80%D0%B0%D0%BB%D0%B8%D0%B9%D1%81%D0%BA%D0%B8%D0%B9_%D0%B4%D0%BE%D0%BB%D0%BB%D0%B0%D1%80" TargetMode="External"/><Relationship Id="rId2" Type="http://schemas.openxmlformats.org/officeDocument/2006/relationships/hyperlink" Target="http://saratov.forex4you.org/images/site/srtv/Ralph_Epperson_Invisible_Han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ru.wikipedia.org/w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19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.ru/tags/mario_dragi.shtml" TargetMode="External"/><Relationship Id="rId2" Type="http://schemas.openxmlformats.org/officeDocument/2006/relationships/hyperlink" Target="http://www.gazeta.ru/tags/evropeiskii_soyuz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9750" y="188913"/>
            <a:ext cx="8086725" cy="32400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4" descr="http://kredit-nalichnymi.info/images/d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662363"/>
            <a:ext cx="36734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5"/>
          <p:cNvGrpSpPr>
            <a:grpSpLocks noChangeAspect="1"/>
          </p:cNvGrpSpPr>
          <p:nvPr/>
        </p:nvGrpSpPr>
        <p:grpSpPr bwMode="auto">
          <a:xfrm>
            <a:off x="1692275" y="549275"/>
            <a:ext cx="5829300" cy="3543300"/>
            <a:chOff x="2281" y="1476"/>
            <a:chExt cx="7200" cy="4320"/>
          </a:xfrm>
        </p:grpSpPr>
        <p:sp>
          <p:nvSpPr>
            <p:cNvPr id="13318" name="AutoShape 6"/>
            <p:cNvSpPr>
              <a:spLocks noChangeAspect="1" noChangeArrowheads="1"/>
            </p:cNvSpPr>
            <p:nvPr/>
          </p:nvSpPr>
          <p:spPr bwMode="auto">
            <a:xfrm>
              <a:off x="2281" y="147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322" y="2070"/>
              <a:ext cx="7118" cy="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Дисциплина «Денежное обращение и кредит»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Преподаватель: Шердакова Т.А., 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ассистент кафедры финансов и кредита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Тема лекции: «Деятельность центральных банков»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Специальность: «Экономика и управление на предприятии»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Курс: 2 курс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Times New Roman" pitchFamily="18" charset="0"/>
                </a:rPr>
                <a:t>Крупнейшие центральные банки мира</a:t>
              </a:r>
              <a:endParaRPr lang="ru-RU" sz="16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2627313" y="274638"/>
            <a:ext cx="386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Банк Англии</a:t>
            </a:r>
          </a:p>
        </p:txBody>
      </p:sp>
      <p:pic>
        <p:nvPicPr>
          <p:cNvPr id="22530" name="Picture 2" descr="http://img5.arrivo.ru/c81e/8b/20322/2/London-Bank_of_England-flickr.com-PerksP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65225"/>
            <a:ext cx="8359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250825" y="196850"/>
            <a:ext cx="86423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Центральный Банк Англии - самый старый центральный банк мира. Данный институт появился в конце семнадцатого века - в 1694 году, в результате так называемого соглашения между почти обанкротившемся правительством и группой финансистов. Правительству для ведения войны с Францией понадобился крупный заем, для выдачи которого несколько Лондонских купцов объединились в один частный акционерный банк. </a:t>
            </a:r>
            <a:br>
              <a:rPr lang="ru-RU" sz="240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>
                <a:latin typeface="Palatino Linotype" pitchFamily="18" charset="0"/>
              </a:rPr>
              <a:t/>
            </a:r>
            <a:br>
              <a:rPr lang="ru-RU">
                <a:latin typeface="Palatino Linotype" pitchFamily="18" charset="0"/>
              </a:rPr>
            </a:br>
            <a:endParaRPr lang="ru-RU">
              <a:latin typeface="Palatino Linotype" pitchFamily="18" charset="0"/>
            </a:endParaRPr>
          </a:p>
        </p:txBody>
      </p:sp>
      <p:sp>
        <p:nvSpPr>
          <p:cNvPr id="23554" name="AutoShape 2" descr="data:image/jpeg;base64,/9j/4AAQSkZJRgABAQAAAQABAAD/2wCEAAkGBxQTEhUUExQVFhUXFxwaGRgYGCAdHxodHBwdHBwaHRocHCgiGhwlHBoaIjEhJikrLi4vGB8zODMsNygtLisBCgoKDg0OFBAQGiwcFBwsLCwsLCwsLCwsLCwrLCwsLCwrLCwsLCwsLDcrLCwrNywrLCw3LCssKywrLCsrKysrK//AABEIAKcBLQMBIgACEQEDEQH/xAAcAAACAwEBAQEAAAAAAAAAAAAEBQIDBgABBwj/xABFEAABAwIEAwUFBQUHAwQDAAABAgMRACEEEjFBBVFhEyJxgZEGMkKh8BRSscHRI2JyguEVM0NTkrLxJKLSB2OTwjRE4v/EABgBAQEBAQEAAAAAAAAAAAAAAAEAAgME/8QAHREBAQEAAwEAAwAAAAAAAAAAAAERAhIhMUFRcf/aAAwDAQACEQMRAD8Az5cHO/So94/ujrc/0qSUACwipVnWsQQyB18TVhmLa1wipJqVjmUQkJ1gAelSIr1Jr1NQx0V1eVEqqKQqM1FS6iHaG5F4NToTtoqRxIFGrBUV3xC/wn8qDOJA3q9tC80lBgCNuZnXypWCUEUQiKFQyuT3Y8SP1q5LC/3fU/pUBAM1aiqUsrPL8asLCuYPSD+M/lTjOrBarEqqtDKj8Q9P61YnDKPxDzT+hqFqaR0qWWbfKvE4dfNJ+X1/WpJbWNh6/wBKVqxCIqwdaolQ1SY5iPwma8LqSIEgncIJ+eUgHTWkDEc4qYcoZvFJJssa6Aifx+polKp0FSWtEmr+cwNd6Hb5zUguMxPuxsDPW1OJBCnAogEKtNxboBy5T9GeGKyrN3EmNBcgG+s6Zr6aCvMIkpMmTrrAtsN/GiG9NSfGjEvSIie9YXP/ABVgO2lVoq5LXKtQJFQqUVFLWlSAjzrQT7P6mrEDUbHz1/KvWk1cQNqlhYrgrZJJzgfCAYCLAHLaQDy6npQjnCHU+6e0GxgAxtNwCdpHKn8H5cvz+ta8TbQ/jWTr4tFSryvRXJ1x1TqOaoqeFQWzXFyhgVH3R61MYQnVXoPzpWLC6KpD86CfAUS3gxsmfG9EjDnUwkdaDhaUKO3rUhhSdT6Cr38Wwj3nJPJP9Ko/tpOjbJWep/QE0HYuRg07yfOiGsLGiPl+tB/a8Wr3G0oHh+p/KpDh2JX77xSOQM/hlrLWmL7ZDZKsqU7lRGk3+VXO4lkavtg9IP4Uoc9n0hJKnFK5zEQSArUHYnemrXCMOkR2Y87/AI71qM3VB4ixP94pXRKD+l6keKsbdqfKPxIoxGBZGjafQUSAgRCR6D9KrVlLv7ba+4s9O0QPxXUv7baEfsnP/kR/53pq3l+6KtSpO319fnTKLKSnjzW7Sv8A5m/w7SRU2+OMfccHXtEn8HKdJKdxNdlbvYfjVeSwuTxdjSHh/KT+E1e3xfD/AOcpP8bagPXL9RRX2RlWraZ6pH6VyeEsbJCT0sflFU5M3ikxiWViG3mVHooT138KMThV2gEzrBB+U/U0tV7Psqm6vEqKtf4iaqHszlktuZTzCcvkQ2pAPmK12GUzfwI+JPW6NR4/OqW+GIEZLfwyNegsd6qZax7fuPZwNlGZ/wBQJ9FCp/2y+n/8jDJWLd4SD4wkK6cq1GVRSQ5lDp0GUKROabwCANBe9Edq6n3mswnVBmf5TH4mp4TjbCjYuNnmR2gt/CVEa7gUbhkBz+7U27/AoT1BBv6mlAUcQRIBOVWgSoZSfDN73lNGBYqzEYYe6pGuyhY9NwdvWgDgQP7sqb5AAFJ/kV3R/LlNRMkGKtS5zpMMU6iykZx99v8AEtE5vJKlUVguJNuzkWFxqNCOhBuPCoGiHOX4VZln6+rVS0QOtWprQWEdfrrXqXText0k+g6V6hPPa/8AzXqhJ086kIAPL69a8XAixPh/zUE+u9Whf0fw+r3oqfEFLFVl4nQE1YjC6Zr/AIf1oxvDwJMAdbCuDuCRh1G5MeH60Q1hRsJP1zqp7irSTlTLitgB9TUAcU6NmUf93y0pGj1ZED9opKfO9BL401MNIU6egP4a1JjgLYMuFS1b5j+QpoyhKRCUgDoIolispYHsW5olLSesT8pP4V6OCFV3XVK6C34yabyTXvZ06pxhe3wllPwAnmqT+NGtwB3UjwirMoFCOcTZBjOCeQ7x9BJrF1vYKBNTSg86BPEFH3WlxzUAgeqyKgrGOxMNJHMqKv8AaI+dGHYZOYXMlSTukj1FFJbBgncT4Tes25xBUK/byQDZDf6qJ+VSwhdVAUl8CBz5aWTNa4s2tOGk61JRbG486zyeHk/4bqv4lR+Lgqz+zP8A2Gx/Eofqa0ztp8280N09e8KmnEtRqmNdaQ/2Yf8AKww80/8AjUkcNJ1aw3qn801SxenynWyLEfr4VJhSDyjxpH/Zih/+uyfBSfo14eHKGuHIP7kf/Vf5UeD1pktotB1qaG0m81lFMZRdL6fJdvPKRUu3y37ZxPLNHzBCai1ameRFTSg6VmGMe58LiF+II+YJo5jjLm7YV/AoK+WvyqHp+2pQ+omiO2BFxNvXekiPaJuYVKD++CPxFNWMUhdwQR40soYjhzLvvpSfEfntS9/2Wky24oEaZu9HKFE5h4A047OdK9AIuKYshOnF4zD2WC4jr3wdfB1J0H+JrpR+E41hnQcxDRGsmUeZjuX2WEHpTMYqRChP9aoxXB2XYVELHxAlKh4KFxW9ZTXw4gSBKeabyDvY6aUpxXCkOmSnvDRSTlUI2CgZHhO9VK4XisN3sO5mTuiw9UxkOp2B60ZgfaNt05H0KQ5upIv4lGpHUZh1FKLuyxLOn/UJn3TCXPJXuK88vjTDh3F23CUpMKGqFd1SfEH8dDFM3sKopCmyHEKEhSTqPGkPEMAh2A4kyn3VCykbnKoXG9t9wadB8h/Y/hV6RO+mtZFGLfwwGf8A6hr7yB30xfvJFlgRqm/SnnDcc28kONKSoEWI61I1WLCB9bVEX0Mel6ijc26mPDWfKrW1JAgjw+hRifEjxSTlw7ZUfvHT68akOErcIViHCo/dTZI+ukUzSAkAJAA5CpgGL1y126qsNhkNiEJA8B+J1NWgmoOvIQJUoADcmBQjnEVH+7QSn76+4nxk3PkDRmr4OCOdU4jGNt+8oD8fTU0pXiColJcU4fusgpHmr3vO1Ws4RxNwG2BzPeX5nn51ZDos8RWfcaMfeX3B87nyFDu41RMKdSD91pJUr1V/4mrG8Gg3VnePMnKn8p+dHNtFIgZGgdki/rYE1asLhgiq/ZKV1eUY/wBJgD/Sav7NQEKebbH3UDTwjL8waI7NHxFS/E/kKBHFVdqGW8OELIJBWRED4u7JIt40e0+Re3hUHTt3Dz9weqQI9aKawN5DDYP3nFZj6wTS/wBosU+232qHEhKYzAonWxIOvlXvDlhLX2l95a+VyE6aJQD3iTprVithnipCCFvtoSUkEJATraxJ18qlh0oUgKLi3JE5gqx6iNqS4TgAcLr7jYbLgOVsASn95U2KzuP6w6w+IYBSyl1BWkZcgImQIjxtSFgwzR+FR6la/wDyoFXFsIlzs0Nl1Y1ShKlx4nT50B7X45YKMM1/eO6xqAo5UjpJmTyHWnvCOEIw7YbRAgd5Q1UedHxbrzB4/DOKKA0ErAulbeVXlPvC40NQxXEWmVpQcIVBWikoSQTckXUDIiknH3o4nhEoJmO94EmJ+dS9u3C7iMLhkGCVhxZmMt4FybQM5v0pzVp2ribEXwT1j8LP6KqzDcQwy4AYeTmMSUrSAfELgV63xllb6WGj2hyqJUggpQEx7x3JsLb0Lw7h7ice8rRlTaTB3csJA8AfGasWnSEtjRTqfBw//bNXoxaMxbGLhQAOReRRg6SDlofA45h4qDTiFlPvQdOvhO9Zv2jPa8Qw2HZSjMJU6ooBISQCQSRfuCfFSdKMWti7gCq6k4dzqpBQfVOYVQ5wZBN2HU/vNOBQ/wBJ/ShT7LMzmRnbPNtxafwMHTcUs9lOIvPPvNh5wpYXlVnCSFCVAd6JBMfjV1qt/cO1YPLZOIynZLyFJJ9e5Hgjzod3hjiO8ti332THT4AQbc0VJftU43izhcrbgyhYGaCBEkKBBE2nwIrQIU3M5Cg821ZfkLH0NOVnwgZx6x7j0x8LouP50SB5pFM2+OlEds2UA/F7yD/Mm3rTBzBpdAVLb3IrGRQ8HE2nyFLXeE9me4tTO2V33T0DqTBnqT4VoHuCxTbneBEH68qLDRmQZ5XrDv4YtKl1CmSf8RuMh6n4PHNkjrTLC8VdR747VEaoHeA5ls3jqJHWlmte09srT6vzoDifB23QApM965AukxIVOov9aV5wvirTwBSoHb/mmrCsyQY8pmtJlBgMThFKU2rtEzf738wJAciReQr9/amOE4yxibKAQv3ZJtP3ZUJSrkFAHlIg1plKB1vakHHPZZDn7Rs5FgEZk780kaKSeRBGlqRiOKwymveHd0B/Ix9Te0UjxnBMy+1YPZP7ke6s6wtMx/OBPjEUTg+NPYQhnFpzN6Ak93yUfc091Ry395MAU7ew6VgrZM7QRpA90g3SekflUmd4fx4hfY4lJZeHWUqGgUlU+6Y18tZA0SXCOfoTSbGYJL6eyeSdyCbKQrTMk6eehymeVIy/jMGS0EKeR8Cwkm0mxABg9NOR2Ggz+JxSG/eIBOg1J8BqaCxeOXEqIYTzXBUfBOg/mPlVWHYWZKB2QOrjl1q/MfLworDYJAMpSVq3W5+X9K8/jt6DYbWshTbd/wDOfv5pRt5AVcnApJlxSn1eMJ9BRjov3lZjy09BXhWdhFZtMiQGVN1JbQNkiI89qix2ZAUiFA6GZ+dK/aJBUltrdx1KfKZNvAVQyF4VzKEyg6AaLA+7sHB861JBeTQAk1nsXwxP2nswCqWs4zOLN0mLEqMH3T5VpGVBSQpJlJ+iPH9DSvFpjHYc/ebcT6QalXvDMfqh3YxmVYpOyV/krQz5meKRGOw/Vp0fhRmP4cHLg5VxYxqPuqHxJ+hSvCtq+0YfPCS2VJyK1AWkiUKnvIkCBtJmNAQ3wZ7YWwbvgn/cKWN4JwYfDvlwltqFBKUA5Y+Myb3megHWjvapxbrZw7TTqiVJzrywhIBnU2J06UXwzEqbZ7IIQopRA72aVfdUhCSY1v8AKpX2jWuJJU2FbykEC85iAFJvdJEnyI2qHDvZ5plxbiZKlKzd6DB1sYkCSTSrAcEdCezUCVZs6FJGQtifhC48gbeVaFHawBlBIAkqcSCTuTCYk62FMW6z77UcWSXNC0koO2mUieigfWtNj8QhhJW6oJSLyfwA3J5UHjMCXI7RLHdMpJeMjaxyb6HnQzXAGgrMoYdahoXHluR4BQgelP0ewF7NYNb2JXxB4ZGgD2ebkLZv4QJvuSYqj2Qw/wBsxmKxSxKZyIB0g2AvayBHiTWkx2HDwAd+zOAWALio9AmK94fgOyjskYcQCAA8oCDE93JeY11pAjh/BksFZSbE91ISlIQPuiBKhN7+FXYljMCkyQoFJF9DY71NKn9OxSfB0H5FCfxrxOLdH+A54jIfmFn8KlPCvDcKw3DWHXUpIAuSTJOgCQSNCYEdaReyHD3yy7jgsB96SJazykXgA37yhAjYCmnHsEcT3X33kNzORTWRO8SvINAdTPlTJrib4TDTWGdSlMJDTxTYWSIKYGg3NQBcHyYds4rFvEOYgokupyFIiEIyBRCbSbba6Ua4WuH4chlslS19xGqnXV6C9ztPIClX2N5x9GL4gCltglSGUNrWAqLE5QdIkm8kC4FqZezy/tb6sWuwR3cO2dUJUO86eal6AxEJVFIZ32twrmEYw6w4TiF4gl5wfGpae8P4QISByHWt5xPFtMMqdcMIQkKPhsB1JgeJFZj/ANU0f9K2r7r6DpzkedHtNqxbo7S2EwhlWeAHnQJuN22gZPMkcpqPxR7Oez5bSrFvFTKnFdoWkqLaG0/CFAEAkiCqbSdNaLw3t6wFFDXaP2uG2lLT+GnyrPJcd4y+rvLRgmz5qm4J2K1RN/dHz3+D4cyygIaQEIGwt6m5PiTQEuFcRYeTLKy2fiQUmBt3mVgZR1TE9aHx3CAJUiGTqCJUyTzIBBaJ+8Mh071ZXjvaOcUaZw0hSWicQoHLkST3ZMGFRpaTmTys74px5XDU4eSXkLV2alKcAXpOa4hQ5kkQI8aQjjWsqpfSppWzyD3TOhK7JV4OAdFGj8Jxd5gS5327ftEjTlmTqnx0600wmIZclKCG16qaWISZ3KDdM7KTY696l7/ByhX/AE8Nqv8AsFnuL59kvbwiPvJNKaXCY9DglJBpgy5FfOGW+8Q1+weF1sr7qT1tOUfvplB3CSYD/g/tESrsnQUODVKvkfA7EWNMTTY/ApeSRAvqDWNxOAfwCs7cqa3TqUjpzSPu2j4SnQ7phQUJBq1xoKEGKUzGAfaxaAtpQS5dRA+KNZkagwDopMAWBgr38VC1J7BxSkmFFK8gnxKhPO2k7TUPaDgbjTxdwgOYd5wTCSJsm3ezwbERl1mDlUR7M8ZQ6zlcbWpxBIWAMygomTn0ufvAQraIKRSh8qxnEEN3cKlK1gJJj5QPOqcK89iZIV2TYMZUwV6A3OibeNMltSIIkHUVnsE64wpbSMpWCEd42gmUL62UfU8q4yO1qrifD0tupbGdZcBKTmOZJFpBnznpWrKD57+NJl8AUuVuOq7Uj3k90Acucee1U+zeJOVRzLUgJmCSqCDsdb3tpalnRGLbW5i2kIVl7JCnCYCoKu4LHeDY0avhSDdanFqiyyr3eoAhI9KVYNx5T7jqEiF5QQoSQlMmBCglJP7x20tTZwFchZABsUpGcnxJGUehopnpbwvGqTnUiF5VFKwkwlcfEk6JVp4j1qT6Xn3mnUDL2clOXvHvCDmMZNJETtTRnDj4UAdVnNHgn3U6bRV6jPvrKug0+VWrqhncgBSkJO5NyeZypgeQNWBqYntVnyQPyI9a9S+BZKQPL9NasQtZ6UNY5vDHZDSeqhmPqf1og5viegckgD9aqGEUd/zqaMCZoOKezbDqSorWQhWpMRKREC2tx4GrlONbNpPiP1q37CApBI1JR6gq/FuizhEjXKPE1tnAQfT/AJTY/lTVycQP8tHoj9KuhsfGgeYqYeZ3Wj1FBkDfah/lo9E1JDrZnM035IT+lFh5n77evOrUlo/Eg+YogCJcZ/yo8AUx5pIq1tbRmFrSeiz6d+ZopOBQeR8I/KvXOFJjU/XjWtHVFClR3Xv9SQf9pTVbrGb+9Yac/eT3VeUgfjUHOEn4TB6/0qIw7yNPKD+Rq1SJ9nkHdcfYPJwZ0/6lSPRVENOYhPeCGngdVNnITysqQf8AVVDfElpsoT9fOptYhtXwlCjuk5Cespso/wAQNUovEv8AaxCMbhzhys4dZWkguI0ymbEHKbclUx44wVYF9hic6mVJQCZJMXvzVJE8zRMFSSFBDqDqlwAKt+8BB9BQjWBQFEMqWwvZtcKQT0G2/uEa0s4E/wDTp5ocPaAKUxm7QkxCioyFExHLyFJcL7RvP8TWMKVKw+QBWacsgGHANUg2EC5gnnTniTDBVlx2FQmTdwTlVzPaJhSTyJ5amKtwTicAwFqZLoIVmVhWha/dJSV5iVAwVCRbYaoMMRxBGFYcfebDJnvAQouKFkgEXUSNARYBU2E1jvZ/gzvE8R9uxYKWUn9k3sQNhzSDqrc9Iq3CcLxHFMQHcUlTWFRdDUxM7c5IF1WNrWivoWYJHcASlKbARAAGltAKsQVWFTPdTcCARsLW6aDTkKuYxUApcAUjr9fOuwb6HE5kKStIJBKDmukkEW3m1euYUHry/ClJ4nAIfQM0rAulY/vW+qVaqAnx8aSY9gtAJxPfa/w8U3AKTO9u4bCR7pjRNNTiRh0lxS0oSNc3dHzPyo3hGPZxjalsqQ4lRIWL5VEWMg+6u2saETNqoizA8WdwxCXDmQT3HBoreP3VdD861zHFUKbLkiB9ADnNgKxfEcF9lByAuMKVkXhyCpSZvCUi5SIJAGkSk7KG4NiYSh2QtoKkJ17MyQCbAkCIzG4OoSbBT6JgGylAze8qVK8VGSPKY8qy3tJ7FtPu5+zBMXItvPKtHgOIJcSL3ooqNQfnrg/DCykgqJm+tp3gbCgOPNp7VCge8QQoD7lyFE7AEESd1dKadsVe7AH31WH8u6vK3WvUsCZuozMr2/hRoPHWuWuvUudQ+8kBawhuIJFs43Mm5nkkedF4bhiUpCUiQBoqyf8AQLnzmiiY6nnv67VJKFK6Vm8mur2BFzI5aD/SK9C+Q+vCrmcJzqwrbRqRPIXNRUBhSufhRLWBoN7iv3R6/oKFdxSlak+Gg9BRh05K2kaqSDy1PoKrXxVA91JPyFJVKA1IH1yF69Q2tXuoWfEZR/3X+VaxkyXxlfwhI8pqk8SXJ75HhHpVbPDVq1KR0EqMeJgc/Si2+FpAlSlkTa4H+2KsWwDi3FLT7ypBlJJMZhpMc5IPQmqWsagiYI5gpNvl86ef2a1FxtGpJ3vqb3+VdwzhLDCcsZgRfMJJ0G96RsIxjU7Sf5T+lXIeJ+FXp+tahMW2A2H9NulTZekxFhbr4G/1BqwWsxn/AHV+n6VH7SI90/6Dt4CtYpYVFhY8pgipKw6TM6GxGvXwi/zNODayDGKvFwfBQ/KmGGxx+B0n+Fc/KTWgRhWzfKmf4Rv11i+nhVL/AAptYCSlMDb+mgqxdqFa4q8Pin+JI6fWtHNcdPxonnlMfI0Mj2dbH92pSCORty0qtXB3BotKuihfyI/OnF2PGcew5aSk8lW+elSc4QDcXnTwrLLQtHvIOuoEi3yi3OrsHjlIPcXB+7//ACaMXY5XhHEGRPjseVvrwqTHESJS6lOXc6jnv/Q3r3CceB7riddxp5jUeVMRh23UyCDO4P4/oaRqttWZMJIWki6FmR5G5T55h4UB/ZRbUThVFtVpZXdKtJjvQOcpOvOpucOWi6CfAW6aRPzq3C8TQruuCCdNfHXY31FaZKmB+1KRmwuJ+4PdXuT91QtNhO5BmhMVwXE4xZbexDmWf7ptAQiDoStJKVp+fQG1aviWBS6jI6M6dQoe+jkbRMcxcGPGk+NaLbfZ4sHEYVejqScyN8ystzBiFp7w1INzUhbCMHwtkNZ22idiczjij+6JWs7AAGLClmI45iXXEM4dn7Klc5XsUmJJmyGQffNyAsjTSYpj7J+zjGHU460W1hxKcjoKispgySoqIEyPcgGBYaUV7WOsowjq8QkKbSmcp1Ur4UgzIUVRBFxc7UJ879tMLGJw+FSpeLxbigpZdJISLwlKEkBANyQLwLm9fUMBw9LDSUoytpSPhhKd5gbCTPPSsb/6acIzIOPxAUXnZSgkklSYCcwBE3CcszoCdK3LohOd3KkJE3VCUxqo6Seu23OpCsHiFPKBUMhT7qiLqnZX7vTW+1JOMcKU04rEMIv/AI7HMfeSIjTQ6GIOlshx3ji8TisIrDKLLSXCQ+tQQHPdSvKlR77cWmO8TbnX0zhz/aJTmMOD3VQRabAjkREp2PgK1EQcOxgQA60czJ15t7GQb5Jt+7BB0BOzwOKzoBrGcXwqsO4rENJ7qj+3Z12utI3keShANwCOw7y0pCmQp1pYlJTcp/dM8rR01uKWWAVzUZP16VyJVYaRrH1J0qxjByZVfpXPY1CbIGY89h57+VcHfVjeEgX0+t6i5j0J93vH5eu/lS5x9Szck9NvSoOKSmMxvsBc+QG3Wpavexq1am3IWH6n1oVa41IE/PwGpNWNMqXuGx5FX6D50bh8GlNwmTupVz63NOVaCZaUq6U6bqsPTU/Ki0YD7ylHoO6PkZI8TRbZ5SfAaaec3r1KIVMn+vPpV4cte4fDoQISkCbm3P8A4q8W6/XnVeckb/X4VNKCb8rmKhiQVa9ucn12qaACYn5f1qLSb3FzUi8EGVbmOe9vKZ86T45orm6U5QbXM8pjLHz6bUUlB1gfW1cwsayI/Dz0FXog9N6ggGvLyrkNRBi4uJ586GafUlxSVSRMpMWg6abRRreIBUEkEKO2sjSUxqJImdBcxUrXFkyJI5D6/LpVqUqF5t48/GvXRmGpRzjX848qijOiZ/aI5gd4eQsob2g9DUNSSkgbnxvVyc3Tw/rF/wDivA4FAEXSbgjT6n8KqxpOcBJi0kG4VpY78/Cr4P4IEHnbU8/Dzrmm4EQBa0H+lTwigsA6agjcG0z1FvUcxV6mqV4HKjzjxvPTmfl4xQmL4W2oHu5ZOg1naYMG/wCdMfsu4uAbTFtampKrzY/1H5TUzWee4O4kSkyIAynpbcgDyIFzrVDeIW0u+ZCud4PqBI8RHjWrRy1+prncKhYhaQbaaR+YPhzrWQBMBxsGA7b94aefLxE+VHYrhyHU5gJ3HpqL/Os/iOBrbPcIKSdLb+Jiw6iocO4spsxpzQq194BuD5TzFWI0w+JcYOVUlHP9Zpo0sKBKMpB95J0M/geu+/MUMvJfGs8wYBH9KDfwa2TmQSE6+A9KkGxWFXhSt/DAFoEqfYUcsc1ImyFX8Fb7KpLxDhWGxSxiArEYlhQK1MpWtXYq3VkgqE6FE5k7ApnLrMJjkYktlsAhBkqPxEAgBKfjTJmTAkWmheIcOdZWcRhPe/xWCSErjRQPwm1ljSINqkZr4gzhMO248pKe4lKEpE5jFm20WKlW0AJJGlKzwh3GqSvGJys2LeDzRuO/iFCyzY/sx3RveRQ/svwnDKf+1MJTEKBbUklbLtswTKobm5KY1MgwaZe23FvsuDdcSqFkZGxPxr7oPgACq2yfGnExeBYHEuNKWB/02DskbSgwm2kFwKPg0K1ftlxY4RhTiFpDsQ0kiStybJCEkFROk7Vm/YQrYY+z4VsO4p2FuLVPZsBX932qt1Ze92Y7xzbVsuFey6WVF5xZxGKUIU8v4RybRo2gch5k0IZwHiP2xkLCVNvJSAtpwRE6oUCNCQYVtE27wrO47A4nDrJwZT2bhKihaScigYIAB7p5jSR1Mj8V9tMmOwzGDUl6XYfSm6cvdSRnFsybkxYRfat32Jd/aMqQnN74WmYULHQ2Vsf4R5sD4liMYV20TyG/jz8KrUQmM2p0AuT4AfQqtsFXuWT99Q1/hSfxNrWB1ozDYYIk681Eyo/X0K5uv1S2w4v/ANtPLVR89E+U+NFYfCIQIAA5nc+JN1edSdXA8dB/SrkpgXnS9Sjkt31MfX1erXISQD/QHkarSgETzOx+Ug6a2qcDS3qL9edZaiSfz+vrpXdiCNSLG8nevC5p9evKvMS+EN5oJvtrfxsPGmQ6vbAAtp0oZOPlzJlVF5Wdov6Wi9WN4kFIJEDcEQeUa/VqEbjMSlWYnbQTyKo0HLnypxm0w7UC9h4j6+jXLxSSCkgq2OUaenrUmm0piZUTuQT58k1Bx1IESbwNz89PnvUgjAGbIFqGsG45xKT+VraUSlh9J7sKGpTa45DkemltquR2h1MJjQRPnIygQTzvF+U2rnKAo5htckeKjZEfETrptKA4xjqlDMyoAAEHKZH7ihvztRi8CpaRBIvIBEEKGhE6HoRBBI3NWM4Ps0nM4SJUo3iApRURmsSADlm2gtVL17JAQk6E2WsnQRqlPOe8RyF6hqLvF3GghLjRKyoIIBI/mANskXuQdrmjErAMpXKOQgx08KEwryh2iXQVd85IUJKbXUPdF58gLcrizmElKUgc7x/MYjT51By8SGVhYkMuKAM6IWTY32Xof3oPxE1b9tQtY7yZQO+EnQK0Vfa2sbmhOIcTQy0hKkJczKQnKQLkrF4FyEiV+QuJvbh8B31LbzJUsQpaYVmGwlUSBJEhUmNzUtGfacikmcueEmRuboUR/wBh37yeVHE5lq7ypAECZBEH4ZINwT+dJcSylaC2pxCFz3VWAEafEqQDyIva1TYxbofJUAE5NVQnMbWREhUdVc+dIaPDYkGxsoehExKeYm3MW6GiFEBJKtANhPoNSfrekWPxgbCHge4ghRj7iiEuegOf+SdqYKfBABIPfRAAtBcTPObSZ5VYBaSlYSpCgQsSlQNiOnOolB8PCw/5oVvEht5CbZHwco0yugZiBtC0yfFBOqjTdkTqbX8BOw+jvViCdqQlVpMWEa/OhsZwhDg5xYRqPDYC2kfrR7zIExcDWP03/pVKUEaabfpG9/CtJmltu4YhRJKZs4nborn9a1pGuLpdaKLdosZU/dMgysdAASfCLzV7TIWIVebGb9L2311rPcU4WpnvtyW5zfwEGZE7bHxNSMeJ4DsyHG5trB9J56Ci8Njw6mRZadPz8RGoqvhXEA8iFHvbgbjYxv1HhsaAdaLK84hInb9Iuf0piU8Wwpw7v27DpJGmIYHxD7yQPjA0O4tvXvtFwVviJw7y8UBgkJzwNVKVGqz3UgJ7uk95XOzxLgWjtBe0OJmZHTw19RFZhDQwjpYcg4HFkiDdKHHPhIiyXBpYd7xioNLxDjeD4c0EykWJS0iCtXWBFydVKIvvWQfc4hxYlKZw2E5CQVD99Wqp5QB0VrXezXBmGcUvD4ltJcbIUhaySXW1WQqVSMyQIIsSQeVfSH3G2kklSWkC5JISAOswBQWc4N7HYbCoyoQFKI7ylan9Y2B0m0VnvZX2pWy9jGCpTyG3yEKUSoxcQVGZjLlnfLRPtJ7cFwljAJLqiky7HcAIgEEkEgG5VYR8pexnsiplpSn1kuuqzqi/4idyfM6aUwMeTHIflXuf6NUMt5hqoJnUe8rw5AxvMjTnXmIwQtCSRIJJvIvMHUETfpNcZXfBp1mRO0/W9SSu2310pNh8QAtSFaWUmRcXIIJG2kUwbcTrMHx+rUs5aKLoHImarWSRoZ0HmPkKGD8KMAk2mI1i1trRf9K9S+VAqCVWtMj5XvUlmIxCR90m0303/MetU4vFKbiRl7wkRqI16SSkDqRyuDxJSsudHfykqyE94KIgxaCDuhQ8KN4fjO1QW3UgcpST1IBkZSNhFqhqpniYccCWwkxqYGpt8q89nsUrOWlzCAoSTvIAj5kVXw/CoYeKCAELMg7DeOmu/wA6u4uVN4oKBspsRHRXjUsrQBM3MxtUsOwc0rGk5QTb+LXWqmXSYvAOp/rEHaxopgWvfaeY/OlfHrkm0Te2nqZ1A5US2mJHmon8Sfy0FRaTF+ZuQOXXUH9asQeeguSrrpBG/TrUtcoTHM9NOtvyoTH4koKUpStZUoDupKoHkLfWulGLRmF4SgEHvCTa9gbI0m4J6A0rxy1lbZZQ6poE9plC1Ai20wq2braRfW1dRLAUogZFptPeA59CSSevKjnWySI6922+8GYKY160My6MuZpZULnKVyDzAzXSbWGk6jlNjFJWAtOaFaFQIVYkZUpN0kEEQRM7bigq8Npb7yu85G3w+umupubxyqL2LKkgCcx1ToqQYIJ2ANjy1ka1FlFs6iEtg3UrTwgEFxZJ91JjmoHumrHu5UwczTZMACe3dMmAY90QfdABEmzehQua4ahaApwd5tagAklKQpHckbxBnW2c1NYQe6kE3kpSpR9YVG28aUnYxzba1oOHShZUlYSuCBmQkyE3CSSJMbk3Jp2nF2GYEAi60pt0A5HqbX0pgwG++0lIaUlUOq7OAoGFLnuAeBvFhI6wOMApp7tFEhOTKgJHdEEHM4NSZSO8QYE3o5jEtKXdKFAaFZBjrew32FMV4VBhQ7oBjurIBJIgGIGo061INxF5BaYWDZOIbv4qyn/cRTVT/dITYqIQOd1RflAUSOdJ320L/YqdOcqSUKy/Eg5wFxA22CTE62NU4bEEYhIUVJCCiy3CVKJkZuzICY6pIGnIirC0OBytKypACCCQkaAg5VWGgJKT45juaZfZpSfW3r9CkuJ7rzNz3lrBBjRTLjnlBbSfKmjeLyN515vCLnypChYMj6+VG4dQUkg3sd/l/wA1BxClJT2mTOBKsthzCYJMm9zp3TpIFUsuZYm87kdBvz001ipM3xTCOYdQWmQDe3wG0gEapkwJ1Hd5U3bxCMSyY1i4n3TpPMTBp0hlK5zmSba2A0jrO/nWXx2EOCfCkhXYrsrkOes3FyJm09aQ7hWILLpSo2nfkdB/SjuN8JS82WFCW3AckbHWBbaxB1EK5CgeKs6LBmbyNDvPXWaY8LcLjfZiywZSbyDqLyI/TxqiIeBJGKSWsQT9qwiigqgSpGxIVZbawBKVWmDIIBpsv2Fw6rrQgmxjvkDwTnsLbmPlCX2kUrDOM8RbHuQ3iQN0TGa1+6qIM71vsOtKkhc3UJBteRaIg6DWnEAw3B8PhWyvuoQjvKUQEpTF8x0FjfvSfOKhguMYd8FTbqXEgxIB18xG200j9s+yxrP2fDvpUpt9CnUoM5kpnM2VDupUZChmVq2ASDek7aAEpUhDiWjKUEBCEqyWORJcByCwBIEwTRETpI3mPK9rUMp0qCtIFiTOt9Ivt0rq6uWOvOgcCUuOqX7ykJhMzEq3gzaQPU0xOJUCcwSpIAnWxIkiDYgAj1rq6ijjQ60JQSpNkrIBHIyCCPwjrRYAmALE/j511dU1CT2j7QDtJhIyoJ+I3tIkCw0PU0bgkLdbTIjQyTpGh8a6upjNT4+gDCq1KwtIJ8dIJ6Go8E9lymHMSolRgpbzFUcsy78/dFutdXUk8xTiEqSlMAyE5ctr+6RaxuKvS2SlRHupkEi3ukhQSDrEbxpXV1Sv1Y09CZkmRPrpVrS8yxYQnvW35E6XkE15XVMqwe0USv3UiQkbwTHyTz9JpjBy5i4oZRmOUwABtEXHqdxGg6uojX4LeEqORToSEpdWVoG4CyAJAtJJzHxNMhhwjImO0WvN2SCYBtKlLV8KR90SYF8+g9rqWQpcUXcqCHH0pnOqzbIiP2aNred9dhww98wJWvQuq1nklOiR/TXb2uqaLfargY7I4lowpoQ6JMqSJMydVJk73BO4ApQxxJZTFe11QNeCuXzKuLbSb6D6NbFtpRuTlt4nz2/Heva6mMoK4IgqzqUoqBJBhNidY7usQJ8aGf4WoiCEupBmAMqxa5QScpMaglIrq6tQK+IYi+GXqCpQSQB7ymloTAJ3Cli9pVyvROGx4W6popIWhbZWCcw70EAG2yY6V7XUow4a6XGkCdVmTzFzHoI3o3FMpypSbCfS0wK6uqCjh2IzATqmx8eY8QD50wxuFS80QRYgEHUyLg+IMH9dK6upgrI4AWXhlR3JIPSYgdJk+ChyofCulpYvEH625D5V7XVom/FWUr7ixLb6SlQA+I2nny9BWe9n1Pu8NxWCbWRiWAthKpgER3e9sSm07Wrq6igy9luHMstIA7yo7qCLAj3lK2Kp1InSBa9W8A9nMNiDiRiMIy461iXUkKAISlRzoy7AKSoGBuTNe11ZL//Z"/>
          <p:cNvSpPr>
            <a:spLocks noChangeAspect="1" noChangeArrowheads="1"/>
          </p:cNvSpPr>
          <p:nvPr/>
        </p:nvSpPr>
        <p:spPr bwMode="auto">
          <a:xfrm>
            <a:off x="155575" y="-114300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alatino Linotype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3228975"/>
            <a:ext cx="62769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34963" y="333375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Председатель Банка Англии также является главой </a:t>
            </a:r>
            <a:r>
              <a:rPr lang="ru-RU" sz="2400" b="1">
                <a:solidFill>
                  <a:srgbClr val="7030A0"/>
                </a:solidFill>
                <a:latin typeface="Palatino Linotype" pitchFamily="18" charset="0"/>
              </a:rPr>
              <a:t>Комитета по кредитно-денежной политике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	Остальные члены Комитета подбираются из известных экономистов, а не работников Банка. В настоящее время управляющим Банка Англии является Марк Карни .</a:t>
            </a:r>
          </a:p>
        </p:txBody>
      </p:sp>
      <p:pic>
        <p:nvPicPr>
          <p:cNvPr id="24578" name="Picture 2" descr="http://insiderblogs.info/wp-content/uploads/2012/12/mark_kar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8" y="264160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2673350" y="188913"/>
            <a:ext cx="376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Банк Японии 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25602" name="Picture 2" descr="https://wffw.info/wp-content/uploads/JAP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914400"/>
            <a:ext cx="772795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23813" y="188913"/>
            <a:ext cx="88693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Центральный банк Японии был создан в 1882 г. на срок 30 лет, а затем этот срок был продлен еще на 30 лет.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Сегодня банковская система Японии — одна из самых мощ­ных и развитых не только в Азиатско-Тихооокенанском регио­не, но и во всем мире. Растет число японских банков, входя­щих в число ведущих банковских учреждений мира. 	Японские банки становятся центром гигантских по капиталу финансово-промышленных групп, реализующих промышленные инвести­ции в страны Азии, США и Западной Европы.</a:t>
            </a:r>
          </a:p>
        </p:txBody>
      </p:sp>
      <p:pic>
        <p:nvPicPr>
          <p:cNvPr id="26626" name="Picture 2" descr="https://wffw.info/wp-content/uploads/Bank_of_Jap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3860800"/>
            <a:ext cx="317341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300038" y="260350"/>
            <a:ext cx="8496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Японии называют «банком банков», он является партне­ром по заключению сделок для частных кредитно-финансовых уч­реждений, предприятий и отдельных лиц. Он принимает на хра­нение вклады от частных финансовых учреждений, что называется системой резервных депозитов.</a:t>
            </a:r>
          </a:p>
          <a:p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</a:t>
            </a:r>
          </a:p>
        </p:txBody>
      </p:sp>
      <p:pic>
        <p:nvPicPr>
          <p:cNvPr id="27650" name="Picture 2" descr="http://artdeco2011.ru/wp-content/uploads/2012/04/072611nheuroview_512x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2619375"/>
            <a:ext cx="7181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74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Национальный банк Швейцарии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28674" name="Picture 2" descr="http://www.krugosvet.ru/images/1006118_PH01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1085850"/>
            <a:ext cx="82819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179388" y="230188"/>
            <a:ext cx="8353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имеет две штаб-квартиры: одна находится 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Берн"/>
              </a:rPr>
              <a:t>Берне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, вторая — 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Цюрих"/>
              </a:rPr>
              <a:t>Цюрихе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</a:t>
            </a:r>
            <a:r>
              <a:rPr lang="ru-RU" sz="2400"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Национальный банк Швейцарии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4" tooltip="Эмиссия (экономика)"/>
              </a:rPr>
              <a:t>выпускает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5" tooltip="Банкноты"/>
              </a:rPr>
              <a:t>банкноты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6" tooltip="Швейцарский франк"/>
              </a:rPr>
              <a:t>швейцарских франков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(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7" tooltip="Монеты"/>
              </a:rPr>
              <a:t>монеты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выпускает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8" tooltip="Монетный двор Швейцарии"/>
              </a:rPr>
              <a:t>Монетный двор Швейцарии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).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 Не является государственным учреждением, в отличие от большинства ЦБ, не смотря на это влияние государства на его политику очень велико.</a:t>
            </a:r>
          </a:p>
        </p:txBody>
      </p:sp>
      <p:pic>
        <p:nvPicPr>
          <p:cNvPr id="29698" name="Picture 2" descr="http://business-swiss.ch/wp-content/uploads/2014/06/swiss-national-bank-2014-2015-20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3200400"/>
            <a:ext cx="633571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2555875" y="333375"/>
            <a:ext cx="35702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Банк Канады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0722" name="Picture 2" descr="http://www.obj.ca/media/photos/unis/2011/05/31/2011-05-31-09-19-05-_MG_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645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71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Канады начал свою деятельность в марте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1935"/>
              </a:rPr>
              <a:t>1935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242888" y="796925"/>
            <a:ext cx="8712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Канады обязан своим созданием </a:t>
            </a:r>
            <a:r>
              <a:rPr lang="ru-RU" sz="2400" i="1">
                <a:solidFill>
                  <a:srgbClr val="7030A0"/>
                </a:solidFill>
                <a:latin typeface="Palatino Linotype" pitchFamily="18" charset="0"/>
              </a:rPr>
              <a:t>Закону о Банке Канады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и регулируется им. Он обладает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Права юридического лица (страница отсутствует)"/>
              </a:rPr>
              <a:t>правами юридического лица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Его штаб-квартира находится в Оттаве, но по </a:t>
            </a:r>
            <a:r>
              <a:rPr lang="ru-RU" sz="2400" i="1">
                <a:solidFill>
                  <a:srgbClr val="7030A0"/>
                </a:solidFill>
                <a:latin typeface="Palatino Linotype" pitchFamily="18" charset="0"/>
              </a:rPr>
              <a:t>Закону о Банке Канады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 ему позволено на своё усмотрение учреждать филиалы по всей Канаде и даже за границей по одобрению генерал-губернатора в совете.</a:t>
            </a:r>
          </a:p>
        </p:txBody>
      </p:sp>
      <p:pic>
        <p:nvPicPr>
          <p:cNvPr id="31747" name="Picture 2" descr="http://traderblog.biz/wp-content/uploads/2012/07/Can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9450" y="3119438"/>
            <a:ext cx="531653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532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Федеральная Резервная Система США.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4338" name="Picture 2" descr="http://abnews.ru/wp-content/uploads/2015/01/%D0%A4%D0%B5%D0%B4%D0%B5%D1%80%D0%B0%D0%BB%D1%8C%D0%BD%D0%B0%D1%8F-%D1%80%D0%B5%D0%B7%D0%B5%D1%80%D0%B2%D0%BD%D0%B0%D1%8F-%D1%81%D0%B8%D1%81%D1%82%D0%B5%D0%BC%D0%B0-%D0%A4%D0%A0%D0%A1-%D1%84%D0%BE%D1%82%D0%BE-%D1%81-%D1%81%D0%B0%D0%B9%D1%82%D0%B0-lab-invest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71613"/>
            <a:ext cx="77914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260350" y="404813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Управляющим банком с 2013 года является Стивен Полоз. В 2008-13 годах управляющим был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Карни, Марк"/>
              </a:rPr>
              <a:t>Марк Карни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, после ухода с этого поста возглавивший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 tooltip="Банк Англии"/>
              </a:rPr>
              <a:t>Банк Англии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32770" name="Picture 2" descr="http://fxbazooka.com/upload/tiny/About%20forex/Fundamental%20analysis/Central%20banks/stephen-polo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2190750"/>
            <a:ext cx="8002587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971550" y="234950"/>
            <a:ext cx="735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Резервный банк Австралии 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3794" name="Picture 2" descr="https://upload.wikimedia.org/wikipedia/commons/thumb/7/76/RBA_Building.jpg/200px-RBA_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275" y="957263"/>
            <a:ext cx="46386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323850" y="115888"/>
            <a:ext cx="84248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Palatino Linotype" pitchFamily="18" charset="0"/>
              </a:rPr>
              <a:t>	Резервный банк Австралии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является центральным банком Австралии. Он был создан в 1911 году и изначально назывался Банк Содружества Австралии. Вначале он выполнял функции обычного коммерческого и сберегательного учреждения, которое не несло никакой ответственности за эмиссию денег в стране.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1924 году Банку Содружества были переданы правительством полномочия по выпуску денег Австралии. </a:t>
            </a:r>
          </a:p>
        </p:txBody>
      </p:sp>
      <p:pic>
        <p:nvPicPr>
          <p:cNvPr id="34818" name="Picture 2" descr="http://forexaw.com/new-uploads/98/79/52/2987952.wm_w_480.%D0%A0%D0%B5%D0%B7%D0%B5%D1%80%D0%B2%D0%BD%D1%8B%D0%B9_%D0%B1%D0%B0%D0%BD%D0%BA_%D0%90%D0%B2%D1%81%D1%82%D1%80%D0%B0%D0%BB%D0%B8%D0%B8.jpg"/>
          <p:cNvPicPr>
            <a:picLocks noChangeAspect="1" noChangeArrowheads="1"/>
          </p:cNvPicPr>
          <p:nvPr/>
        </p:nvPicPr>
        <p:blipFill>
          <a:blip r:embed="rId2"/>
          <a:srcRect b="10301"/>
          <a:stretch>
            <a:fillRect/>
          </a:stretch>
        </p:blipFill>
        <p:spPr bwMode="auto">
          <a:xfrm>
            <a:off x="2195513" y="3573463"/>
            <a:ext cx="56229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239713" y="333375"/>
            <a:ext cx="84248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Резервный банк Австралии отвечает за осуществление денежно-кредитной политики Австралии и в рамках своих полномочий стремится к достижению следующих целей: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-стабильность валюты Австралии (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 tooltip="Австралийский доллар"/>
              </a:rPr>
              <a:t>Австралийский доллар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);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-поддержание полной занятости в Австралии;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-экономическое процветание и благосостояние народа Австралии.</a:t>
            </a:r>
          </a:p>
        </p:txBody>
      </p:sp>
      <p:pic>
        <p:nvPicPr>
          <p:cNvPr id="35842" name="Picture 2" descr="https://upload.wikimedia.org/wikipedia/ru/thumb/3/37/Australian_100note_front.jpg/300px-Australian_100note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4005263"/>
            <a:ext cx="59928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Резервный банк Новой Зеландии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36866" name="Picture 2" descr="https://upload.wikimedia.org/wikipedia/commons/thumb/6/6f/Reserve_Bank_of_New_Zealand_building,_Wellington.jpg/200px-Reserve_Bank_of_New_Zealand_building,_Welling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92175"/>
            <a:ext cx="5256213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Банк был основан в 1939 году и имеет существенное отличие от других центральных банков - финансовый институт полностью принадлежит правительству и является централизованным. Это дает банку широкие полномочия в решении вопросов урегулирования денежно-кредитной политики страны. </a:t>
            </a:r>
          </a:p>
        </p:txBody>
      </p:sp>
      <p:pic>
        <p:nvPicPr>
          <p:cNvPr id="37890" name="Picture 2" descr="http://forexaw.com/new-uploads/94/25/92/1942592.%D0%A0%D0%B5%D0%B7%D0%B5%D1%80%D0%B2%D0%BD%D1%8B%D0%B9_%D0%B1%D0%B0%D0%BD%D0%BA_%D0%9D%D0%BE%D0%B2%D0%BE%D0%B9_%D0%97%D0%B5%D0%BB%D0%B0%D0%BD%D0%B4%D0%B8%D0%B8_-_%D0%BB%D0%BE%D0%B3%D0%BE%D1%82%D0%B8%D0%BF.jpg"/>
          <p:cNvPicPr>
            <a:picLocks noChangeAspect="1" noChangeArrowheads="1"/>
          </p:cNvPicPr>
          <p:nvPr/>
        </p:nvPicPr>
        <p:blipFill>
          <a:blip r:embed="rId2"/>
          <a:srcRect b="10185"/>
          <a:stretch>
            <a:fillRect/>
          </a:stretch>
        </p:blipFill>
        <p:spPr bwMode="auto">
          <a:xfrm>
            <a:off x="241300" y="2924175"/>
            <a:ext cx="86614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468313" y="33337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Руководство RBNZ состоит из председателя Грема Вилера и совета директоров. Совет директоров организует регулярные заседания, на которых оценивается эффективность деятельности председателя и самого банка. Совет также предоставляет председателю советы по работе RBNZ.</a:t>
            </a:r>
          </a:p>
        </p:txBody>
      </p:sp>
      <p:pic>
        <p:nvPicPr>
          <p:cNvPr id="38914" name="Picture 2" descr="https://encrypted-tbn1.gstatic.com/images?q=tbn:ANd9GcRQ-tCcwr-aDNkIzdXGwfRtgTa17kJ4BzSIwxJUFd9Q4Vv34mQzuQ"/>
          <p:cNvPicPr>
            <a:picLocks noChangeAspect="1" noChangeArrowheads="1"/>
          </p:cNvPicPr>
          <p:nvPr/>
        </p:nvPicPr>
        <p:blipFill>
          <a:blip r:embed="rId2"/>
          <a:srcRect b="11398"/>
          <a:stretch>
            <a:fillRect/>
          </a:stretch>
        </p:blipFill>
        <p:spPr bwMode="auto">
          <a:xfrm>
            <a:off x="1692275" y="2781300"/>
            <a:ext cx="58356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17525" y="1938338"/>
            <a:ext cx="8086725" cy="32400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403350" y="3051175"/>
            <a:ext cx="65420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bg1"/>
                </a:solidFill>
                <a:latin typeface="Palatino Linotype" pitchFamily="18" charset="0"/>
              </a:rPr>
              <a:t>Угадай, чей банк?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gazeta.ru/files3/601/3756601/centro-pic4-452x302-737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877888"/>
            <a:ext cx="831691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535363" y="1773238"/>
            <a:ext cx="1944687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82650" y="260350"/>
            <a:ext cx="77803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7030A0"/>
                </a:solidFill>
                <a:latin typeface="Palatino Linotype" pitchFamily="18" charset="0"/>
              </a:rPr>
              <a:t>Центральный Банк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nt.onliner.by/news/realt/2012/04/onliner_ashgabat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6328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85763" y="184150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Центральный Банк Туркменистана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207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Федеральная резервная система выполняет функции центрального банка Соединённых Штатов Америки</a:t>
            </a:r>
            <a:r>
              <a:rPr lang="ru-RU">
                <a:solidFill>
                  <a:srgbClr val="7030A0"/>
                </a:solidFill>
                <a:latin typeface="Palatino Linotype" pitchFamily="18" charset="0"/>
              </a:rPr>
              <a:t>. 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Федеральный резерв является, пожалуй, одним из самых влиятельных центробанков в мире. 	Американский доллар участвует практически в 90% всех валютных сделок, поэтому действия ФРС оказывают общее влияние на ценность многих валют. </a:t>
            </a:r>
          </a:p>
        </p:txBody>
      </p:sp>
      <p:pic>
        <p:nvPicPr>
          <p:cNvPr id="15362" name="Picture 4" descr="http://www.lietome.su/photos/dol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417888"/>
            <a:ext cx="7715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rtclever.com.ua/uploads/landmarks_photo/file/140/nacbank3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2133600"/>
            <a:ext cx="874871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6013" y="333375"/>
            <a:ext cx="7464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Украины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by.tv/cache/9bf519c91c2fb5d4d72c50af96b7b8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9888"/>
            <a:ext cx="87598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863" y="404813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Беларуси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hotos.wikimapia.org/p/00/03/92/45/2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063625"/>
            <a:ext cx="85344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3238" y="188913"/>
            <a:ext cx="796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Национальный Банк Казахстана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ssiancouncil.ru/common/upload/finma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98525"/>
            <a:ext cx="8755063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90500"/>
            <a:ext cx="786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7030A0"/>
                </a:solidFill>
                <a:latin typeface="Palatino Linotype" pitchFamily="18" charset="0"/>
              </a:rPr>
              <a:t>Центральный Банк Узбекистана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57912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47106" name="Picture 2" descr="http://xn--80aayvehbjj.xn--p1ai/wp-content/uploads/2013/07/ssuda_ili_kr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59075"/>
            <a:ext cx="38957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50825" y="1196975"/>
            <a:ext cx="5834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книге американского писателя и специалиста «</a:t>
            </a:r>
            <a:r>
              <a:rPr lang="ru-RU" sz="2400">
                <a:latin typeface="Palatino Linotype" pitchFamily="18" charset="0"/>
                <a:hlinkClick r:id="rId2" tooltip="Невидимая Рука"/>
              </a:rPr>
              <a:t>Невидимая рука (Введение во Взгляд на Историю как на Заговор)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», которая в 1985 году вышла в США сообщается о том, как и кем, создавалась Федеральная Резервная система . Автор приводит ссылки на источники, подтверждающие существование глобального заговора. После первого издания в США книга стала бестселлером и за семь лет была переиздана 13 раз. </a:t>
            </a:r>
          </a:p>
        </p:txBody>
      </p:sp>
      <p:pic>
        <p:nvPicPr>
          <p:cNvPr id="16386" name="Picture 2" descr="http://46.165.248.96/static/bookimages/00/09/26/00092669.bin.dir/00092669.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1538288"/>
            <a:ext cx="2808288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33375" y="288925"/>
            <a:ext cx="85693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1913 году Конгресс отдал Америку в вечное долговое рабство частной Федеральной Резервной системе, предоставив ей право печатать деньги и контролировать американскую экономическую систему. 	Так кто же они, владельцы и главные акционеры Федеральной Резервной системы? Первоначально, сообщалось о 203,053 акциях ФедРезерва, из которых приблизительно 65% принадлежало иностранцам, а остальные 35%  распределялись следующим образом: </a:t>
            </a:r>
          </a:p>
        </p:txBody>
      </p:sp>
      <p:pic>
        <p:nvPicPr>
          <p:cNvPr id="17410" name="Picture 2" descr="http://mixednews.ru/wp-content/uploads/2013/12/300px-US-FederalReserveSystem-Seal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695700"/>
            <a:ext cx="30972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finance.liga.net/files/News/2015/03/19/42691/42691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827463"/>
            <a:ext cx="46466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50825" y="0"/>
            <a:ext cx="85693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1. Рокфеллеровский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National City Bank = 30,000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2. Банк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Chase National = 6,000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(в настоящее время – банк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Chase Manhattan,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владелец – Дэвид Рокфеллер);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3.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National Bank of Commerce = 21,000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(в настоящее время известен как </a:t>
            </a:r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Morgan Guaranty Trust); </a:t>
            </a:r>
          </a:p>
          <a:p>
            <a:pPr algn="just"/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en-US" sz="2400">
                <a:solidFill>
                  <a:srgbClr val="7030A0"/>
                </a:solidFill>
                <a:latin typeface="Palatino Linotype" pitchFamily="18" charset="0"/>
              </a:rPr>
              <a:t>4. First National Bank = 15,000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акций (принадлежит Моргану); </a:t>
            </a: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7030A0"/>
              </a:solidFill>
              <a:latin typeface="Palatino Linotype" pitchFamily="18" charset="0"/>
            </a:endParaRP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Интересно, что количество акций принадлежащих Рокфеллерам  равно количеству акций принадлежащих Морганам (по 36 000 акций). 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49625"/>
            <a:ext cx="48958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323850" y="260350"/>
            <a:ext cx="861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Palatino Linotype" pitchFamily="18" charset="0"/>
              </a:rPr>
              <a:t>Европейский центральный банк</a:t>
            </a:r>
            <a:endParaRPr lang="ru-RU" sz="400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9458" name="Picture 2" descr="http://img.112.ua/original/2014/09/04/69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412875"/>
            <a:ext cx="868997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87137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Основан Европейский центробанк был в 1999 г. В состав Совета входит 6 членов Исполнительного комитета центробанка, а также управляющие национальных центробанков стран еврозоны. Учитывая зависимость экономики еврозоны от экспорта, банк не стремится к излишнему укреплению единой валюты, ведь это несет в себе определенный риск для экспортного рынка. 	Заседания проводятся 1 раз в 2 недели. Но решения по денежно-кредитной политике обычно принимаются на тех заседаниях, которым сопутствует пресс-конференция (11 раз в год).</a:t>
            </a:r>
          </a:p>
        </p:txBody>
      </p:sp>
      <p:pic>
        <p:nvPicPr>
          <p:cNvPr id="20482" name="Picture 2" descr="http://expert.ru/data/public/358884/358927/euro450-267_jpg_576x288_crop_q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3981450"/>
            <a:ext cx="44831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395288" y="333375"/>
            <a:ext cx="8280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Штаб-квартира расположена в немецком г.Франкфурте-на-Майне. </a:t>
            </a:r>
            <a:br>
              <a:rPr lang="ru-RU" sz="240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Европейский центральный банк входят представители всех государств-членов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2"/>
              </a:rPr>
              <a:t>ЕС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 Банк независим от остальных органов ЕС.</a:t>
            </a:r>
          </a:p>
          <a:p>
            <a:pPr algn="just"/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	В 2011 г. председателем Европейского центрального банка утвержден 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  <a:hlinkClick r:id="rId3"/>
              </a:rPr>
              <a:t>Марио Драги</a:t>
            </a:r>
            <a:r>
              <a:rPr lang="ru-RU" sz="2400">
                <a:solidFill>
                  <a:srgbClr val="7030A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21506" name="Picture 2" descr="http://www.fxteam.ru/files/images/Mario-Dra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009900"/>
            <a:ext cx="59753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952D13B-2B21-4D9D-8ED7-9547AB405995}"/>
</file>

<file path=customXml/itemProps2.xml><?xml version="1.0" encoding="utf-8"?>
<ds:datastoreItem xmlns:ds="http://schemas.openxmlformats.org/officeDocument/2006/customXml" ds:itemID="{6F3F4D58-1DE3-463A-8EC8-D1BD5A977971}"/>
</file>

<file path=customXml/itemProps3.xml><?xml version="1.0" encoding="utf-8"?>
<ds:datastoreItem xmlns:ds="http://schemas.openxmlformats.org/officeDocument/2006/customXml" ds:itemID="{8045073E-7697-49E7-A80C-FABF6777D979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225</TotalTime>
  <Words>846</Words>
  <Application>Microsoft Office PowerPoint</Application>
  <PresentationFormat>Экран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Palatino Linotype</vt:lpstr>
      <vt:lpstr>Arial</vt:lpstr>
      <vt:lpstr>Century Gothic</vt:lpstr>
      <vt:lpstr>Courier New</vt:lpstr>
      <vt:lpstr>Calibri</vt:lpstr>
      <vt:lpstr>Times New Roman</vt:lpstr>
      <vt:lpstr>Исполнительная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Bashlakova</cp:lastModifiedBy>
  <cp:revision>18</cp:revision>
  <dcterms:created xsi:type="dcterms:W3CDTF">2015-05-13T16:41:57Z</dcterms:created>
  <dcterms:modified xsi:type="dcterms:W3CDTF">2015-06-01T14:46:50Z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