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7A8440-FFA4-4B3A-9762-3DF1F102FB8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45D37C-7153-4ACC-97E7-05B2BE3F07D1}">
      <dgm:prSet phldrT="[Текст]"/>
      <dgm:spPr/>
      <dgm:t>
        <a:bodyPr/>
        <a:lstStyle/>
        <a:p>
          <a:r>
            <a:rPr lang="ru-RU" dirty="0" smtClean="0"/>
            <a:t>1.</a:t>
          </a:r>
          <a:endParaRPr lang="ru-RU" dirty="0"/>
        </a:p>
      </dgm:t>
    </dgm:pt>
    <dgm:pt modelId="{4FEE8AE2-2B06-4E57-BA7E-CB4B0DD06102}" type="parTrans" cxnId="{EF066217-7FCC-4098-B20A-58E3E59420D3}">
      <dgm:prSet/>
      <dgm:spPr/>
      <dgm:t>
        <a:bodyPr/>
        <a:lstStyle/>
        <a:p>
          <a:endParaRPr lang="ru-RU"/>
        </a:p>
      </dgm:t>
    </dgm:pt>
    <dgm:pt modelId="{1E89137E-4986-4BF7-9F0D-3E79104C4A8C}" type="sibTrans" cxnId="{EF066217-7FCC-4098-B20A-58E3E59420D3}">
      <dgm:prSet/>
      <dgm:spPr/>
      <dgm:t>
        <a:bodyPr/>
        <a:lstStyle/>
        <a:p>
          <a:endParaRPr lang="ru-RU"/>
        </a:p>
      </dgm:t>
    </dgm:pt>
    <dgm:pt modelId="{657FEE31-992F-425C-BD1E-FBF9AB1A347C}">
      <dgm:prSet phldrT="[Текст]"/>
      <dgm:spPr/>
      <dgm:t>
        <a:bodyPr/>
        <a:lstStyle/>
        <a:p>
          <a:pPr algn="just"/>
          <a:r>
            <a:rPr lang="ru-RU" b="1" dirty="0" smtClean="0"/>
            <a:t>Сущность государственных доходов и особенности форсирования доходной базы в современных условиях.</a:t>
          </a:r>
          <a:endParaRPr lang="ru-RU" dirty="0"/>
        </a:p>
      </dgm:t>
    </dgm:pt>
    <dgm:pt modelId="{C41F9A52-E559-42C4-A0B7-1F4F077E0CD3}" type="parTrans" cxnId="{167020AA-3055-4086-8E4E-CC91C1594C6A}">
      <dgm:prSet/>
      <dgm:spPr/>
      <dgm:t>
        <a:bodyPr/>
        <a:lstStyle/>
        <a:p>
          <a:endParaRPr lang="ru-RU"/>
        </a:p>
      </dgm:t>
    </dgm:pt>
    <dgm:pt modelId="{3454801C-B06B-4FF6-B64B-F5F7D777D2DD}" type="sibTrans" cxnId="{167020AA-3055-4086-8E4E-CC91C1594C6A}">
      <dgm:prSet/>
      <dgm:spPr/>
      <dgm:t>
        <a:bodyPr/>
        <a:lstStyle/>
        <a:p>
          <a:endParaRPr lang="ru-RU"/>
        </a:p>
      </dgm:t>
    </dgm:pt>
    <dgm:pt modelId="{6B8467AF-9A86-4866-96F6-E11F604B5318}">
      <dgm:prSet phldrT="[Текст]"/>
      <dgm:spPr/>
      <dgm:t>
        <a:bodyPr/>
        <a:lstStyle/>
        <a:p>
          <a:r>
            <a:rPr lang="ru-RU" dirty="0" smtClean="0"/>
            <a:t>2.</a:t>
          </a:r>
          <a:endParaRPr lang="ru-RU" dirty="0"/>
        </a:p>
      </dgm:t>
    </dgm:pt>
    <dgm:pt modelId="{21F17BF6-A74E-4C04-8D99-0AD207E8F922}" type="parTrans" cxnId="{67A77EA8-7F90-410C-AB3E-A7D8D5C9B6BA}">
      <dgm:prSet/>
      <dgm:spPr/>
      <dgm:t>
        <a:bodyPr/>
        <a:lstStyle/>
        <a:p>
          <a:endParaRPr lang="ru-RU"/>
        </a:p>
      </dgm:t>
    </dgm:pt>
    <dgm:pt modelId="{6CE5C7C6-0C6D-465F-BDBD-C258BF847966}" type="sibTrans" cxnId="{67A77EA8-7F90-410C-AB3E-A7D8D5C9B6BA}">
      <dgm:prSet/>
      <dgm:spPr/>
      <dgm:t>
        <a:bodyPr/>
        <a:lstStyle/>
        <a:p>
          <a:endParaRPr lang="ru-RU"/>
        </a:p>
      </dgm:t>
    </dgm:pt>
    <dgm:pt modelId="{B1DE0C4D-649D-4829-846B-C755D4910F0A}">
      <dgm:prSet phldrT="[Текст]"/>
      <dgm:spPr/>
      <dgm:t>
        <a:bodyPr/>
        <a:lstStyle/>
        <a:p>
          <a:pPr algn="just"/>
          <a:r>
            <a:rPr lang="ru-RU" b="1" dirty="0" smtClean="0"/>
            <a:t>Методы планирования доходов бюджета.</a:t>
          </a:r>
          <a:endParaRPr lang="ru-RU" b="1" dirty="0"/>
        </a:p>
      </dgm:t>
    </dgm:pt>
    <dgm:pt modelId="{2E75CEBF-0386-4E62-9DC3-C95CB6986EC6}" type="parTrans" cxnId="{F971BD5D-AD5C-4FD4-8FA8-7C3F85ACFE31}">
      <dgm:prSet/>
      <dgm:spPr/>
      <dgm:t>
        <a:bodyPr/>
        <a:lstStyle/>
        <a:p>
          <a:endParaRPr lang="ru-RU"/>
        </a:p>
      </dgm:t>
    </dgm:pt>
    <dgm:pt modelId="{FDA2557D-2E7B-408F-9EDA-7D0DA408445F}" type="sibTrans" cxnId="{F971BD5D-AD5C-4FD4-8FA8-7C3F85ACFE31}">
      <dgm:prSet/>
      <dgm:spPr/>
      <dgm:t>
        <a:bodyPr/>
        <a:lstStyle/>
        <a:p>
          <a:endParaRPr lang="ru-RU"/>
        </a:p>
      </dgm:t>
    </dgm:pt>
    <dgm:pt modelId="{248CF122-D14A-4B91-9A68-5017A97E9BE3}">
      <dgm:prSet phldrT="[Текст]"/>
      <dgm:spPr/>
      <dgm:t>
        <a:bodyPr/>
        <a:lstStyle/>
        <a:p>
          <a:r>
            <a:rPr lang="ru-RU" dirty="0" smtClean="0"/>
            <a:t>3.</a:t>
          </a:r>
          <a:endParaRPr lang="ru-RU" dirty="0"/>
        </a:p>
      </dgm:t>
    </dgm:pt>
    <dgm:pt modelId="{06508815-8FB1-469F-B736-EC9814BC418E}" type="parTrans" cxnId="{054C421D-0C1F-4869-A31B-A30CDB44DE08}">
      <dgm:prSet/>
      <dgm:spPr/>
      <dgm:t>
        <a:bodyPr/>
        <a:lstStyle/>
        <a:p>
          <a:endParaRPr lang="ru-RU"/>
        </a:p>
      </dgm:t>
    </dgm:pt>
    <dgm:pt modelId="{922385A1-57E7-4E51-BF8A-2D79CDA83BFB}" type="sibTrans" cxnId="{054C421D-0C1F-4869-A31B-A30CDB44DE08}">
      <dgm:prSet/>
      <dgm:spPr/>
      <dgm:t>
        <a:bodyPr/>
        <a:lstStyle/>
        <a:p>
          <a:endParaRPr lang="ru-RU"/>
        </a:p>
      </dgm:t>
    </dgm:pt>
    <dgm:pt modelId="{34F2FA4A-EDF2-4A10-9B6A-C492F9A133E8}">
      <dgm:prSet phldrT="[Текст]"/>
      <dgm:spPr/>
      <dgm:t>
        <a:bodyPr/>
        <a:lstStyle/>
        <a:p>
          <a:pPr algn="just"/>
          <a:r>
            <a:rPr lang="ru-RU" b="1" dirty="0" smtClean="0"/>
            <a:t>Порядок уплаты и зачисление доходов бюджета.</a:t>
          </a:r>
          <a:endParaRPr lang="ru-RU" dirty="0"/>
        </a:p>
      </dgm:t>
    </dgm:pt>
    <dgm:pt modelId="{E23CC884-773B-435E-A9CA-F822E6E2345B}" type="parTrans" cxnId="{C4946BE0-48FE-45F3-9E22-916DA5DD43FB}">
      <dgm:prSet/>
      <dgm:spPr/>
      <dgm:t>
        <a:bodyPr/>
        <a:lstStyle/>
        <a:p>
          <a:endParaRPr lang="ru-RU"/>
        </a:p>
      </dgm:t>
    </dgm:pt>
    <dgm:pt modelId="{2B500DAF-64FB-4A27-8B6A-84A917BB59C8}" type="sibTrans" cxnId="{C4946BE0-48FE-45F3-9E22-916DA5DD43FB}">
      <dgm:prSet/>
      <dgm:spPr/>
      <dgm:t>
        <a:bodyPr/>
        <a:lstStyle/>
        <a:p>
          <a:endParaRPr lang="ru-RU"/>
        </a:p>
      </dgm:t>
    </dgm:pt>
    <dgm:pt modelId="{611E73EB-CCA8-465A-8740-894BC3CB0CB9}" type="pres">
      <dgm:prSet presAssocID="{6E7A8440-FFA4-4B3A-9762-3DF1F102FB8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66385C-0F6B-4F71-9C40-B28269565CDF}" type="pres">
      <dgm:prSet presAssocID="{E945D37C-7153-4ACC-97E7-05B2BE3F07D1}" presName="composite" presStyleCnt="0"/>
      <dgm:spPr/>
    </dgm:pt>
    <dgm:pt modelId="{6D728DFC-09F2-4D04-83CF-4A45AA5079C5}" type="pres">
      <dgm:prSet presAssocID="{E945D37C-7153-4ACC-97E7-05B2BE3F07D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B5B61-779E-468F-8E6E-5B90CA91C0A3}" type="pres">
      <dgm:prSet presAssocID="{E945D37C-7153-4ACC-97E7-05B2BE3F07D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B992E8-4EFD-498E-8D11-CFCDDEFA460D}" type="pres">
      <dgm:prSet presAssocID="{1E89137E-4986-4BF7-9F0D-3E79104C4A8C}" presName="sp" presStyleCnt="0"/>
      <dgm:spPr/>
    </dgm:pt>
    <dgm:pt modelId="{D815BEB7-1B7D-4F8F-A5CD-A4CCBC7751D7}" type="pres">
      <dgm:prSet presAssocID="{6B8467AF-9A86-4866-96F6-E11F604B5318}" presName="composite" presStyleCnt="0"/>
      <dgm:spPr/>
    </dgm:pt>
    <dgm:pt modelId="{2020F9EE-B322-4003-B5C3-FFD5080739B0}" type="pres">
      <dgm:prSet presAssocID="{6B8467AF-9A86-4866-96F6-E11F604B531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889C3-8217-41F0-A43F-15D94E0EE50A}" type="pres">
      <dgm:prSet presAssocID="{6B8467AF-9A86-4866-96F6-E11F604B531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BB0174-1D2C-499E-8620-16C9BC28298A}" type="pres">
      <dgm:prSet presAssocID="{6CE5C7C6-0C6D-465F-BDBD-C258BF847966}" presName="sp" presStyleCnt="0"/>
      <dgm:spPr/>
    </dgm:pt>
    <dgm:pt modelId="{1DA9C53A-C0A2-47E5-A244-1F5B00B2181B}" type="pres">
      <dgm:prSet presAssocID="{248CF122-D14A-4B91-9A68-5017A97E9BE3}" presName="composite" presStyleCnt="0"/>
      <dgm:spPr/>
    </dgm:pt>
    <dgm:pt modelId="{0D33F169-1E7F-4077-AF2E-1A0EA2732FC7}" type="pres">
      <dgm:prSet presAssocID="{248CF122-D14A-4B91-9A68-5017A97E9BE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9B8B6E-8402-4AA3-AE66-2F58351201EA}" type="pres">
      <dgm:prSet presAssocID="{248CF122-D14A-4B91-9A68-5017A97E9BE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066217-7FCC-4098-B20A-58E3E59420D3}" srcId="{6E7A8440-FFA4-4B3A-9762-3DF1F102FB8C}" destId="{E945D37C-7153-4ACC-97E7-05B2BE3F07D1}" srcOrd="0" destOrd="0" parTransId="{4FEE8AE2-2B06-4E57-BA7E-CB4B0DD06102}" sibTransId="{1E89137E-4986-4BF7-9F0D-3E79104C4A8C}"/>
    <dgm:cxn modelId="{0D17D91D-A9A2-4EFB-B166-98C2AAA81857}" type="presOf" srcId="{6E7A8440-FFA4-4B3A-9762-3DF1F102FB8C}" destId="{611E73EB-CCA8-465A-8740-894BC3CB0CB9}" srcOrd="0" destOrd="0" presId="urn:microsoft.com/office/officeart/2005/8/layout/chevron2"/>
    <dgm:cxn modelId="{80A9F29F-82CB-47D1-B2A8-112B6E4FC6A9}" type="presOf" srcId="{34F2FA4A-EDF2-4A10-9B6A-C492F9A133E8}" destId="{9F9B8B6E-8402-4AA3-AE66-2F58351201EA}" srcOrd="0" destOrd="0" presId="urn:microsoft.com/office/officeart/2005/8/layout/chevron2"/>
    <dgm:cxn modelId="{67A77EA8-7F90-410C-AB3E-A7D8D5C9B6BA}" srcId="{6E7A8440-FFA4-4B3A-9762-3DF1F102FB8C}" destId="{6B8467AF-9A86-4866-96F6-E11F604B5318}" srcOrd="1" destOrd="0" parTransId="{21F17BF6-A74E-4C04-8D99-0AD207E8F922}" sibTransId="{6CE5C7C6-0C6D-465F-BDBD-C258BF847966}"/>
    <dgm:cxn modelId="{C4946BE0-48FE-45F3-9E22-916DA5DD43FB}" srcId="{248CF122-D14A-4B91-9A68-5017A97E9BE3}" destId="{34F2FA4A-EDF2-4A10-9B6A-C492F9A133E8}" srcOrd="0" destOrd="0" parTransId="{E23CC884-773B-435E-A9CA-F822E6E2345B}" sibTransId="{2B500DAF-64FB-4A27-8B6A-84A917BB59C8}"/>
    <dgm:cxn modelId="{B9478CA7-F59F-40BE-9CE2-5BD0477D5F27}" type="presOf" srcId="{6B8467AF-9A86-4866-96F6-E11F604B5318}" destId="{2020F9EE-B322-4003-B5C3-FFD5080739B0}" srcOrd="0" destOrd="0" presId="urn:microsoft.com/office/officeart/2005/8/layout/chevron2"/>
    <dgm:cxn modelId="{F971BD5D-AD5C-4FD4-8FA8-7C3F85ACFE31}" srcId="{6B8467AF-9A86-4866-96F6-E11F604B5318}" destId="{B1DE0C4D-649D-4829-846B-C755D4910F0A}" srcOrd="0" destOrd="0" parTransId="{2E75CEBF-0386-4E62-9DC3-C95CB6986EC6}" sibTransId="{FDA2557D-2E7B-408F-9EDA-7D0DA408445F}"/>
    <dgm:cxn modelId="{054C421D-0C1F-4869-A31B-A30CDB44DE08}" srcId="{6E7A8440-FFA4-4B3A-9762-3DF1F102FB8C}" destId="{248CF122-D14A-4B91-9A68-5017A97E9BE3}" srcOrd="2" destOrd="0" parTransId="{06508815-8FB1-469F-B736-EC9814BC418E}" sibTransId="{922385A1-57E7-4E51-BF8A-2D79CDA83BFB}"/>
    <dgm:cxn modelId="{95CF75CA-3EA4-4017-87B5-95BEB7025E69}" type="presOf" srcId="{248CF122-D14A-4B91-9A68-5017A97E9BE3}" destId="{0D33F169-1E7F-4077-AF2E-1A0EA2732FC7}" srcOrd="0" destOrd="0" presId="urn:microsoft.com/office/officeart/2005/8/layout/chevron2"/>
    <dgm:cxn modelId="{167020AA-3055-4086-8E4E-CC91C1594C6A}" srcId="{E945D37C-7153-4ACC-97E7-05B2BE3F07D1}" destId="{657FEE31-992F-425C-BD1E-FBF9AB1A347C}" srcOrd="0" destOrd="0" parTransId="{C41F9A52-E559-42C4-A0B7-1F4F077E0CD3}" sibTransId="{3454801C-B06B-4FF6-B64B-F5F7D777D2DD}"/>
    <dgm:cxn modelId="{5D24462D-0614-4F6B-BFB6-553B82D8E317}" type="presOf" srcId="{657FEE31-992F-425C-BD1E-FBF9AB1A347C}" destId="{702B5B61-779E-468F-8E6E-5B90CA91C0A3}" srcOrd="0" destOrd="0" presId="urn:microsoft.com/office/officeart/2005/8/layout/chevron2"/>
    <dgm:cxn modelId="{FD804AEC-E6DF-4B39-85D0-FC81F1126653}" type="presOf" srcId="{E945D37C-7153-4ACC-97E7-05B2BE3F07D1}" destId="{6D728DFC-09F2-4D04-83CF-4A45AA5079C5}" srcOrd="0" destOrd="0" presId="urn:microsoft.com/office/officeart/2005/8/layout/chevron2"/>
    <dgm:cxn modelId="{F89D7FBC-4FDE-4FEA-8179-58017DF8F5D7}" type="presOf" srcId="{B1DE0C4D-649D-4829-846B-C755D4910F0A}" destId="{281889C3-8217-41F0-A43F-15D94E0EE50A}" srcOrd="0" destOrd="0" presId="urn:microsoft.com/office/officeart/2005/8/layout/chevron2"/>
    <dgm:cxn modelId="{E4E63DAC-2FD7-4BCD-AB54-98C4E4BF1E05}" type="presParOf" srcId="{611E73EB-CCA8-465A-8740-894BC3CB0CB9}" destId="{2766385C-0F6B-4F71-9C40-B28269565CDF}" srcOrd="0" destOrd="0" presId="urn:microsoft.com/office/officeart/2005/8/layout/chevron2"/>
    <dgm:cxn modelId="{4524EAB1-BDB4-4DB0-9C11-2F2C6BE40359}" type="presParOf" srcId="{2766385C-0F6B-4F71-9C40-B28269565CDF}" destId="{6D728DFC-09F2-4D04-83CF-4A45AA5079C5}" srcOrd="0" destOrd="0" presId="urn:microsoft.com/office/officeart/2005/8/layout/chevron2"/>
    <dgm:cxn modelId="{3428B177-8C11-4CB8-9234-D88F2C5D8218}" type="presParOf" srcId="{2766385C-0F6B-4F71-9C40-B28269565CDF}" destId="{702B5B61-779E-468F-8E6E-5B90CA91C0A3}" srcOrd="1" destOrd="0" presId="urn:microsoft.com/office/officeart/2005/8/layout/chevron2"/>
    <dgm:cxn modelId="{50396571-8650-42FA-85B2-E3B380A7C5A5}" type="presParOf" srcId="{611E73EB-CCA8-465A-8740-894BC3CB0CB9}" destId="{D5B992E8-4EFD-498E-8D11-CFCDDEFA460D}" srcOrd="1" destOrd="0" presId="urn:microsoft.com/office/officeart/2005/8/layout/chevron2"/>
    <dgm:cxn modelId="{1173488D-D9DC-405A-A5B5-9CE13208C4BA}" type="presParOf" srcId="{611E73EB-CCA8-465A-8740-894BC3CB0CB9}" destId="{D815BEB7-1B7D-4F8F-A5CD-A4CCBC7751D7}" srcOrd="2" destOrd="0" presId="urn:microsoft.com/office/officeart/2005/8/layout/chevron2"/>
    <dgm:cxn modelId="{7BE74081-5CDE-4833-9BD3-25889A63FA5C}" type="presParOf" srcId="{D815BEB7-1B7D-4F8F-A5CD-A4CCBC7751D7}" destId="{2020F9EE-B322-4003-B5C3-FFD5080739B0}" srcOrd="0" destOrd="0" presId="urn:microsoft.com/office/officeart/2005/8/layout/chevron2"/>
    <dgm:cxn modelId="{DF9BCA70-BC12-4DA7-A57D-5E7C057B27F7}" type="presParOf" srcId="{D815BEB7-1B7D-4F8F-A5CD-A4CCBC7751D7}" destId="{281889C3-8217-41F0-A43F-15D94E0EE50A}" srcOrd="1" destOrd="0" presId="urn:microsoft.com/office/officeart/2005/8/layout/chevron2"/>
    <dgm:cxn modelId="{9C68D0E5-D984-40C5-8E65-4092266C4626}" type="presParOf" srcId="{611E73EB-CCA8-465A-8740-894BC3CB0CB9}" destId="{1CBB0174-1D2C-499E-8620-16C9BC28298A}" srcOrd="3" destOrd="0" presId="urn:microsoft.com/office/officeart/2005/8/layout/chevron2"/>
    <dgm:cxn modelId="{878F067F-15AA-4E3B-B8BF-DAD2835B44AF}" type="presParOf" srcId="{611E73EB-CCA8-465A-8740-894BC3CB0CB9}" destId="{1DA9C53A-C0A2-47E5-A244-1F5B00B2181B}" srcOrd="4" destOrd="0" presId="urn:microsoft.com/office/officeart/2005/8/layout/chevron2"/>
    <dgm:cxn modelId="{D81C4EA0-4B05-40EA-8D74-35D1CE65E970}" type="presParOf" srcId="{1DA9C53A-C0A2-47E5-A244-1F5B00B2181B}" destId="{0D33F169-1E7F-4077-AF2E-1A0EA2732FC7}" srcOrd="0" destOrd="0" presId="urn:microsoft.com/office/officeart/2005/8/layout/chevron2"/>
    <dgm:cxn modelId="{A56D5F7D-EF1B-4A8B-A038-B4BC4E567027}" type="presParOf" srcId="{1DA9C53A-C0A2-47E5-A244-1F5B00B2181B}" destId="{9F9B8B6E-8402-4AA3-AE66-2F58351201E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C942AC-3DE2-4CC1-A5D6-2B485A973940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79C9A9-E4CE-460D-BBCF-F45717EA4565}">
      <dgm:prSet phldrT="[Текст]" custT="1"/>
      <dgm:spPr/>
      <dgm:t>
        <a:bodyPr/>
        <a:lstStyle/>
        <a:p>
          <a:pPr algn="ctr"/>
          <a:r>
            <a:rPr lang="ru-RU" sz="2800" dirty="0" smtClean="0"/>
            <a:t>Формы реализации доходов бюджета</a:t>
          </a:r>
          <a:endParaRPr lang="ru-RU" sz="2800" dirty="0"/>
        </a:p>
      </dgm:t>
    </dgm:pt>
    <dgm:pt modelId="{385183DE-195B-4A86-83BE-00A554022B47}" type="parTrans" cxnId="{4E15D243-5B44-4480-8B8E-B4BA1218EF3D}">
      <dgm:prSet/>
      <dgm:spPr/>
      <dgm:t>
        <a:bodyPr/>
        <a:lstStyle/>
        <a:p>
          <a:endParaRPr lang="ru-RU"/>
        </a:p>
      </dgm:t>
    </dgm:pt>
    <dgm:pt modelId="{60851CBA-C03B-46CB-A951-0EB9CC81F573}" type="sibTrans" cxnId="{4E15D243-5B44-4480-8B8E-B4BA1218EF3D}">
      <dgm:prSet/>
      <dgm:spPr/>
      <dgm:t>
        <a:bodyPr/>
        <a:lstStyle/>
        <a:p>
          <a:endParaRPr lang="ru-RU"/>
        </a:p>
      </dgm:t>
    </dgm:pt>
    <dgm:pt modelId="{F4151B62-3AA6-4518-9629-92C7CFCEC7DE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Налоговые поступления</a:t>
          </a:r>
          <a:endParaRPr lang="ru-RU" sz="2800" dirty="0">
            <a:solidFill>
              <a:schemeClr val="tx1"/>
            </a:solidFill>
          </a:endParaRPr>
        </a:p>
      </dgm:t>
    </dgm:pt>
    <dgm:pt modelId="{71797D92-4DBA-45F7-A857-C8B579DC40F0}" type="parTrans" cxnId="{BA6DA9E1-8866-4360-A116-7EC05A49ED96}">
      <dgm:prSet/>
      <dgm:spPr/>
      <dgm:t>
        <a:bodyPr/>
        <a:lstStyle/>
        <a:p>
          <a:endParaRPr lang="ru-RU"/>
        </a:p>
      </dgm:t>
    </dgm:pt>
    <dgm:pt modelId="{0280AA3C-78CF-46CA-8A76-7C37E6AA338B}" type="sibTrans" cxnId="{BA6DA9E1-8866-4360-A116-7EC05A49ED96}">
      <dgm:prSet/>
      <dgm:spPr/>
      <dgm:t>
        <a:bodyPr/>
        <a:lstStyle/>
        <a:p>
          <a:endParaRPr lang="ru-RU"/>
        </a:p>
      </dgm:t>
    </dgm:pt>
    <dgm:pt modelId="{3065628C-B4EA-471B-80B9-F795E01F21F7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Неналоговые поступления</a:t>
          </a:r>
          <a:endParaRPr lang="ru-RU" sz="2800" dirty="0">
            <a:solidFill>
              <a:schemeClr val="tx1"/>
            </a:solidFill>
          </a:endParaRPr>
        </a:p>
      </dgm:t>
    </dgm:pt>
    <dgm:pt modelId="{4EFAE936-98F1-44E9-BB1A-1925B8E890F2}" type="parTrans" cxnId="{4C52A7D1-0879-4074-97D3-5784120E34B7}">
      <dgm:prSet/>
      <dgm:spPr/>
      <dgm:t>
        <a:bodyPr/>
        <a:lstStyle/>
        <a:p>
          <a:endParaRPr lang="ru-RU"/>
        </a:p>
      </dgm:t>
    </dgm:pt>
    <dgm:pt modelId="{69750320-DDD7-44E5-B156-055F5612B06C}" type="sibTrans" cxnId="{4C52A7D1-0879-4074-97D3-5784120E34B7}">
      <dgm:prSet/>
      <dgm:spPr/>
      <dgm:t>
        <a:bodyPr/>
        <a:lstStyle/>
        <a:p>
          <a:endParaRPr lang="ru-RU"/>
        </a:p>
      </dgm:t>
    </dgm:pt>
    <dgm:pt modelId="{342810CE-FC06-4A57-8F80-D8789E4D4D4B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Безвозмездные поступления</a:t>
          </a:r>
          <a:endParaRPr lang="ru-RU" sz="2800" dirty="0">
            <a:solidFill>
              <a:schemeClr val="tx1"/>
            </a:solidFill>
          </a:endParaRPr>
        </a:p>
      </dgm:t>
    </dgm:pt>
    <dgm:pt modelId="{935DF240-35FB-4488-AB46-295EA0637B43}" type="parTrans" cxnId="{AC6B1436-4B41-46C5-85F1-976F926E946D}">
      <dgm:prSet/>
      <dgm:spPr/>
      <dgm:t>
        <a:bodyPr/>
        <a:lstStyle/>
        <a:p>
          <a:endParaRPr lang="ru-RU"/>
        </a:p>
      </dgm:t>
    </dgm:pt>
    <dgm:pt modelId="{289A5DAD-7AF3-4B80-B99C-928974B7CD88}" type="sibTrans" cxnId="{AC6B1436-4B41-46C5-85F1-976F926E946D}">
      <dgm:prSet/>
      <dgm:spPr/>
      <dgm:t>
        <a:bodyPr/>
        <a:lstStyle/>
        <a:p>
          <a:endParaRPr lang="ru-RU"/>
        </a:p>
      </dgm:t>
    </dgm:pt>
    <dgm:pt modelId="{EC36A150-DC4D-4EA4-A0F9-E67F07B225C6}" type="pres">
      <dgm:prSet presAssocID="{FBC942AC-3DE2-4CC1-A5D6-2B485A9739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60B0DF-081D-47B0-8758-938A321C5468}" type="pres">
      <dgm:prSet presAssocID="{8E79C9A9-E4CE-460D-BBCF-F45717EA4565}" presName="linNode" presStyleCnt="0"/>
      <dgm:spPr/>
    </dgm:pt>
    <dgm:pt modelId="{C787F434-8C74-471D-AB43-B9479CEFEF2E}" type="pres">
      <dgm:prSet presAssocID="{8E79C9A9-E4CE-460D-BBCF-F45717EA4565}" presName="parTx" presStyleLbl="revTx" presStyleIdx="0" presStyleCnt="1" custScaleY="1556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174EF6-E725-41F3-B155-EEF083C0E85F}" type="pres">
      <dgm:prSet presAssocID="{8E79C9A9-E4CE-460D-BBCF-F45717EA4565}" presName="bracket" presStyleLbl="parChTrans1D1" presStyleIdx="0" presStyleCnt="1"/>
      <dgm:spPr/>
    </dgm:pt>
    <dgm:pt modelId="{A2DF2878-A755-421A-B298-7B8C7694CFA6}" type="pres">
      <dgm:prSet presAssocID="{8E79C9A9-E4CE-460D-BBCF-F45717EA4565}" presName="spH" presStyleCnt="0"/>
      <dgm:spPr/>
    </dgm:pt>
    <dgm:pt modelId="{A4FE3E13-3C77-4DE3-A955-8D437517ED27}" type="pres">
      <dgm:prSet presAssocID="{8E79C9A9-E4CE-460D-BBCF-F45717EA4565}" presName="desTx" presStyleLbl="node1" presStyleIdx="0" presStyleCnt="1" custScaleY="155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15D243-5B44-4480-8B8E-B4BA1218EF3D}" srcId="{FBC942AC-3DE2-4CC1-A5D6-2B485A973940}" destId="{8E79C9A9-E4CE-460D-BBCF-F45717EA4565}" srcOrd="0" destOrd="0" parTransId="{385183DE-195B-4A86-83BE-00A554022B47}" sibTransId="{60851CBA-C03B-46CB-A951-0EB9CC81F573}"/>
    <dgm:cxn modelId="{F245B01C-57D8-4EC1-A0F6-3AB2DADC09E6}" type="presOf" srcId="{FBC942AC-3DE2-4CC1-A5D6-2B485A973940}" destId="{EC36A150-DC4D-4EA4-A0F9-E67F07B225C6}" srcOrd="0" destOrd="0" presId="urn:diagrams.loki3.com/BracketList+Icon"/>
    <dgm:cxn modelId="{B172B32F-529E-4F1D-9764-CADBE656B734}" type="presOf" srcId="{8E79C9A9-E4CE-460D-BBCF-F45717EA4565}" destId="{C787F434-8C74-471D-AB43-B9479CEFEF2E}" srcOrd="0" destOrd="0" presId="urn:diagrams.loki3.com/BracketList+Icon"/>
    <dgm:cxn modelId="{CFC5D956-32CB-48BD-98C0-264EECC917B2}" type="presOf" srcId="{F4151B62-3AA6-4518-9629-92C7CFCEC7DE}" destId="{A4FE3E13-3C77-4DE3-A955-8D437517ED27}" srcOrd="0" destOrd="0" presId="urn:diagrams.loki3.com/BracketList+Icon"/>
    <dgm:cxn modelId="{AC6B1436-4B41-46C5-85F1-976F926E946D}" srcId="{8E79C9A9-E4CE-460D-BBCF-F45717EA4565}" destId="{342810CE-FC06-4A57-8F80-D8789E4D4D4B}" srcOrd="2" destOrd="0" parTransId="{935DF240-35FB-4488-AB46-295EA0637B43}" sibTransId="{289A5DAD-7AF3-4B80-B99C-928974B7CD88}"/>
    <dgm:cxn modelId="{4C52A7D1-0879-4074-97D3-5784120E34B7}" srcId="{8E79C9A9-E4CE-460D-BBCF-F45717EA4565}" destId="{3065628C-B4EA-471B-80B9-F795E01F21F7}" srcOrd="1" destOrd="0" parTransId="{4EFAE936-98F1-44E9-BB1A-1925B8E890F2}" sibTransId="{69750320-DDD7-44E5-B156-055F5612B06C}"/>
    <dgm:cxn modelId="{5E919170-26B5-4D28-84CD-0578B569A325}" type="presOf" srcId="{3065628C-B4EA-471B-80B9-F795E01F21F7}" destId="{A4FE3E13-3C77-4DE3-A955-8D437517ED27}" srcOrd="0" destOrd="1" presId="urn:diagrams.loki3.com/BracketList+Icon"/>
    <dgm:cxn modelId="{19899888-7DA4-4042-B3BF-6DDA4E934CAC}" type="presOf" srcId="{342810CE-FC06-4A57-8F80-D8789E4D4D4B}" destId="{A4FE3E13-3C77-4DE3-A955-8D437517ED27}" srcOrd="0" destOrd="2" presId="urn:diagrams.loki3.com/BracketList+Icon"/>
    <dgm:cxn modelId="{BA6DA9E1-8866-4360-A116-7EC05A49ED96}" srcId="{8E79C9A9-E4CE-460D-BBCF-F45717EA4565}" destId="{F4151B62-3AA6-4518-9629-92C7CFCEC7DE}" srcOrd="0" destOrd="0" parTransId="{71797D92-4DBA-45F7-A857-C8B579DC40F0}" sibTransId="{0280AA3C-78CF-46CA-8A76-7C37E6AA338B}"/>
    <dgm:cxn modelId="{B127A33E-698F-4A75-8457-52A2D991C0A3}" type="presParOf" srcId="{EC36A150-DC4D-4EA4-A0F9-E67F07B225C6}" destId="{2C60B0DF-081D-47B0-8758-938A321C5468}" srcOrd="0" destOrd="0" presId="urn:diagrams.loki3.com/BracketList+Icon"/>
    <dgm:cxn modelId="{99D4E6BE-836D-4E7E-965F-DFC47BFDDAE7}" type="presParOf" srcId="{2C60B0DF-081D-47B0-8758-938A321C5468}" destId="{C787F434-8C74-471D-AB43-B9479CEFEF2E}" srcOrd="0" destOrd="0" presId="urn:diagrams.loki3.com/BracketList+Icon"/>
    <dgm:cxn modelId="{25B1B80B-4EA4-431E-9DAC-F5A24E3C6CAD}" type="presParOf" srcId="{2C60B0DF-081D-47B0-8758-938A321C5468}" destId="{F9174EF6-E725-41F3-B155-EEF083C0E85F}" srcOrd="1" destOrd="0" presId="urn:diagrams.loki3.com/BracketList+Icon"/>
    <dgm:cxn modelId="{342361A8-B13C-4EC2-B807-D096C701F5F5}" type="presParOf" srcId="{2C60B0DF-081D-47B0-8758-938A321C5468}" destId="{A2DF2878-A755-421A-B298-7B8C7694CFA6}" srcOrd="2" destOrd="0" presId="urn:diagrams.loki3.com/BracketList+Icon"/>
    <dgm:cxn modelId="{A5D8D3AC-E13D-45B0-8E65-70667FC55098}" type="presParOf" srcId="{2C60B0DF-081D-47B0-8758-938A321C5468}" destId="{A4FE3E13-3C77-4DE3-A955-8D437517ED27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28DFC-09F2-4D04-83CF-4A45AA5079C5}">
      <dsp:nvSpPr>
        <dsp:cNvPr id="0" name=""/>
        <dsp:cNvSpPr/>
      </dsp:nvSpPr>
      <dsp:spPr>
        <a:xfrm rot="5400000">
          <a:off x="-189131" y="189574"/>
          <a:ext cx="1260878" cy="8826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1.</a:t>
          </a:r>
          <a:endParaRPr lang="ru-RU" sz="2600" kern="1200" dirty="0"/>
        </a:p>
      </dsp:txBody>
      <dsp:txXfrm rot="-5400000">
        <a:off x="1" y="441749"/>
        <a:ext cx="882614" cy="378264"/>
      </dsp:txXfrm>
    </dsp:sp>
    <dsp:sp modelId="{702B5B61-779E-468F-8E6E-5B90CA91C0A3}">
      <dsp:nvSpPr>
        <dsp:cNvPr id="0" name=""/>
        <dsp:cNvSpPr/>
      </dsp:nvSpPr>
      <dsp:spPr>
        <a:xfrm rot="5400000">
          <a:off x="4424009" y="-3540952"/>
          <a:ext cx="819570" cy="79023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Сущность государственных доходов и особенности форсирования доходной базы в современных условиях.</a:t>
          </a:r>
          <a:endParaRPr lang="ru-RU" sz="2000" kern="1200" dirty="0"/>
        </a:p>
      </dsp:txBody>
      <dsp:txXfrm rot="-5400000">
        <a:off x="882614" y="40451"/>
        <a:ext cx="7862353" cy="739554"/>
      </dsp:txXfrm>
    </dsp:sp>
    <dsp:sp modelId="{2020F9EE-B322-4003-B5C3-FFD5080739B0}">
      <dsp:nvSpPr>
        <dsp:cNvPr id="0" name=""/>
        <dsp:cNvSpPr/>
      </dsp:nvSpPr>
      <dsp:spPr>
        <a:xfrm rot="5400000">
          <a:off x="-189131" y="1250880"/>
          <a:ext cx="1260878" cy="8826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2.</a:t>
          </a:r>
          <a:endParaRPr lang="ru-RU" sz="2600" kern="1200" dirty="0"/>
        </a:p>
      </dsp:txBody>
      <dsp:txXfrm rot="-5400000">
        <a:off x="1" y="1503055"/>
        <a:ext cx="882614" cy="378264"/>
      </dsp:txXfrm>
    </dsp:sp>
    <dsp:sp modelId="{281889C3-8217-41F0-A43F-15D94E0EE50A}">
      <dsp:nvSpPr>
        <dsp:cNvPr id="0" name=""/>
        <dsp:cNvSpPr/>
      </dsp:nvSpPr>
      <dsp:spPr>
        <a:xfrm rot="5400000">
          <a:off x="4424009" y="-2479646"/>
          <a:ext cx="819570" cy="79023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Методы планирования доходов бюджета.</a:t>
          </a:r>
          <a:endParaRPr lang="ru-RU" sz="2000" b="1" kern="1200" dirty="0"/>
        </a:p>
      </dsp:txBody>
      <dsp:txXfrm rot="-5400000">
        <a:off x="882614" y="1101757"/>
        <a:ext cx="7862353" cy="739554"/>
      </dsp:txXfrm>
    </dsp:sp>
    <dsp:sp modelId="{0D33F169-1E7F-4077-AF2E-1A0EA2732FC7}">
      <dsp:nvSpPr>
        <dsp:cNvPr id="0" name=""/>
        <dsp:cNvSpPr/>
      </dsp:nvSpPr>
      <dsp:spPr>
        <a:xfrm rot="5400000">
          <a:off x="-189131" y="2312186"/>
          <a:ext cx="1260878" cy="8826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3.</a:t>
          </a:r>
          <a:endParaRPr lang="ru-RU" sz="2600" kern="1200" dirty="0"/>
        </a:p>
      </dsp:txBody>
      <dsp:txXfrm rot="-5400000">
        <a:off x="1" y="2564361"/>
        <a:ext cx="882614" cy="378264"/>
      </dsp:txXfrm>
    </dsp:sp>
    <dsp:sp modelId="{9F9B8B6E-8402-4AA3-AE66-2F58351201EA}">
      <dsp:nvSpPr>
        <dsp:cNvPr id="0" name=""/>
        <dsp:cNvSpPr/>
      </dsp:nvSpPr>
      <dsp:spPr>
        <a:xfrm rot="5400000">
          <a:off x="4424009" y="-1418340"/>
          <a:ext cx="819570" cy="79023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Порядок уплаты и зачисление доходов бюджета.</a:t>
          </a:r>
          <a:endParaRPr lang="ru-RU" sz="2000" kern="1200" dirty="0"/>
        </a:p>
      </dsp:txBody>
      <dsp:txXfrm rot="-5400000">
        <a:off x="882614" y="2163063"/>
        <a:ext cx="7862353" cy="7395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87F434-8C74-471D-AB43-B9479CEFEF2E}">
      <dsp:nvSpPr>
        <dsp:cNvPr id="0" name=""/>
        <dsp:cNvSpPr/>
      </dsp:nvSpPr>
      <dsp:spPr>
        <a:xfrm>
          <a:off x="0" y="937548"/>
          <a:ext cx="2178242" cy="1972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Формы реализации доходов бюджета</a:t>
          </a:r>
          <a:endParaRPr lang="ru-RU" sz="2800" kern="1200" dirty="0"/>
        </a:p>
      </dsp:txBody>
      <dsp:txXfrm>
        <a:off x="0" y="937548"/>
        <a:ext cx="2178242" cy="1972878"/>
      </dsp:txXfrm>
    </dsp:sp>
    <dsp:sp modelId="{F9174EF6-E725-41F3-B155-EEF083C0E85F}">
      <dsp:nvSpPr>
        <dsp:cNvPr id="0" name=""/>
        <dsp:cNvSpPr/>
      </dsp:nvSpPr>
      <dsp:spPr>
        <a:xfrm>
          <a:off x="2178241" y="1191388"/>
          <a:ext cx="435648" cy="1465200"/>
        </a:xfrm>
        <a:prstGeom prst="leftBrace">
          <a:avLst>
            <a:gd name="adj1" fmla="val 35000"/>
            <a:gd name="adj2" fmla="val 50000"/>
          </a:avLst>
        </a:prstGeom>
        <a:noFill/>
        <a:ln w="282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FE3E13-3C77-4DE3-A955-8D437517ED27}">
      <dsp:nvSpPr>
        <dsp:cNvPr id="0" name=""/>
        <dsp:cNvSpPr/>
      </dsp:nvSpPr>
      <dsp:spPr>
        <a:xfrm>
          <a:off x="2788149" y="783417"/>
          <a:ext cx="5924818" cy="2281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chemeClr val="tx1"/>
              </a:solidFill>
            </a:rPr>
            <a:t>Налоговые поступления</a:t>
          </a:r>
          <a:endParaRPr lang="ru-RU" sz="2800" kern="1200" dirty="0">
            <a:solidFill>
              <a:schemeClr val="tx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chemeClr val="tx1"/>
              </a:solidFill>
            </a:rPr>
            <a:t>Неналоговые поступления</a:t>
          </a:r>
          <a:endParaRPr lang="ru-RU" sz="2800" kern="1200" dirty="0">
            <a:solidFill>
              <a:schemeClr val="tx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chemeClr val="tx1"/>
              </a:solidFill>
            </a:rPr>
            <a:t>Безвозмездные поступления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2788149" y="783417"/>
        <a:ext cx="5924818" cy="2281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9246F-87A5-4D14-9CCF-D8F2ADBE2F71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03E30-7BDE-4258-90D1-845A0F540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109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03E30-7BDE-4258-90D1-845A0F540D4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461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03E30-7BDE-4258-90D1-845A0F540D4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499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2232248"/>
          </a:xfrm>
        </p:spPr>
        <p:txBody>
          <a:bodyPr/>
          <a:lstStyle/>
          <a:p>
            <a:pPr algn="just"/>
            <a:r>
              <a:rPr lang="ru-RU" sz="2800" b="1" dirty="0" smtClean="0">
                <a:effectLst/>
              </a:rPr>
              <a:t>	</a:t>
            </a:r>
            <a:r>
              <a:rPr lang="ru-RU" sz="3200" b="1" dirty="0" smtClean="0">
                <a:effectLst/>
                <a:latin typeface="+mn-lt"/>
              </a:rPr>
              <a:t>Тема: </a:t>
            </a:r>
            <a:r>
              <a:rPr lang="ru-RU" sz="3200" b="1" dirty="0">
                <a:effectLst/>
                <a:latin typeface="+mn-lt"/>
              </a:rPr>
              <a:t>Содержание доходов бюджета, формы их мобилизации, методы планирования и </a:t>
            </a:r>
            <a:r>
              <a:rPr lang="ru-RU" sz="3200" b="1" dirty="0" smtClean="0">
                <a:effectLst/>
                <a:latin typeface="+mn-lt"/>
              </a:rPr>
              <a:t>порядок уплаты</a:t>
            </a:r>
            <a:r>
              <a:rPr lang="ru-RU" sz="3200" b="1" dirty="0">
                <a:effectLst/>
                <a:latin typeface="+mn-lt"/>
              </a:rPr>
              <a:t>.</a:t>
            </a:r>
            <a:r>
              <a:rPr lang="ru-RU" sz="1800" dirty="0">
                <a:effectLst/>
                <a:latin typeface="+mn-lt"/>
              </a:rPr>
              <a:t/>
            </a:r>
            <a:br>
              <a:rPr lang="ru-RU" sz="1800" dirty="0">
                <a:effectLst/>
                <a:latin typeface="+mn-lt"/>
              </a:rPr>
            </a:br>
            <a:endParaRPr lang="ru-RU" sz="1800" dirty="0">
              <a:latin typeface="+mn-lt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730999951"/>
              </p:ext>
            </p:extLst>
          </p:nvPr>
        </p:nvGraphicFramePr>
        <p:xfrm>
          <a:off x="179512" y="2564904"/>
          <a:ext cx="878497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422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33072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199503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2880"/>
            <a:ext cx="9144000" cy="111166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bg1"/>
                </a:solidFill>
                <a:effectLst/>
                <a:latin typeface="+mn-lt"/>
              </a:rPr>
              <a:t>	</a:t>
            </a:r>
            <a:r>
              <a:rPr lang="ru-RU" sz="2400" b="1" dirty="0" smtClean="0">
                <a:solidFill>
                  <a:schemeClr val="bg1"/>
                </a:solidFill>
                <a:effectLst/>
                <a:latin typeface="+mn-lt"/>
              </a:rPr>
              <a:t>1</a:t>
            </a:r>
            <a:r>
              <a:rPr lang="ru-RU" sz="2400" b="1" dirty="0">
                <a:solidFill>
                  <a:schemeClr val="bg1"/>
                </a:solidFill>
                <a:effectLst/>
                <a:latin typeface="+mn-lt"/>
              </a:rPr>
              <a:t>. Сущность государственных доходов и особенности форсирования доходной базы в современных условиях.</a:t>
            </a:r>
            <a:r>
              <a:rPr lang="ru-RU" sz="2400" dirty="0">
                <a:solidFill>
                  <a:schemeClr val="bg1"/>
                </a:solidFill>
                <a:effectLst/>
                <a:latin typeface="+mn-lt"/>
              </a:rPr>
              <a:t/>
            </a:r>
            <a:br>
              <a:rPr lang="ru-RU" sz="2400" dirty="0">
                <a:solidFill>
                  <a:schemeClr val="bg1"/>
                </a:solidFill>
                <a:effectLst/>
                <a:latin typeface="+mn-lt"/>
              </a:rPr>
            </a:br>
            <a:endParaRPr lang="ru-RU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b="1" i="1" dirty="0" smtClean="0">
                <a:solidFill>
                  <a:schemeClr val="tx1"/>
                </a:solidFill>
              </a:rPr>
              <a:t>Доходы </a:t>
            </a:r>
            <a:r>
              <a:rPr lang="ru-RU" b="1" i="1" dirty="0">
                <a:solidFill>
                  <a:schemeClr val="tx1"/>
                </a:solidFill>
              </a:rPr>
              <a:t>бюджета </a:t>
            </a:r>
            <a:r>
              <a:rPr lang="ru-RU" dirty="0" smtClean="0">
                <a:solidFill>
                  <a:schemeClr val="tx1"/>
                </a:solidFill>
              </a:rPr>
              <a:t>- экономические </a:t>
            </a:r>
            <a:r>
              <a:rPr lang="ru-RU" dirty="0">
                <a:solidFill>
                  <a:schemeClr val="tx1"/>
                </a:solidFill>
              </a:rPr>
              <a:t>отношения, которые возникают у субъектов хозяйствования и населения с государством в процессе формирования бюджетных фондов.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59916781"/>
              </p:ext>
            </p:extLst>
          </p:nvPr>
        </p:nvGraphicFramePr>
        <p:xfrm>
          <a:off x="179512" y="2636912"/>
          <a:ext cx="8712968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514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26469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Формы </a:t>
            </a:r>
            <a:r>
              <a:rPr lang="ru-RU" dirty="0">
                <a:solidFill>
                  <a:schemeClr val="tx1"/>
                </a:solidFill>
              </a:rPr>
              <a:t>мобилизации государственных доходов, их состав и структура в значительной степени </a:t>
            </a:r>
            <a:r>
              <a:rPr lang="ru-RU" dirty="0" smtClean="0">
                <a:solidFill>
                  <a:schemeClr val="tx1"/>
                </a:solidFill>
              </a:rPr>
              <a:t>определяется:</a:t>
            </a:r>
          </a:p>
          <a:p>
            <a:pPr marL="0" indent="0" algn="just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финансовой политикой </a:t>
            </a:r>
            <a:r>
              <a:rPr lang="ru-RU" dirty="0" smtClean="0">
                <a:solidFill>
                  <a:schemeClr val="tx1"/>
                </a:solidFill>
              </a:rPr>
              <a:t>государства</a:t>
            </a:r>
            <a:r>
              <a:rPr lang="ru-RU" dirty="0">
                <a:solidFill>
                  <a:schemeClr val="tx1"/>
                </a:solidFill>
              </a:rPr>
              <a:t>;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приоритетами </a:t>
            </a:r>
            <a:r>
              <a:rPr lang="ru-RU" dirty="0">
                <a:solidFill>
                  <a:schemeClr val="tx1"/>
                </a:solidFill>
              </a:rPr>
              <a:t>социально-экономического </a:t>
            </a:r>
            <a:r>
              <a:rPr lang="ru-RU" dirty="0" smtClean="0">
                <a:solidFill>
                  <a:schemeClr val="tx1"/>
                </a:solidFill>
              </a:rPr>
              <a:t>развития</a:t>
            </a:r>
            <a:r>
              <a:rPr lang="ru-RU" dirty="0">
                <a:solidFill>
                  <a:schemeClr val="tx1"/>
                </a:solidFill>
              </a:rPr>
              <a:t>;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стратегическими целями и методами  их достижения.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Показатели </a:t>
            </a:r>
            <a:r>
              <a:rPr lang="ru-RU" dirty="0">
                <a:solidFill>
                  <a:schemeClr val="tx1"/>
                </a:solidFill>
              </a:rPr>
              <a:t>бюджета по доходам отражают налоговую политику, а также налоговую нагрузку на экономику, структуру прямых и косвенных налогов, степень налогообложения граждан, размер неналоговых поступлений и другие характеристики, которые свидетельствуют о качественном уровне организации государственных доходов. </a:t>
            </a: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83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26469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sz="2800" dirty="0" smtClean="0">
                <a:solidFill>
                  <a:schemeClr val="tx1"/>
                </a:solidFill>
              </a:rPr>
              <a:t>Образование </a:t>
            </a:r>
            <a:r>
              <a:rPr lang="ru-RU" sz="2800" dirty="0">
                <a:solidFill>
                  <a:schemeClr val="tx1"/>
                </a:solidFill>
              </a:rPr>
              <a:t>целевых бюджетных фондов связано </a:t>
            </a:r>
            <a:r>
              <a:rPr lang="ru-RU" sz="2800" dirty="0" smtClean="0">
                <a:solidFill>
                  <a:schemeClr val="tx1"/>
                </a:solidFill>
              </a:rPr>
              <a:t>с:</a:t>
            </a:r>
          </a:p>
          <a:p>
            <a:pPr marL="0" indent="0" algn="just">
              <a:buNone/>
            </a:pPr>
            <a:endParaRPr lang="ru-RU" sz="2600" dirty="0" smtClean="0">
              <a:solidFill>
                <a:schemeClr val="tx1"/>
              </a:solidFill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ru-RU" sz="2800" dirty="0" smtClean="0">
                <a:solidFill>
                  <a:schemeClr val="tx1"/>
                </a:solidFill>
              </a:rPr>
              <a:t>необходимостью </a:t>
            </a:r>
            <a:r>
              <a:rPr lang="ru-RU" sz="2800" dirty="0">
                <a:solidFill>
                  <a:schemeClr val="tx1"/>
                </a:solidFill>
              </a:rPr>
              <a:t>государственной поддержки отдельных отраслей </a:t>
            </a:r>
            <a:r>
              <a:rPr lang="ru-RU" sz="2800" dirty="0" smtClean="0">
                <a:solidFill>
                  <a:schemeClr val="tx1"/>
                </a:solidFill>
              </a:rPr>
              <a:t>экономики;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ru-RU" sz="2800" dirty="0" smtClean="0">
                <a:solidFill>
                  <a:schemeClr val="tx1"/>
                </a:solidFill>
              </a:rPr>
              <a:t>развитием инфраструктуры.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	В </a:t>
            </a:r>
            <a:r>
              <a:rPr lang="ru-RU" sz="2800" dirty="0">
                <a:solidFill>
                  <a:schemeClr val="tx1"/>
                </a:solidFill>
              </a:rPr>
              <a:t>условиях ограниченности средств </a:t>
            </a:r>
            <a:r>
              <a:rPr lang="ru-RU" sz="2800" dirty="0" smtClean="0">
                <a:solidFill>
                  <a:schemeClr val="tx1"/>
                </a:solidFill>
              </a:rPr>
              <a:t>бюджета они </a:t>
            </a:r>
            <a:r>
              <a:rPr lang="ru-RU" sz="2800" dirty="0">
                <a:solidFill>
                  <a:schemeClr val="tx1"/>
                </a:solidFill>
              </a:rPr>
              <a:t>могут быть профинансированы за счет целевых поступлений в специальные фонды. 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	Отличие </a:t>
            </a:r>
            <a:r>
              <a:rPr lang="ru-RU" sz="2800" dirty="0">
                <a:solidFill>
                  <a:schemeClr val="tx1"/>
                </a:solidFill>
              </a:rPr>
              <a:t>доходов этих фондов заключается в целевой направленности отчислений и временном характере.</a:t>
            </a:r>
            <a:endParaRPr lang="ru-RU" sz="2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3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61888"/>
          </a:xfrm>
        </p:spPr>
        <p:txBody>
          <a:bodyPr>
            <a:normAutofit/>
          </a:bodyPr>
          <a:lstStyle/>
          <a:p>
            <a:r>
              <a:rPr lang="ru-RU" sz="2800" b="1" dirty="0">
                <a:effectLst/>
                <a:latin typeface="+mn-lt"/>
              </a:rPr>
              <a:t>2. Методы планирования доходов бюджета.</a:t>
            </a:r>
            <a:r>
              <a:rPr lang="ru-RU" sz="2800" dirty="0">
                <a:effectLst/>
                <a:latin typeface="+mn-lt"/>
              </a:rPr>
              <a:t/>
            </a:r>
            <a:br>
              <a:rPr lang="ru-RU" sz="2800" dirty="0">
                <a:effectLst/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24539"/>
            <a:ext cx="8712968" cy="532859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Формирование  </a:t>
            </a:r>
            <a:r>
              <a:rPr lang="ru-RU" dirty="0">
                <a:solidFill>
                  <a:schemeClr val="tx1"/>
                </a:solidFill>
              </a:rPr>
              <a:t>доходов бюджета осуществляется по следующим направлениям: </a:t>
            </a:r>
          </a:p>
          <a:p>
            <a:pPr marL="0" indent="354013" algn="just"/>
            <a:r>
              <a:rPr lang="ru-RU" dirty="0" smtClean="0">
                <a:solidFill>
                  <a:schemeClr val="tx1"/>
                </a:solidFill>
              </a:rPr>
              <a:t>планирование </a:t>
            </a:r>
            <a:r>
              <a:rPr lang="ru-RU" dirty="0">
                <a:solidFill>
                  <a:schemeClr val="tx1"/>
                </a:solidFill>
              </a:rPr>
              <a:t>контингента всех видов доходов, распределение доходов по уровням бюджетной системы в соответствии с нормативами, установленными </a:t>
            </a:r>
            <a:r>
              <a:rPr lang="ru-RU" dirty="0" smtClean="0">
                <a:solidFill>
                  <a:schemeClr val="tx1"/>
                </a:solidFill>
              </a:rPr>
              <a:t>Бюджетным Кодексом Республики Беларусь;</a:t>
            </a:r>
            <a:endParaRPr lang="ru-RU" dirty="0">
              <a:solidFill>
                <a:schemeClr val="tx1"/>
              </a:solidFill>
            </a:endParaRPr>
          </a:p>
          <a:p>
            <a:pPr marL="0" indent="354013" algn="just"/>
            <a:r>
              <a:rPr lang="ru-RU" dirty="0" smtClean="0">
                <a:solidFill>
                  <a:schemeClr val="tx1"/>
                </a:solidFill>
              </a:rPr>
              <a:t>рассредоточение </a:t>
            </a:r>
            <a:r>
              <a:rPr lang="ru-RU" dirty="0">
                <a:solidFill>
                  <a:schemeClr val="tx1"/>
                </a:solidFill>
              </a:rPr>
              <a:t>доходов между уровнями бюджетной системы в порядке и в пропорциях в соответствии с </a:t>
            </a:r>
            <a:r>
              <a:rPr lang="ru-RU" dirty="0" smtClean="0">
                <a:solidFill>
                  <a:schemeClr val="tx1"/>
                </a:solidFill>
              </a:rPr>
              <a:t>законодательством;</a:t>
            </a:r>
            <a:endParaRPr lang="ru-RU" dirty="0">
              <a:solidFill>
                <a:schemeClr val="tx1"/>
              </a:solidFill>
            </a:endParaRPr>
          </a:p>
          <a:p>
            <a:pPr marL="0" indent="354013" algn="just"/>
            <a:r>
              <a:rPr lang="ru-RU" dirty="0" smtClean="0">
                <a:solidFill>
                  <a:schemeClr val="tx1"/>
                </a:solidFill>
              </a:rPr>
              <a:t>определение </a:t>
            </a:r>
            <a:r>
              <a:rPr lang="ru-RU" dirty="0">
                <a:solidFill>
                  <a:schemeClr val="tx1"/>
                </a:solidFill>
              </a:rPr>
              <a:t>размеров финансовой помощи, которая представляется вышестоящим бюджетом нижестоящему.</a:t>
            </a: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1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856984" cy="619268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ru-RU" sz="2800" dirty="0" smtClean="0">
                <a:solidFill>
                  <a:schemeClr val="tx1"/>
                </a:solidFill>
              </a:rPr>
              <a:t>Процесс </a:t>
            </a:r>
            <a:r>
              <a:rPr lang="ru-RU" sz="2800" dirty="0">
                <a:solidFill>
                  <a:schemeClr val="tx1"/>
                </a:solidFill>
              </a:rPr>
              <a:t>планирования состоит из нескольких </a:t>
            </a:r>
            <a:r>
              <a:rPr lang="ru-RU" sz="2800" dirty="0" smtClean="0">
                <a:solidFill>
                  <a:schemeClr val="tx1"/>
                </a:solidFill>
              </a:rPr>
              <a:t>этапов:</a:t>
            </a: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1. Анализируется </a:t>
            </a:r>
            <a:r>
              <a:rPr lang="ru-RU" sz="2800" dirty="0">
                <a:solidFill>
                  <a:schemeClr val="tx1"/>
                </a:solidFill>
              </a:rPr>
              <a:t>показатель предварительного исполнения доходной части республиканского бюджета, местных </a:t>
            </a:r>
            <a:r>
              <a:rPr lang="ru-RU" sz="2800" dirty="0" smtClean="0">
                <a:solidFill>
                  <a:schemeClr val="tx1"/>
                </a:solidFill>
              </a:rPr>
              <a:t>бюджетов </a:t>
            </a:r>
            <a:r>
              <a:rPr lang="ru-RU" sz="2800" dirty="0">
                <a:solidFill>
                  <a:schemeClr val="tx1"/>
                </a:solidFill>
              </a:rPr>
              <a:t>за </a:t>
            </a:r>
            <a:r>
              <a:rPr lang="ru-RU" sz="2800" dirty="0" smtClean="0">
                <a:solidFill>
                  <a:schemeClr val="tx1"/>
                </a:solidFill>
              </a:rPr>
              <a:t>текущий год.</a:t>
            </a:r>
          </a:p>
          <a:p>
            <a:pPr marL="0" indent="0" algn="just">
              <a:buNone/>
            </a:pPr>
            <a:endParaRPr lang="ru-RU" sz="2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2. Планируются </a:t>
            </a:r>
            <a:r>
              <a:rPr lang="ru-RU" sz="2800" dirty="0">
                <a:solidFill>
                  <a:schemeClr val="tx1"/>
                </a:solidFill>
              </a:rPr>
              <a:t>поступления доходов </a:t>
            </a:r>
            <a:r>
              <a:rPr lang="ru-RU" sz="2800" dirty="0" smtClean="0">
                <a:solidFill>
                  <a:schemeClr val="tx1"/>
                </a:solidFill>
              </a:rPr>
              <a:t>Республики Беларусь </a:t>
            </a:r>
            <a:r>
              <a:rPr lang="ru-RU" sz="2800" dirty="0">
                <a:solidFill>
                  <a:schemeClr val="tx1"/>
                </a:solidFill>
              </a:rPr>
              <a:t>в разрезе функциональной классификации расходов и с  учетом прогнозных макроэкономических показателей. </a:t>
            </a:r>
          </a:p>
        </p:txBody>
      </p:sp>
    </p:spTree>
    <p:extLst>
      <p:ext uri="{BB962C8B-B14F-4D97-AF65-F5344CB8AC3E}">
        <p14:creationId xmlns:p14="http://schemas.microsoft.com/office/powerpoint/2010/main" val="220766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306"/>
            <a:ext cx="8784976" cy="65780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 algn="just">
              <a:buNone/>
            </a:pPr>
            <a:r>
              <a:rPr lang="ru-RU" sz="2900" dirty="0"/>
              <a:t>	</a:t>
            </a:r>
            <a:r>
              <a:rPr lang="ru-RU" sz="2900" dirty="0" smtClean="0">
                <a:solidFill>
                  <a:schemeClr val="tx1"/>
                </a:solidFill>
              </a:rPr>
              <a:t>Используются </a:t>
            </a:r>
            <a:r>
              <a:rPr lang="ru-RU" sz="2900" dirty="0">
                <a:solidFill>
                  <a:schemeClr val="tx1"/>
                </a:solidFill>
              </a:rPr>
              <a:t>три метода прогнозирования</a:t>
            </a:r>
            <a:r>
              <a:rPr lang="ru-RU" sz="2900" dirty="0" smtClean="0"/>
              <a:t>:</a:t>
            </a:r>
          </a:p>
          <a:p>
            <a:pPr marL="0" indent="0" algn="just">
              <a:buNone/>
            </a:pPr>
            <a:endParaRPr lang="ru-RU" sz="2900" dirty="0"/>
          </a:p>
          <a:p>
            <a:pPr algn="just">
              <a:lnSpc>
                <a:spcPct val="110000"/>
              </a:lnSpc>
            </a:pPr>
            <a:r>
              <a:rPr lang="ru-RU" sz="2800" dirty="0" smtClean="0"/>
              <a:t> </a:t>
            </a:r>
            <a:r>
              <a:rPr lang="ru-RU" b="1" dirty="0"/>
              <a:t>Д</a:t>
            </a:r>
            <a:r>
              <a:rPr lang="ru-RU" b="1" dirty="0" smtClean="0"/>
              <a:t>етализированное моделирование.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 smtClean="0"/>
              <a:t>	Позволяет </a:t>
            </a:r>
            <a:r>
              <a:rPr lang="ru-RU" dirty="0"/>
              <a:t>объективно оценить базу соответствующего налога и представить модель соответствующего налогового законодательства</a:t>
            </a:r>
            <a:endParaRPr lang="ru-RU" dirty="0" smtClean="0"/>
          </a:p>
          <a:p>
            <a:pPr algn="just">
              <a:lnSpc>
                <a:spcPct val="110000"/>
              </a:lnSpc>
            </a:pPr>
            <a:r>
              <a:rPr lang="ru-RU" b="1" dirty="0"/>
              <a:t>О</a:t>
            </a:r>
            <a:r>
              <a:rPr lang="ru-RU" b="1" dirty="0" smtClean="0"/>
              <a:t>пределение </a:t>
            </a:r>
            <a:r>
              <a:rPr lang="ru-RU" b="1" dirty="0"/>
              <a:t>эластичности </a:t>
            </a:r>
            <a:r>
              <a:rPr lang="ru-RU" b="1" dirty="0" smtClean="0"/>
              <a:t>налогов.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 smtClean="0"/>
              <a:t>	Означает </a:t>
            </a:r>
            <a:r>
              <a:rPr lang="ru-RU" dirty="0"/>
              <a:t>способность налога реагировать на рост ВВП, т.е. определять зависимость темпов роста налоговых поступлений от темпов роста </a:t>
            </a:r>
            <a:r>
              <a:rPr lang="ru-RU" dirty="0" smtClean="0"/>
              <a:t>ВВП.</a:t>
            </a:r>
            <a:endParaRPr lang="ru-RU" dirty="0"/>
          </a:p>
          <a:p>
            <a:pPr algn="just">
              <a:lnSpc>
                <a:spcPct val="110000"/>
              </a:lnSpc>
            </a:pPr>
            <a:r>
              <a:rPr lang="ru-RU" b="1" dirty="0"/>
              <a:t>П</a:t>
            </a:r>
            <a:r>
              <a:rPr lang="ru-RU" b="1" dirty="0" smtClean="0"/>
              <a:t>рименение </a:t>
            </a:r>
            <a:r>
              <a:rPr lang="ru-RU" b="1" dirty="0"/>
              <a:t>средней фактической налоговой ставки.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 smtClean="0"/>
              <a:t>	Процесс </a:t>
            </a:r>
            <a:r>
              <a:rPr lang="ru-RU" dirty="0"/>
              <a:t>сводится к определению налоговой базы за прошлый год и расчета среднего процента изъятия тоже за прошлый год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5083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8" y="404664"/>
            <a:ext cx="9144000" cy="1033896"/>
          </a:xfrm>
        </p:spPr>
        <p:txBody>
          <a:bodyPr>
            <a:normAutofit fontScale="90000"/>
          </a:bodyPr>
          <a:lstStyle/>
          <a:p>
            <a:r>
              <a:rPr lang="ru-RU" sz="2900" dirty="0" smtClean="0">
                <a:solidFill>
                  <a:schemeClr val="bg1"/>
                </a:solidFill>
                <a:effectLst/>
                <a:latin typeface="+mn-lt"/>
              </a:rPr>
              <a:t>	</a:t>
            </a:r>
            <a:br>
              <a:rPr lang="ru-RU" sz="29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3100" dirty="0" smtClean="0">
                <a:solidFill>
                  <a:schemeClr val="bg1"/>
                </a:solidFill>
                <a:effectLst/>
                <a:latin typeface="+mn-lt"/>
              </a:rPr>
              <a:t>3</a:t>
            </a:r>
            <a:r>
              <a:rPr lang="ru-RU" sz="3100" dirty="0">
                <a:solidFill>
                  <a:schemeClr val="bg1"/>
                </a:solidFill>
                <a:effectLst/>
                <a:latin typeface="+mn-lt"/>
              </a:rPr>
              <a:t>. Порядок уплаты и зачисление доходов бюджета.</a:t>
            </a:r>
            <a:r>
              <a:rPr lang="ru-RU" sz="6000" dirty="0">
                <a:solidFill>
                  <a:schemeClr val="bg1"/>
                </a:solidFill>
                <a:effectLst/>
              </a:rPr>
              <a:t/>
            </a:r>
            <a:br>
              <a:rPr lang="ru-RU" sz="6000" dirty="0">
                <a:solidFill>
                  <a:schemeClr val="bg1"/>
                </a:solidFill>
                <a:effectLst/>
              </a:rPr>
            </a:b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04056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Момент </a:t>
            </a:r>
            <a:r>
              <a:rPr lang="ru-RU" dirty="0">
                <a:solidFill>
                  <a:schemeClr val="tx1"/>
                </a:solidFill>
              </a:rPr>
              <a:t>уплаты налоговых доходов в бюджет определяется налоговым законодательством.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Для </a:t>
            </a:r>
            <a:r>
              <a:rPr lang="ru-RU" dirty="0">
                <a:solidFill>
                  <a:schemeClr val="tx1"/>
                </a:solidFill>
              </a:rPr>
              <a:t>других доходов днем уплаты их в бюджет признается:</a:t>
            </a:r>
          </a:p>
          <a:p>
            <a:pPr marL="0" indent="354013" algn="just"/>
            <a:r>
              <a:rPr lang="ru-RU" dirty="0" smtClean="0">
                <a:solidFill>
                  <a:schemeClr val="tx1"/>
                </a:solidFill>
              </a:rPr>
              <a:t>день </a:t>
            </a:r>
            <a:r>
              <a:rPr lang="ru-RU" dirty="0">
                <a:solidFill>
                  <a:schemeClr val="tx1"/>
                </a:solidFill>
              </a:rPr>
              <a:t>сдачи плательщиками платежного поручения банку на перечисление причитающихся сумм доходов  при наличии на счете плательщика средств, достаточных для исполнения данного платежного поручения  полном объеме.</a:t>
            </a:r>
          </a:p>
          <a:p>
            <a:pPr marL="0" indent="354013" algn="just"/>
            <a:r>
              <a:rPr lang="ru-RU" dirty="0" smtClean="0">
                <a:solidFill>
                  <a:schemeClr val="tx1"/>
                </a:solidFill>
              </a:rPr>
              <a:t>день </a:t>
            </a:r>
            <a:r>
              <a:rPr lang="ru-RU" dirty="0">
                <a:solidFill>
                  <a:schemeClr val="tx1"/>
                </a:solidFill>
              </a:rPr>
              <a:t>исполнения банком платежного поручения плательщика на перечисление причитающихся сумм доходов, которые ранее не были исполнены по причине отсутствия на счете плательщика денежных средств, достаточных для исполнения платежного поручения в полном объеме.</a:t>
            </a:r>
          </a:p>
          <a:p>
            <a:pPr marL="0" indent="354013" algn="just"/>
            <a:r>
              <a:rPr lang="ru-RU" dirty="0" smtClean="0">
                <a:solidFill>
                  <a:schemeClr val="tx1"/>
                </a:solidFill>
              </a:rPr>
              <a:t>день </a:t>
            </a:r>
            <a:r>
              <a:rPr lang="ru-RU" dirty="0">
                <a:solidFill>
                  <a:schemeClr val="tx1"/>
                </a:solidFill>
              </a:rPr>
              <a:t>внесения плательщиком наличных денежных средств в банк для перечисления причитающихся сумм доходов.</a:t>
            </a: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00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93304"/>
            <a:ext cx="8640960" cy="626469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Доходы </a:t>
            </a:r>
            <a:r>
              <a:rPr lang="ru-RU" dirty="0">
                <a:solidFill>
                  <a:schemeClr val="tx1"/>
                </a:solidFill>
              </a:rPr>
              <a:t>считаются зачисленными на счет бюджета с момента их поступления на счет соответствующего бюджета.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Госпошлина </a:t>
            </a:r>
            <a:r>
              <a:rPr lang="ru-RU" dirty="0">
                <a:solidFill>
                  <a:schemeClr val="tx1"/>
                </a:solidFill>
              </a:rPr>
              <a:t>зачисляется в республиканский и (или) местный бюджет в порядке, установленном Минфином РБ.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Все </a:t>
            </a:r>
            <a:r>
              <a:rPr lang="ru-RU" dirty="0">
                <a:solidFill>
                  <a:schemeClr val="tx1"/>
                </a:solidFill>
              </a:rPr>
              <a:t>виды штрафов за нарушение порядка исполнения бюджета, а также за использование его средств и государственных внебюджетных средств зачисляется доход того бюджета, за счет средств которого произошло финансирование.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Все </a:t>
            </a:r>
            <a:r>
              <a:rPr lang="ru-RU" dirty="0">
                <a:solidFill>
                  <a:schemeClr val="tx1"/>
                </a:solidFill>
              </a:rPr>
              <a:t>штрафы за нарушение таможенного и налогового законодательства подлежат зачислению в республиканский бюджет.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Средства</a:t>
            </a:r>
            <a:r>
              <a:rPr lang="ru-RU" dirty="0">
                <a:solidFill>
                  <a:schemeClr val="tx1"/>
                </a:solidFill>
              </a:rPr>
              <a:t>, в т. ч. и в иностранной валюте, получаемые государственными органами, которые финансируются за счет средств республиканского и местного бюджетов, зачисляются в республиканский и соответствующие местные бюджеты, если другое не установлено законодательными актами и решениями местных советов депутатов. </a:t>
            </a:r>
          </a:p>
        </p:txBody>
      </p:sp>
    </p:spTree>
    <p:extLst>
      <p:ext uri="{BB962C8B-B14F-4D97-AF65-F5344CB8AC3E}">
        <p14:creationId xmlns:p14="http://schemas.microsoft.com/office/powerpoint/2010/main" val="28471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44F475-D25E-4CB6-8857-A902B5D24A27}"/>
</file>

<file path=customXml/itemProps2.xml><?xml version="1.0" encoding="utf-8"?>
<ds:datastoreItem xmlns:ds="http://schemas.openxmlformats.org/officeDocument/2006/customXml" ds:itemID="{C4BB0D0B-2EB0-42E6-BEBD-6C6020F8D7A9}"/>
</file>

<file path=customXml/itemProps3.xml><?xml version="1.0" encoding="utf-8"?>
<ds:datastoreItem xmlns:ds="http://schemas.openxmlformats.org/officeDocument/2006/customXml" ds:itemID="{996C0216-69D5-471A-864C-07ED2B45B8BA}"/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52</TotalTime>
  <Words>53</Words>
  <Application>Microsoft Office PowerPoint</Application>
  <PresentationFormat>Экран (4:3)</PresentationFormat>
  <Paragraphs>60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Decatur</vt:lpstr>
      <vt:lpstr> Тема: Содержание доходов бюджета, формы их мобилизации, методы планирования и порядок уплаты. </vt:lpstr>
      <vt:lpstr> 1. Сущность государственных доходов и особенности форсирования доходной базы в современных условиях. </vt:lpstr>
      <vt:lpstr>Презентация PowerPoint</vt:lpstr>
      <vt:lpstr>Презентация PowerPoint</vt:lpstr>
      <vt:lpstr>2. Методы планирования доходов бюджета. </vt:lpstr>
      <vt:lpstr>Презентация PowerPoint</vt:lpstr>
      <vt:lpstr>Презентация PowerPoint</vt:lpstr>
      <vt:lpstr>  3. Порядок уплаты и зачисление доходов бюджета.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Тема: Содержание доходов бюджета, формы их мобилизации, методы планирования и порядок уплаты. </dc:title>
  <dc:creator>Клименко Екатерина</dc:creator>
  <cp:lastModifiedBy>Екатерина Клименко</cp:lastModifiedBy>
  <cp:revision>7</cp:revision>
  <dcterms:created xsi:type="dcterms:W3CDTF">2015-04-26T20:30:43Z</dcterms:created>
  <dcterms:modified xsi:type="dcterms:W3CDTF">2015-04-30T05:15:44Z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