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C11937B-39C3-4D48-9CFB-FEC29CC86BF6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2924E0-6DCB-4A05-B7B4-5857372B153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6632"/>
            <a:ext cx="7723584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 6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636912"/>
            <a:ext cx="7406640" cy="331236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БЮДЖЕТНАЯ КЛАССИФИКАЦИЯ РЕСПУБЛИКИ БЕЛАРУСЬ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30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504056"/>
          </a:xfrm>
        </p:spPr>
        <p:txBody>
          <a:bodyPr/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Классификация доходов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340768"/>
            <a:ext cx="7920880" cy="525658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Код классификации доходов состоит из 7 знаков, которые распределяются по уровням следующим образом: 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маркируется одним знаком, т.е. один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разряд;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подгруппа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один знак (2й разряд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одним знаком (3 разряд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двумя знаками (4,5 разряды);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подраздел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два знака (6,7 разряд).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381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432048"/>
          </a:xfrm>
        </p:spPr>
        <p:txBody>
          <a:bodyPr/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Классификация доходов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19672" y="2348880"/>
            <a:ext cx="6912768" cy="3096344"/>
          </a:xfrm>
          <a:prstGeom prst="ellipse">
            <a:avLst/>
          </a:prstGeom>
          <a:solidFill>
            <a:schemeClr val="bg1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, serif"/>
              </a:rPr>
              <a:t>При отсутствии уровня классификации используется позиция "0".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5825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50405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Классификация доходов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890080" cy="561662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Задачи классификации доходов: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Разграничить налоговые и неналоговые поступления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Сгруппировать налоги, сборы ( пошлины) в разделе налоговых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Обеспечить получение информации об источниках формирования, включенных в бюджет целевых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фондов;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Обеспечить анализ налоговой системы, состава и структуры налогов и налоговой нагрузки.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068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43204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Классификация доходов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32859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Налоговые и неналоговые доходы бюджета разделяются по признаку экономического содержания на 4 группы (первый классификационный признак):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налоговые доходы имеют код 1000000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неналоговые доходы 3000000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безвозмездные поступления 400000.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869160"/>
            <a:ext cx="19526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95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818072" cy="288032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effectLst/>
                <a:latin typeface="Times New Roman, serif"/>
              </a:rPr>
              <a:t>Классификация расходов </a:t>
            </a:r>
            <a:r>
              <a:rPr lang="ru-RU" sz="2200" b="1" dirty="0" smtClean="0">
                <a:effectLst/>
                <a:latin typeface="Times New Roman, serif"/>
              </a:rPr>
              <a:t>бюджета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7818072" cy="5483696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классификация состоит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из 4 уровней: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раздел, имеет 2 знака и определяет расходование средств бюджета на выполнение функций государства;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подразделы, имеют 2 знака и они корректируют направление средств бюджета на выполнение функций государства в пределах раздела;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виды расходов, имеют 2 знака и они обеспечивают детализацию расходов на осуществление деятельности государства в пределах подразделов;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параграфы, имеют 3 знака и они применяются для детализации расходования средств на конкретное мероприятие и направление деятельности.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432048"/>
          </a:xfrm>
        </p:spPr>
        <p:txBody>
          <a:bodyPr/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Классификация расходов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Всего функциональная классификация включает 10 разделов: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01 - общегосударственные расходы;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02 - национальная оборона;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03 - судебная власть, правоохранительная деятельность;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04 - национальная экономика;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05 - охрана окружающей среды;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06 - ЖКХ;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07 - здравоохранение;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08 - физкультура, спорт, культура, СМИ;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09 - образование;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10 - социальная политика.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4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Классификация расходов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544616"/>
          </a:xfrm>
        </p:spPr>
        <p:txBody>
          <a:bodyPr/>
          <a:lstStyle/>
          <a:p>
            <a:pPr marL="82296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Программная классификация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2 уровня: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Бюджетные программы, которые утверждены в установленном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порядке;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Подпрограммы, они детализируют расходы в рамках бюджетных программ.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513" y="432923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2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43204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Классификация расходов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Код программной классификации состоит из 5 знаков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три первых означают вид программы;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вторых - подпрограмму.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77072"/>
            <a:ext cx="1905000" cy="209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4779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50405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Классификация расходов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/>
          <a:lstStyle/>
          <a:p>
            <a:pPr marL="82296" indent="0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Экономическая (предметная)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классификация состоит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из 4 уровней: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категория расходов;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статья расходов;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подстатья расходов;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-элемент расходов.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110" y="443711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76905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504056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Классификация расходов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7746064" cy="4979640"/>
          </a:xfrm>
        </p:spPr>
        <p:txBody>
          <a:bodyPr/>
          <a:lstStyle/>
          <a:p>
            <a:pPr marL="82296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Код экономической классификации состоит из 7 знаков, которые распределяются следующим образом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 знак;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 знака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подстатья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 знака;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элемент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 знака.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005064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76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Вопросы для рассмотрения :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1. Понятие, состав и роль бюджетной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2. Классификация доходов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3. Классификация расходов бюджета.</a:t>
            </a:r>
          </a:p>
          <a:p>
            <a:pPr marL="82296" indent="0" algn="just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837" y="4797152"/>
            <a:ext cx="273367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3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720080"/>
          </a:xfrm>
        </p:spPr>
        <p:txBody>
          <a:bodyPr/>
          <a:lstStyle/>
          <a:p>
            <a:r>
              <a:rPr lang="ru-RU" sz="18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Классификация расходов бюджета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Ведомственная классификация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расходов состоит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из одного уровня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главы и имеет 3-хзначный код.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149080"/>
            <a:ext cx="1905000" cy="209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3660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80928"/>
            <a:ext cx="7498080" cy="3467472"/>
          </a:xfrm>
        </p:spPr>
        <p:txBody>
          <a:bodyPr/>
          <a:lstStyle/>
          <a:p>
            <a:pPr marL="82296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0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effectLst/>
                <a:latin typeface="Times New Roman, serif"/>
              </a:rPr>
              <a:t>Понятие, состав и роль бюджетной </a:t>
            </a:r>
            <a:r>
              <a:rPr lang="ru-RU" sz="2000" b="1" dirty="0" smtClean="0">
                <a:effectLst/>
                <a:latin typeface="Times New Roman, serif"/>
              </a:rPr>
              <a:t>классификации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algn="just"/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Бюджетная классификация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это систематизированная группировка доходов, расходов, источников финансирования дефицита бюджетов и видов государственного долга РБ.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221088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88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792088"/>
          </a:xfrm>
        </p:spPr>
        <p:txBody>
          <a:bodyPr/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Понятие, состав и роль бюджетной классификации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, serif"/>
              </a:rPr>
              <a:t>новая </a:t>
            </a:r>
            <a:r>
              <a:rPr lang="ru-RU" b="1" dirty="0" smtClean="0">
                <a:latin typeface="Times New Roman, serif"/>
              </a:rPr>
              <a:t>бюджетная классификация</a:t>
            </a:r>
          </a:p>
          <a:p>
            <a:pPr marL="82296" indent="0" algn="just">
              <a:buNone/>
            </a:pPr>
            <a:r>
              <a:rPr lang="ru-RU" b="1" dirty="0" smtClean="0">
                <a:latin typeface="Times New Roman, serif"/>
              </a:rPr>
              <a:t> </a:t>
            </a:r>
            <a:endParaRPr lang="ru-RU" b="1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924944"/>
            <a:ext cx="6552728" cy="216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effectLst/>
                <a:latin typeface="Times New Roman, serif"/>
              </a:rPr>
              <a:t>с 1 января 1998 года приказом Министерства финансов от 27 декабря 1997 года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723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418058"/>
          </a:xfrm>
        </p:spPr>
        <p:txBody>
          <a:bodyPr/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Понятие, состав и роль бюджетной классификации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7818072" cy="4403576"/>
          </a:xfrm>
        </p:spPr>
        <p:txBody>
          <a:bodyPr/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Порядок применения бюджетной классификации РБ участниками бюджетного процесса регламентируется БКРБ и законом РБ "О бюджетной классификации РБ".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725144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068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562074"/>
          </a:xfrm>
        </p:spPr>
        <p:txBody>
          <a:bodyPr/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Понятие, состав и роль бюджетной классификации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4979640"/>
          </a:xfrm>
        </p:spPr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ru-RU" sz="3100" u="sng" dirty="0">
                <a:latin typeface="Times New Roman" pitchFamily="18" charset="0"/>
                <a:cs typeface="Times New Roman" pitchFamily="18" charset="0"/>
              </a:rPr>
              <a:t>Состав бюджетной классификации определен статьей 10 БКРБ, а именно:</a:t>
            </a: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1. Классификация доходов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2. Функциональная классификация расходов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3. Экономическая классификация расходов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4. Ведомственная классификация расходов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5. Программная классификация расходов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6. Классификация финансирования дефицита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7. Классификация видов государственного долга РБ.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84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18072" cy="50405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Понятие, состав и роль бюджетной классификации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832648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ru-RU" sz="3100" u="sng" dirty="0">
                <a:latin typeface="Times New Roman" pitchFamily="18" charset="0"/>
                <a:cs typeface="Times New Roman" pitchFamily="18" charset="0"/>
              </a:rPr>
              <a:t>Основные задачи бюджетной классификации: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Обеспечение общего порядка составления и исполнения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Обеспечение сопоставимости показателей бюджетов различных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уровней;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Обеспечение обобщения показателей по консолидированным бюджетам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территорий;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 Унификация бюджетной документации об исполнении всех уровней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 Проведение сравнительного анализа показателей бюджетов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РБ;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6. Систематизация информации о движении бюджетных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потоков;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7. Обеспечение сопоставимости показателей бюджетов РБ и бюджетов других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стран;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8. Основа для организации бюджетного учета.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81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576064"/>
          </a:xfrm>
        </p:spPr>
        <p:txBody>
          <a:bodyPr/>
          <a:lstStyle/>
          <a:p>
            <a:r>
              <a:rPr lang="ru-RU" sz="2000" b="1" dirty="0">
                <a:solidFill>
                  <a:srgbClr val="1F2123">
                    <a:satMod val="130000"/>
                  </a:srgbClr>
                </a:solidFill>
                <a:effectLst/>
                <a:latin typeface="Times New Roman, serif"/>
              </a:rPr>
              <a:t>Понятие, состав и роль бюджетной классификации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Требования к бюджетной классификации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Однотипность отражения доходов и расходов бюджета и единство характеристики соответствия доходов и расходов (это позволяет объединить всю документацию, которая необходима для составления проекта бюджета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Увязать показатели бюджета с финансовыми планами и сметами, прогнозным планированием на местном и республиканском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уровнях;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Должна быть четкая система распределения и группировки доходов и расходов, которая дает представление о платежах и полученных бюджетных средствах.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03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18072" cy="72008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effectLst/>
                <a:latin typeface="Times New Roman, serif"/>
              </a:rPr>
              <a:t>Классификация доходов </a:t>
            </a:r>
            <a:r>
              <a:rPr lang="ru-RU" sz="2200" b="1" dirty="0" smtClean="0">
                <a:effectLst/>
                <a:latin typeface="Times New Roman, serif"/>
              </a:rPr>
              <a:t>бюджета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616624"/>
          </a:xfrm>
        </p:spPr>
        <p:txBody>
          <a:bodyPr/>
          <a:lstStyle/>
          <a:p>
            <a:pPr marL="82296" indent="0">
              <a:buNone/>
            </a:pP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5 уровней классификации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доходов: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подгруппа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вид,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подраздел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581128"/>
            <a:ext cx="2448272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39523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5E837F-3295-487A-AD94-C092CA897608}"/>
</file>

<file path=customXml/itemProps2.xml><?xml version="1.0" encoding="utf-8"?>
<ds:datastoreItem xmlns:ds="http://schemas.openxmlformats.org/officeDocument/2006/customXml" ds:itemID="{A1B28391-52BF-4113-9A44-96F0E09B600D}"/>
</file>

<file path=customXml/itemProps3.xml><?xml version="1.0" encoding="utf-8"?>
<ds:datastoreItem xmlns:ds="http://schemas.openxmlformats.org/officeDocument/2006/customXml" ds:itemID="{D83C6731-D59C-48F1-9435-9AE9B25BE892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825</Words>
  <Application>Microsoft Office PowerPoint</Application>
  <PresentationFormat>Экран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ТЕМА 6</vt:lpstr>
      <vt:lpstr>Вопросы для рассмотрения :</vt:lpstr>
      <vt:lpstr>Понятие, состав и роль бюджетной классификации </vt:lpstr>
      <vt:lpstr>Понятие, состав и роль бюджетной классификации</vt:lpstr>
      <vt:lpstr>Понятие, состав и роль бюджетной классификации</vt:lpstr>
      <vt:lpstr>Понятие, состав и роль бюджетной классификации</vt:lpstr>
      <vt:lpstr>Понятие, состав и роль бюджетной классификации</vt:lpstr>
      <vt:lpstr>Понятие, состав и роль бюджетной классификации</vt:lpstr>
      <vt:lpstr>Классификация доходов бюджета </vt:lpstr>
      <vt:lpstr>Классификация доходов бюджета</vt:lpstr>
      <vt:lpstr>Классификация доходов бюджета</vt:lpstr>
      <vt:lpstr>Классификация доходов бюджета</vt:lpstr>
      <vt:lpstr>Классификация доходов бюджета</vt:lpstr>
      <vt:lpstr>Классификация расходов бюджета </vt:lpstr>
      <vt:lpstr>Классификация расходов бюджета</vt:lpstr>
      <vt:lpstr>Классификация расходов бюджета</vt:lpstr>
      <vt:lpstr>Классификация расходов бюджета</vt:lpstr>
      <vt:lpstr>Классификация расходов бюджета</vt:lpstr>
      <vt:lpstr>Классификация расходов бюджета</vt:lpstr>
      <vt:lpstr>Классификация расходов бюджета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</dc:title>
  <dc:creator>Nastia Lapusta</dc:creator>
  <cp:lastModifiedBy>Nastia Lapusta</cp:lastModifiedBy>
  <cp:revision>5</cp:revision>
  <dcterms:created xsi:type="dcterms:W3CDTF">2015-05-04T06:55:26Z</dcterms:created>
  <dcterms:modified xsi:type="dcterms:W3CDTF">2015-05-04T07:40:23Z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