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00CF9-133E-49E2-A35B-9ED796F53ED0}" type="datetimeFigureOut">
              <a:rPr lang="ru-RU" smtClean="0"/>
              <a:t>27.04.2015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305F9-7819-4D72-90B3-2644650694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091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00CF9-133E-49E2-A35B-9ED796F53ED0}" type="datetimeFigureOut">
              <a:rPr lang="ru-RU" smtClean="0"/>
              <a:t>27.04.2015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305F9-7819-4D72-90B3-2644650694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2483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00CF9-133E-49E2-A35B-9ED796F53ED0}" type="datetimeFigureOut">
              <a:rPr lang="ru-RU" smtClean="0"/>
              <a:t>27.04.2015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305F9-7819-4D72-90B3-2644650694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65574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00CF9-133E-49E2-A35B-9ED796F53ED0}" type="datetimeFigureOut">
              <a:rPr lang="ru-RU" smtClean="0"/>
              <a:t>27.04.2015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305F9-7819-4D72-90B3-264465069468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569377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00CF9-133E-49E2-A35B-9ED796F53ED0}" type="datetimeFigureOut">
              <a:rPr lang="ru-RU" smtClean="0"/>
              <a:t>27.04.2015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305F9-7819-4D72-90B3-2644650694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68785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00CF9-133E-49E2-A35B-9ED796F53ED0}" type="datetimeFigureOut">
              <a:rPr lang="ru-RU" smtClean="0"/>
              <a:t>27.04.2015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305F9-7819-4D72-90B3-2644650694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55303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00CF9-133E-49E2-A35B-9ED796F53ED0}" type="datetimeFigureOut">
              <a:rPr lang="ru-RU" smtClean="0"/>
              <a:t>27.04.2015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305F9-7819-4D72-90B3-2644650694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31789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00CF9-133E-49E2-A35B-9ED796F53ED0}" type="datetimeFigureOut">
              <a:rPr lang="ru-RU" smtClean="0"/>
              <a:t>27.04.2015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305F9-7819-4D72-90B3-2644650694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25865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00CF9-133E-49E2-A35B-9ED796F53ED0}" type="datetimeFigureOut">
              <a:rPr lang="ru-RU" smtClean="0"/>
              <a:t>27.04.2015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305F9-7819-4D72-90B3-2644650694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1279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00CF9-133E-49E2-A35B-9ED796F53ED0}" type="datetimeFigureOut">
              <a:rPr lang="ru-RU" smtClean="0"/>
              <a:t>27.04.2015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305F9-7819-4D72-90B3-2644650694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5444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00CF9-133E-49E2-A35B-9ED796F53ED0}" type="datetimeFigureOut">
              <a:rPr lang="ru-RU" smtClean="0"/>
              <a:t>27.04.2015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305F9-7819-4D72-90B3-2644650694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3751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00CF9-133E-49E2-A35B-9ED796F53ED0}" type="datetimeFigureOut">
              <a:rPr lang="ru-RU" smtClean="0"/>
              <a:t>27.04.2015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305F9-7819-4D72-90B3-2644650694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0327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00CF9-133E-49E2-A35B-9ED796F53ED0}" type="datetimeFigureOut">
              <a:rPr lang="ru-RU" smtClean="0"/>
              <a:t>27.04.2015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305F9-7819-4D72-90B3-2644650694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73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00CF9-133E-49E2-A35B-9ED796F53ED0}" type="datetimeFigureOut">
              <a:rPr lang="ru-RU" smtClean="0"/>
              <a:t>27.04.2015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305F9-7819-4D72-90B3-2644650694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4981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00CF9-133E-49E2-A35B-9ED796F53ED0}" type="datetimeFigureOut">
              <a:rPr lang="ru-RU" smtClean="0"/>
              <a:t>27.04.2015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305F9-7819-4D72-90B3-2644650694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944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00CF9-133E-49E2-A35B-9ED796F53ED0}" type="datetimeFigureOut">
              <a:rPr lang="ru-RU" smtClean="0"/>
              <a:t>27.04.2015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305F9-7819-4D72-90B3-2644650694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998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00CF9-133E-49E2-A35B-9ED796F53ED0}" type="datetimeFigureOut">
              <a:rPr lang="ru-RU" smtClean="0"/>
              <a:t>27.04.2015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305F9-7819-4D72-90B3-2644650694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012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4200CF9-133E-49E2-A35B-9ED796F53ED0}" type="datetimeFigureOut">
              <a:rPr lang="ru-RU" smtClean="0"/>
              <a:t>27.04.2015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305F9-7819-4D72-90B3-2644650694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04672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  <p:sldLayoutId id="2147483772" r:id="rId14"/>
    <p:sldLayoutId id="2147483773" r:id="rId15"/>
    <p:sldLayoutId id="2147483774" r:id="rId16"/>
    <p:sldLayoutId id="214748377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6797" y="4606543"/>
            <a:ext cx="10993549" cy="147501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8000" u="sng" dirty="0" smtClean="0"/>
              <a:t>Тема 4:</a:t>
            </a:r>
            <a:r>
              <a:rPr lang="en-US" sz="8000" u="sng" dirty="0" smtClean="0"/>
              <a:t/>
            </a:r>
            <a:br>
              <a:rPr lang="en-US" sz="8000" u="sng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ru-RU" sz="6000" dirty="0" smtClean="0"/>
              <a:t>Бюджетное законодательство как правовая основа регулирования бюджетных отношений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2713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1605588" y="2787013"/>
            <a:ext cx="8946541" cy="41954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dirty="0" smtClean="0"/>
              <a:t>Спасибо за внимание!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863136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8571" y="2704564"/>
            <a:ext cx="6067063" cy="4050405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3945" y="2091554"/>
            <a:ext cx="10925616" cy="4206215"/>
          </a:xfrm>
        </p:spPr>
        <p:txBody>
          <a:bodyPr/>
          <a:lstStyle/>
          <a:p>
            <a:pPr marL="0" indent="0" algn="just">
              <a:buNone/>
            </a:pPr>
            <a:r>
              <a:rPr lang="ru-RU" sz="3200" dirty="0" smtClean="0"/>
              <a:t>1</a:t>
            </a:r>
            <a:r>
              <a:rPr lang="en-US" sz="3200" dirty="0"/>
              <a:t>.</a:t>
            </a:r>
            <a:r>
              <a:rPr lang="ru-RU" sz="3200" dirty="0" smtClean="0"/>
              <a:t> </a:t>
            </a:r>
            <a:r>
              <a:rPr lang="ru-RU" sz="3200" dirty="0"/>
              <a:t>Понятие бюджетного законодательства и его действие во времени</a:t>
            </a:r>
          </a:p>
          <a:p>
            <a:pPr marL="0" indent="0" algn="just">
              <a:buNone/>
            </a:pPr>
            <a:r>
              <a:rPr lang="ru-RU" sz="3200" dirty="0" smtClean="0"/>
              <a:t>2</a:t>
            </a:r>
            <a:r>
              <a:rPr lang="en-US" sz="3200" dirty="0" smtClean="0"/>
              <a:t>.</a:t>
            </a:r>
            <a:r>
              <a:rPr lang="ru-RU" sz="3200" dirty="0" smtClean="0"/>
              <a:t>  Бюджетный </a:t>
            </a:r>
            <a:r>
              <a:rPr lang="ru-RU" sz="3200" dirty="0"/>
              <a:t>кодекс Республики Беларусь, его структура и содержание основных разделов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43945" y="426960"/>
            <a:ext cx="9405909" cy="783654"/>
          </a:xfrm>
        </p:spPr>
        <p:txBody>
          <a:bodyPr>
            <a:normAutofit/>
          </a:bodyPr>
          <a:lstStyle/>
          <a:p>
            <a:r>
              <a:rPr lang="ru-RU" b="1" u="sng" dirty="0" smtClean="0"/>
              <a:t>Вопросы </a:t>
            </a:r>
            <a:r>
              <a:rPr lang="ru-RU" b="1" u="sng" dirty="0" smtClean="0"/>
              <a:t>для рассмотрения:</a:t>
            </a:r>
            <a:endParaRPr lang="ru-RU" b="1" u="sng" dirty="0"/>
          </a:p>
        </p:txBody>
      </p:sp>
    </p:spTree>
    <p:extLst>
      <p:ext uri="{BB962C8B-B14F-4D97-AF65-F5344CB8AC3E}">
        <p14:creationId xmlns:p14="http://schemas.microsoft.com/office/powerpoint/2010/main" val="836162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0307" y="3374265"/>
            <a:ext cx="3197752" cy="296858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277" y="1635617"/>
            <a:ext cx="11204620" cy="4958366"/>
          </a:xfrm>
        </p:spPr>
        <p:txBody>
          <a:bodyPr>
            <a:normAutofit lnSpcReduction="10000"/>
          </a:bodyPr>
          <a:lstStyle/>
          <a:p>
            <a:pPr marL="0" indent="457200">
              <a:spcBef>
                <a:spcPts val="0"/>
              </a:spcBef>
              <a:buNone/>
            </a:pPr>
            <a:r>
              <a:rPr lang="ru-RU" sz="2600" u="sng" dirty="0"/>
              <a:t>Бюджетное законодательство основывается на Конституции и включает в себя</a:t>
            </a:r>
            <a:r>
              <a:rPr lang="ru-RU" sz="2600" u="sng" dirty="0" smtClean="0"/>
              <a:t>:</a:t>
            </a:r>
          </a:p>
          <a:p>
            <a:pPr marL="0" indent="457200">
              <a:spcBef>
                <a:spcPts val="0"/>
              </a:spcBef>
              <a:buNone/>
            </a:pPr>
            <a:endParaRPr lang="ru-RU" sz="2600" u="sng" dirty="0"/>
          </a:p>
          <a:p>
            <a:pPr marL="0" indent="457200">
              <a:spcBef>
                <a:spcPts val="0"/>
              </a:spcBef>
              <a:buNone/>
            </a:pPr>
            <a:r>
              <a:rPr lang="ru-RU" sz="2600" dirty="0"/>
              <a:t>1)Бюджетный Кодекс и принятые в соответствии с ним законы;</a:t>
            </a:r>
          </a:p>
          <a:p>
            <a:pPr marL="0" indent="457200">
              <a:spcBef>
                <a:spcPts val="0"/>
              </a:spcBef>
              <a:buNone/>
            </a:pPr>
            <a:r>
              <a:rPr lang="ru-RU" sz="2600" dirty="0"/>
              <a:t>2)Декреты, указы и распоряжения Президента;</a:t>
            </a:r>
          </a:p>
          <a:p>
            <a:pPr marL="0" indent="457200">
              <a:spcBef>
                <a:spcPts val="0"/>
              </a:spcBef>
              <a:buNone/>
            </a:pPr>
            <a:r>
              <a:rPr lang="ru-RU" sz="2600" dirty="0"/>
              <a:t>3)Постановления Правительства, совместные постановления Правительства и </a:t>
            </a:r>
            <a:r>
              <a:rPr lang="ru-RU" sz="2600" dirty="0" smtClean="0"/>
              <a:t>Национального банка</a:t>
            </a:r>
            <a:r>
              <a:rPr lang="ru-RU" sz="2600" dirty="0"/>
              <a:t>;</a:t>
            </a:r>
          </a:p>
          <a:p>
            <a:pPr marL="0" indent="457200">
              <a:spcBef>
                <a:spcPts val="0"/>
              </a:spcBef>
              <a:buNone/>
            </a:pPr>
            <a:r>
              <a:rPr lang="ru-RU" sz="2600" dirty="0"/>
              <a:t>4)Нормативные правовые акты, принимаемые Минфином или Минфином и </a:t>
            </a:r>
            <a:r>
              <a:rPr lang="ru-RU" sz="2600" dirty="0" smtClean="0"/>
              <a:t>Национальным банком</a:t>
            </a:r>
            <a:r>
              <a:rPr lang="ru-RU" sz="2600" dirty="0"/>
              <a:t>, или другими республиканскими органами государственного управления совместно с Минфином;</a:t>
            </a:r>
          </a:p>
          <a:p>
            <a:pPr marL="0" indent="457200">
              <a:spcBef>
                <a:spcPts val="0"/>
              </a:spcBef>
              <a:buNone/>
            </a:pPr>
            <a:r>
              <a:rPr lang="ru-RU" sz="2600" dirty="0"/>
              <a:t>5)Нормативные правовые акты органов местного управления и самоуправления.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785776" cy="1350324"/>
          </a:xfrm>
        </p:spPr>
        <p:txBody>
          <a:bodyPr>
            <a:noAutofit/>
          </a:bodyPr>
          <a:lstStyle/>
          <a:p>
            <a:pPr algn="ctr"/>
            <a:r>
              <a:rPr lang="ru-RU" sz="2800" b="1" u="sng" dirty="0"/>
              <a:t>1. Понятие бюджетного законодательства и его действие во времени</a:t>
            </a:r>
          </a:p>
        </p:txBody>
      </p:sp>
    </p:spTree>
    <p:extLst>
      <p:ext uri="{BB962C8B-B14F-4D97-AF65-F5344CB8AC3E}">
        <p14:creationId xmlns:p14="http://schemas.microsoft.com/office/powerpoint/2010/main" val="25988166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842" y="1509199"/>
            <a:ext cx="3583345" cy="5123421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5307" y="1509199"/>
            <a:ext cx="11075831" cy="5123421"/>
          </a:xfrm>
        </p:spPr>
        <p:txBody>
          <a:bodyPr/>
          <a:lstStyle/>
          <a:p>
            <a:pPr marL="0" indent="457200" algn="just">
              <a:spcBef>
                <a:spcPts val="0"/>
              </a:spcBef>
              <a:buNone/>
            </a:pPr>
            <a:r>
              <a:rPr lang="ru-RU" sz="2400" dirty="0"/>
              <a:t>В случае расхождения декрета или указа Президента с </a:t>
            </a:r>
            <a:r>
              <a:rPr lang="ru-RU" sz="2400" i="1" u="sng" dirty="0"/>
              <a:t>Бюджетным Кодексом</a:t>
            </a:r>
            <a:r>
              <a:rPr lang="ru-RU" sz="2400" dirty="0"/>
              <a:t> или другим законом, регулирующим вопросы бюджетных отношений, Бюджетный Кодекс или другой закон имеют верховенство лишь тогда, когда полномочия на издание декрета или указа были предоставлены законом.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400" dirty="0"/>
              <a:t>Если международными договорами РБ установлены иные правила, чем те, которые предусмотрены Бюджетным Кодексом и иными законодательными актами, то применяются правила </a:t>
            </a:r>
            <a:r>
              <a:rPr lang="ru-RU" sz="2400" i="1" u="sng" dirty="0"/>
              <a:t>международных договоров</a:t>
            </a:r>
            <a:r>
              <a:rPr lang="ru-RU" sz="2400" i="1" u="sng" dirty="0" smtClean="0"/>
              <a:t>.</a:t>
            </a:r>
            <a:endParaRPr lang="ru-RU" i="1" u="sng" dirty="0"/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400" dirty="0"/>
              <a:t>Закон о республиканском бюджете на очередной финансовый год, решения местных Советов депутатов о бюджете на очередной финансовый год должны вступать в силу с </a:t>
            </a:r>
            <a:r>
              <a:rPr lang="ru-RU" sz="2400" i="1" u="sng" dirty="0"/>
              <a:t>1 января очередного финансового года.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74220" y="478476"/>
            <a:ext cx="9404723" cy="1400530"/>
          </a:xfrm>
        </p:spPr>
        <p:txBody>
          <a:bodyPr>
            <a:noAutofit/>
          </a:bodyPr>
          <a:lstStyle/>
          <a:p>
            <a:pPr algn="ctr"/>
            <a:r>
              <a:rPr lang="ru-RU" sz="2800" b="1" u="sng" dirty="0"/>
              <a:t>1. Понятие бюджетного законодательства и его действие во времени</a:t>
            </a:r>
          </a:p>
        </p:txBody>
      </p:sp>
    </p:spTree>
    <p:extLst>
      <p:ext uri="{BB962C8B-B14F-4D97-AF65-F5344CB8AC3E}">
        <p14:creationId xmlns:p14="http://schemas.microsoft.com/office/powerpoint/2010/main" val="3196698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08" b="5916"/>
          <a:stretch/>
        </p:blipFill>
        <p:spPr>
          <a:xfrm>
            <a:off x="8139448" y="1783340"/>
            <a:ext cx="3554569" cy="4810642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8034" y="1700011"/>
            <a:ext cx="11165983" cy="4971245"/>
          </a:xfrm>
        </p:spPr>
        <p:txBody>
          <a:bodyPr>
            <a:normAutofit/>
          </a:bodyPr>
          <a:lstStyle/>
          <a:p>
            <a:pPr marL="0" indent="457200" algn="just">
              <a:spcBef>
                <a:spcPts val="0"/>
              </a:spcBef>
              <a:buNone/>
            </a:pPr>
            <a:r>
              <a:rPr lang="ru-RU" sz="2400" dirty="0"/>
              <a:t>Принятие закона о республиканском бюджете на другой период может быть осуществлено только в условиях чрезвычайного или военного положения.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400" dirty="0"/>
              <a:t>В случае принятия закона о республиканском бюджете на другой период, решения местных Советов депутатов о бюджете могут быть </a:t>
            </a:r>
            <a:r>
              <a:rPr lang="ru-RU" sz="2400" u="sng" dirty="0"/>
              <a:t>приняты на такой же период</a:t>
            </a:r>
            <a:r>
              <a:rPr lang="ru-RU" sz="2400" dirty="0"/>
              <a:t>.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400" dirty="0"/>
              <a:t>Финансовый год для всех бюджетов на территории Республики Беларусь устанавливается </a:t>
            </a:r>
            <a:r>
              <a:rPr lang="ru-RU" sz="2400" u="sng" dirty="0"/>
              <a:t>с 1 января по 31 декабря календарного года</a:t>
            </a:r>
            <a:r>
              <a:rPr lang="ru-RU" sz="2400" dirty="0"/>
              <a:t>.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400" dirty="0"/>
              <a:t>Бюджетным циклом считается время от начала составления бюджета до составления отчета об его исполнении. </a:t>
            </a:r>
            <a:r>
              <a:rPr lang="ru-RU" sz="2400" u="sng" dirty="0"/>
              <a:t>Он длится около 2 ле</a:t>
            </a:r>
            <a:r>
              <a:rPr lang="ru-RU" sz="2400" dirty="0"/>
              <a:t>т.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46111" y="452717"/>
            <a:ext cx="9798655" cy="1453355"/>
          </a:xfrm>
        </p:spPr>
        <p:txBody>
          <a:bodyPr>
            <a:noAutofit/>
          </a:bodyPr>
          <a:lstStyle/>
          <a:p>
            <a:pPr algn="ctr"/>
            <a:r>
              <a:rPr lang="ru-RU" sz="2800" b="1" u="sng" dirty="0"/>
              <a:t>1. Понятие бюджетного законодательства и его действие во времени</a:t>
            </a:r>
          </a:p>
        </p:txBody>
      </p:sp>
    </p:spTree>
    <p:extLst>
      <p:ext uri="{BB962C8B-B14F-4D97-AF65-F5344CB8AC3E}">
        <p14:creationId xmlns:p14="http://schemas.microsoft.com/office/powerpoint/2010/main" val="24054150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009" y="2949263"/>
            <a:ext cx="5810991" cy="3908738"/>
          </a:xfrm>
          <a:prstGeom prst="rect">
            <a:avLst/>
          </a:prstGeo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95459" y="452718"/>
            <a:ext cx="9723549" cy="1105626"/>
          </a:xfrm>
        </p:spPr>
        <p:txBody>
          <a:bodyPr>
            <a:noAutofit/>
          </a:bodyPr>
          <a:lstStyle/>
          <a:p>
            <a:pPr algn="ctr"/>
            <a:r>
              <a:rPr lang="ru-RU" sz="2800" b="1" u="sng" dirty="0" smtClean="0"/>
              <a:t>2. </a:t>
            </a:r>
            <a:r>
              <a:rPr lang="ru-RU" sz="2800" b="1" u="sng" dirty="0"/>
              <a:t>Бюджетный кодекс Республики Беларусь, его структура и содержание основных разделов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40913" y="1648495"/>
            <a:ext cx="1120461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800" dirty="0" smtClean="0"/>
              <a:t>Бюджетный кодекс Республики Беларусь был </a:t>
            </a:r>
            <a:r>
              <a:rPr lang="ru-RU" sz="2800" u="sng" dirty="0" smtClean="0"/>
              <a:t>принят в 2008 г. и вступил в силу с 1 января 2009 г.</a:t>
            </a:r>
            <a:r>
              <a:rPr lang="ru-RU" sz="2800" dirty="0" smtClean="0"/>
              <a:t>, а отдельные его статьи — </a:t>
            </a:r>
            <a:r>
              <a:rPr lang="ru-RU" sz="2800" u="sng" dirty="0" smtClean="0"/>
              <a:t>с 1 января 2010 г</a:t>
            </a:r>
            <a:r>
              <a:rPr lang="ru-RU" sz="2800" dirty="0" smtClean="0"/>
              <a:t>. Разработка Бюджетного кодекса была продиктована необходимостью обеспечить полное системное регулирование правовых норм, на базе которых осуществляется бюджетный процесс и строятся бюджетные отношения. Кодекс заменил ряд ранее действовавших нормативных правовых актов и стал основой бюджетного законодательства Республики Беларусь.</a:t>
            </a:r>
          </a:p>
          <a:p>
            <a:pPr indent="457200" algn="just"/>
            <a:r>
              <a:rPr lang="ru-RU" sz="2800" dirty="0" smtClean="0"/>
              <a:t>Бюджетный кодекс состоит из Общей и Особенной частей, структурированных на </a:t>
            </a:r>
            <a:r>
              <a:rPr lang="ru-RU" sz="2800" i="1" u="sng" dirty="0" smtClean="0"/>
              <a:t>11 разделов (рис. 4.1), 27 глав и 149 статей.</a:t>
            </a:r>
            <a:endParaRPr lang="ru-RU" sz="2800" i="1" u="sng" dirty="0"/>
          </a:p>
        </p:txBody>
      </p:sp>
    </p:spTree>
    <p:extLst>
      <p:ext uri="{BB962C8B-B14F-4D97-AF65-F5344CB8AC3E}">
        <p14:creationId xmlns:p14="http://schemas.microsoft.com/office/powerpoint/2010/main" val="66329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61" b="8987"/>
          <a:stretch/>
        </p:blipFill>
        <p:spPr>
          <a:xfrm>
            <a:off x="6168980" y="2591754"/>
            <a:ext cx="6023020" cy="4266246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0913" y="1661375"/>
            <a:ext cx="11075831" cy="4803819"/>
          </a:xfrm>
        </p:spPr>
        <p:txBody>
          <a:bodyPr>
            <a:noAutofit/>
          </a:bodyPr>
          <a:lstStyle/>
          <a:p>
            <a:pPr marL="0" indent="457200" algn="just">
              <a:spcBef>
                <a:spcPts val="0"/>
              </a:spcBef>
              <a:buNone/>
            </a:pPr>
            <a:r>
              <a:rPr lang="ru-RU" sz="1800" b="1" i="1" u="sng" dirty="0"/>
              <a:t>Общая часть включает пять разделов</a:t>
            </a:r>
            <a:r>
              <a:rPr lang="ru-RU" sz="1800" b="1" i="1" u="sng" dirty="0" smtClean="0"/>
              <a:t>:</a:t>
            </a:r>
            <a:endParaRPr lang="ru-RU" sz="1800" b="1" i="1" u="sng" dirty="0"/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1800" dirty="0"/>
              <a:t>I- Общие положения.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II</a:t>
            </a:r>
            <a:r>
              <a:rPr lang="ru-RU" sz="1800" dirty="0" smtClean="0"/>
              <a:t>. </a:t>
            </a:r>
            <a:r>
              <a:rPr lang="ru-RU" sz="1800" dirty="0"/>
              <a:t>Бюджетная система Республики Беларусь. Государственные внебюджетные фонды.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1800" dirty="0"/>
              <a:t>III.	Доходы и расходы бюджетов.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1800" dirty="0"/>
              <a:t>IV.	Сбалансированность бюджетов.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1800" dirty="0" smtClean="0"/>
              <a:t>V.	Межбюджетные </a:t>
            </a:r>
            <a:r>
              <a:rPr lang="ru-RU" sz="1800" dirty="0"/>
              <a:t>отношения</a:t>
            </a:r>
            <a:r>
              <a:rPr lang="ru-RU" sz="1800" dirty="0" smtClean="0"/>
              <a:t>.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  <a:p>
            <a:pPr marL="0" indent="457200" algn="just">
              <a:buNone/>
            </a:pPr>
            <a:r>
              <a:rPr lang="ru-RU" sz="1800" b="1" i="1" u="sng" dirty="0"/>
              <a:t>Особенная часть включает шесть разделов: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1800" dirty="0"/>
              <a:t>III.	Участники бюджетного процесса и их полномочия.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1800" dirty="0"/>
              <a:t>IV.	Составление проектов республиканского бюджета и </a:t>
            </a:r>
            <a:r>
              <a:rPr lang="ru-RU" sz="1800" dirty="0" smtClean="0"/>
              <a:t>местных </a:t>
            </a:r>
            <a:r>
              <a:rPr lang="ru-RU" sz="1800" dirty="0"/>
              <a:t>бюджетов.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1800" dirty="0"/>
              <a:t>V.	Рассмотрение и утверждение республиканского бюджета и местных бюджетов.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1800" dirty="0"/>
              <a:t>VI.	Исполнение республиканского бюджета и местных бюджетов.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1800" dirty="0"/>
              <a:t>VII.	Основы контроля за соблюдением бюджетного законодательства и ответственность за его нарушение.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1800" dirty="0"/>
              <a:t>VIII.	Заключительные положения.</a:t>
            </a:r>
          </a:p>
          <a:p>
            <a:pPr marL="0" indent="0">
              <a:buNone/>
            </a:pPr>
            <a:endParaRPr lang="ru-RU" sz="16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785776" cy="1041231"/>
          </a:xfrm>
        </p:spPr>
        <p:txBody>
          <a:bodyPr>
            <a:noAutofit/>
          </a:bodyPr>
          <a:lstStyle/>
          <a:p>
            <a:pPr algn="ctr"/>
            <a:r>
              <a:rPr lang="ru-RU" sz="2800" b="1" u="sng" dirty="0" smtClean="0"/>
              <a:t>2. </a:t>
            </a:r>
            <a:r>
              <a:rPr lang="ru-RU" sz="2800" b="1" u="sng" dirty="0"/>
              <a:t>Бюджетный кодекс Республики Беларусь, его структура и содержание основных разделов</a:t>
            </a:r>
          </a:p>
        </p:txBody>
      </p:sp>
    </p:spTree>
    <p:extLst>
      <p:ext uri="{BB962C8B-B14F-4D97-AF65-F5344CB8AC3E}">
        <p14:creationId xmlns:p14="http://schemas.microsoft.com/office/powerpoint/2010/main" val="29437890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6110" y="1687132"/>
            <a:ext cx="10970633" cy="4713668"/>
          </a:xfrm>
        </p:spPr>
        <p:txBody>
          <a:bodyPr>
            <a:normAutofit/>
          </a:bodyPr>
          <a:lstStyle/>
          <a:p>
            <a:pPr marL="0" indent="457200">
              <a:spcBef>
                <a:spcPts val="0"/>
              </a:spcBef>
              <a:buNone/>
            </a:pPr>
            <a:r>
              <a:rPr lang="ru-RU" sz="2800" b="1" dirty="0"/>
              <a:t>Благодаря введению Бюджетного кодекса удалось решить ряд вопросов</a:t>
            </a:r>
            <a:r>
              <a:rPr lang="ru-RU" sz="2800" b="1" dirty="0" smtClean="0"/>
              <a:t>:</a:t>
            </a:r>
            <a:endParaRPr lang="ru-RU" sz="2800" b="1" dirty="0"/>
          </a:p>
          <a:p>
            <a:pPr marL="0" indent="457200">
              <a:spcBef>
                <a:spcPts val="0"/>
              </a:spcBef>
              <a:buNone/>
            </a:pPr>
            <a:r>
              <a:rPr lang="ru-RU" dirty="0"/>
              <a:t>- пересмотреть понятийный аппарат, упорядочить бюджетную терминологию;</a:t>
            </a:r>
          </a:p>
          <a:p>
            <a:pPr marL="0" indent="457200">
              <a:spcBef>
                <a:spcPts val="0"/>
              </a:spcBef>
              <a:buNone/>
            </a:pPr>
            <a:r>
              <a:rPr lang="ru-RU" dirty="0"/>
              <a:t>- уточнить принципы организации бюджетной системы Республики Беларусь;</a:t>
            </a:r>
          </a:p>
          <a:p>
            <a:pPr marL="0" indent="457200">
              <a:spcBef>
                <a:spcPts val="0"/>
              </a:spcBef>
              <a:buNone/>
            </a:pPr>
            <a:r>
              <a:rPr lang="ru-RU" dirty="0"/>
              <a:t>- определить состав бюджетной классификации, включив в нее программную классификацию расходов бюджета, что позволило осуществить переход к составлению бюджетов по программно-целевому методу;</a:t>
            </a:r>
          </a:p>
          <a:p>
            <a:pPr marL="0" indent="457200">
              <a:spcBef>
                <a:spcPts val="0"/>
              </a:spcBef>
              <a:buNone/>
            </a:pPr>
            <a:r>
              <a:rPr lang="ru-RU" dirty="0"/>
              <a:t>- разграничить доходы между бюджетами отдельных уровней бюджетной системы;</a:t>
            </a:r>
          </a:p>
          <a:p>
            <a:pPr marL="0" indent="457200">
              <a:spcBef>
                <a:spcPts val="0"/>
              </a:spcBef>
              <a:buNone/>
            </a:pPr>
            <a:r>
              <a:rPr lang="ru-RU" dirty="0"/>
              <a:t>- разграничить расходы между бюджетами отдельных уровней бюджетной системы соответственно полномочиям и бюджетным обязательствам как Республики Беларусь в целом, так и ее административно-территориальных единиц;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798656" cy="976838"/>
          </a:xfrm>
        </p:spPr>
        <p:txBody>
          <a:bodyPr>
            <a:noAutofit/>
          </a:bodyPr>
          <a:lstStyle/>
          <a:p>
            <a:pPr algn="ctr"/>
            <a:r>
              <a:rPr lang="ru-RU" sz="2800" b="1" u="sng" dirty="0" smtClean="0"/>
              <a:t>2. </a:t>
            </a:r>
            <a:r>
              <a:rPr lang="ru-RU" sz="2800" b="1" u="sng" dirty="0"/>
              <a:t>Бюджетный кодекс Республики Беларусь, его структура и содержание основных разделов</a:t>
            </a:r>
          </a:p>
        </p:txBody>
      </p:sp>
    </p:spTree>
    <p:extLst>
      <p:ext uri="{BB962C8B-B14F-4D97-AF65-F5344CB8AC3E}">
        <p14:creationId xmlns:p14="http://schemas.microsoft.com/office/powerpoint/2010/main" val="2353327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472" y="2052918"/>
            <a:ext cx="6626532" cy="4560194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6111" y="2052918"/>
            <a:ext cx="11035027" cy="4805082"/>
          </a:xfrm>
        </p:spPr>
        <p:txBody>
          <a:bodyPr>
            <a:normAutofit/>
          </a:bodyPr>
          <a:lstStyle/>
          <a:p>
            <a:pPr marL="0" indent="457200" algn="just">
              <a:spcBef>
                <a:spcPts val="0"/>
              </a:spcBef>
              <a:buNone/>
            </a:pPr>
            <a:r>
              <a:rPr lang="ru-RU" sz="2200" dirty="0"/>
              <a:t>- выделить в специальный раздел вопросы межбюджетных отношений;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200" dirty="0"/>
              <a:t>- регламентировать процедуры заимствований, предоставления государственных кредитов, обслуживания и погашения долга органов местного управления и самоуправления;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200" dirty="0" smtClean="0"/>
              <a:t>- унифицировать </a:t>
            </a:r>
            <a:r>
              <a:rPr lang="ru-RU" sz="2200" dirty="0"/>
              <a:t>бюджетное законодательство Республики Беларусь и других участников таких межгосударственных образований, как </a:t>
            </a:r>
            <a:r>
              <a:rPr lang="ru-RU" sz="2200" dirty="0" err="1"/>
              <a:t>ЕврАзЭС</a:t>
            </a:r>
            <a:r>
              <a:rPr lang="ru-RU" sz="2200" dirty="0"/>
              <a:t>, Союзное государство Беларуси и России</a:t>
            </a:r>
            <a:r>
              <a:rPr lang="ru-RU" sz="2200" dirty="0" smtClean="0"/>
              <a:t>.</a:t>
            </a:r>
          </a:p>
          <a:p>
            <a:pPr marL="0" indent="457200" algn="just">
              <a:spcBef>
                <a:spcPts val="0"/>
              </a:spcBef>
              <a:buNone/>
            </a:pPr>
            <a:endParaRPr lang="ru-RU" sz="2200" dirty="0" smtClean="0"/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400" dirty="0"/>
              <a:t>Таким образом, с 2009 г. </a:t>
            </a:r>
            <a:r>
              <a:rPr lang="ru-RU" sz="2400" b="1" dirty="0"/>
              <a:t>бюджет Республики Беларусь</a:t>
            </a:r>
            <a:r>
              <a:rPr lang="ru-RU" sz="2400" dirty="0"/>
              <a:t> формируется и исполняется на основе нового бюджетного законодательства и в соответствии с признанными в мировой практике стандартами, принципами и процедурами.</a:t>
            </a:r>
          </a:p>
          <a:p>
            <a:pPr marL="0" indent="457200" algn="just">
              <a:spcBef>
                <a:spcPts val="0"/>
              </a:spcBef>
              <a:buNone/>
            </a:pPr>
            <a:endParaRPr lang="ru-RU" dirty="0"/>
          </a:p>
          <a:p>
            <a:pPr marL="0" indent="457200" algn="just">
              <a:spcBef>
                <a:spcPts val="0"/>
              </a:spcBef>
              <a:buNone/>
            </a:pP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u="sng" dirty="0" smtClean="0"/>
              <a:t>2. </a:t>
            </a:r>
            <a:r>
              <a:rPr lang="ru-RU" sz="2800" b="1" u="sng" dirty="0"/>
              <a:t>Бюджетный кодекс Республики Беларусь, его структура и содержание основных разделов</a:t>
            </a:r>
          </a:p>
        </p:txBody>
      </p:sp>
    </p:spTree>
    <p:extLst>
      <p:ext uri="{BB962C8B-B14F-4D97-AF65-F5344CB8AC3E}">
        <p14:creationId xmlns:p14="http://schemas.microsoft.com/office/powerpoint/2010/main" val="27003969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007E7837599704DBF97B7717FFF4AF4" ma:contentTypeVersion="0" ma:contentTypeDescription="Создание документа." ma:contentTypeScope="" ma:versionID="2f76a39a6c754335552cd44e337eabc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0E752B9-E6C4-491C-9620-41A00D9B575E}"/>
</file>

<file path=customXml/itemProps2.xml><?xml version="1.0" encoding="utf-8"?>
<ds:datastoreItem xmlns:ds="http://schemas.openxmlformats.org/officeDocument/2006/customXml" ds:itemID="{FAA6DD9B-FCA6-4DA7-875B-C473047ECB1C}"/>
</file>

<file path=customXml/itemProps3.xml><?xml version="1.0" encoding="utf-8"?>
<ds:datastoreItem xmlns:ds="http://schemas.openxmlformats.org/officeDocument/2006/customXml" ds:itemID="{6610FD75-05F9-404F-8208-77B3D019B22A}"/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67</TotalTime>
  <Words>652</Words>
  <Application>Microsoft Office PowerPoint</Application>
  <PresentationFormat>Широкоэкранный</PresentationFormat>
  <Paragraphs>53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Century Gothic</vt:lpstr>
      <vt:lpstr>Times New Roman</vt:lpstr>
      <vt:lpstr>Wingdings 3</vt:lpstr>
      <vt:lpstr>Ион</vt:lpstr>
      <vt:lpstr>Тема 4:  Бюджетное законодательство как правовая основа регулирования бюджетных отношений</vt:lpstr>
      <vt:lpstr>Вопросы для рассмотрения:</vt:lpstr>
      <vt:lpstr>1. Понятие бюджетного законодательства и его действие во времени</vt:lpstr>
      <vt:lpstr>1. Понятие бюджетного законодательства и его действие во времени</vt:lpstr>
      <vt:lpstr>1. Понятие бюджетного законодательства и его действие во времени</vt:lpstr>
      <vt:lpstr>2. Бюджетный кодекс Республики Беларусь, его структура и содержание основных разделов</vt:lpstr>
      <vt:lpstr>2. Бюджетный кодекс Республики Беларусь, его структура и содержание основных разделов</vt:lpstr>
      <vt:lpstr>2. Бюджетный кодекс Республики Беларусь, его структура и содержание основных разделов</vt:lpstr>
      <vt:lpstr>2. Бюджетный кодекс Республики Беларусь, его структура и содержание основных разделов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4:  Бюджетное законодательство как правовая основа регулирования бюджетных отношений</dc:title>
  <dc:creator>счастлива</dc:creator>
  <cp:lastModifiedBy>счастлива</cp:lastModifiedBy>
  <cp:revision>6</cp:revision>
  <dcterms:created xsi:type="dcterms:W3CDTF">2015-04-26T21:17:30Z</dcterms:created>
  <dcterms:modified xsi:type="dcterms:W3CDTF">2015-04-26T22:25:18Z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0x0101005007E7837599704DBF97B7717FFF4AF4</vt:lpwstr>
  </property>
</Properties>
</file>