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55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54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63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106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7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00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5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6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38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15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8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27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40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6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1E74E2-6D88-443D-B62D-17402F70A6C4}" type="datetimeFigureOut">
              <a:rPr lang="ru-RU" smtClean="0"/>
              <a:t>26.04.2015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F28F94-BD85-4BB6-A763-A444D53EE1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198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115910"/>
            <a:ext cx="7197726" cy="14879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Раздел II. Бюджет Республики </a:t>
            </a:r>
            <a:r>
              <a:rPr lang="ru-RU" b="1" dirty="0" smtClean="0"/>
              <a:t>Беларусь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527" y="2762994"/>
            <a:ext cx="9408598" cy="2865074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/>
              <a:t>Тема 3: Основные этапы развития бюджета и бюджетной системы Беларуси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73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59287" y="1047362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4729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652" y="2318197"/>
            <a:ext cx="10131425" cy="2485621"/>
          </a:xfrm>
        </p:spPr>
        <p:txBody>
          <a:bodyPr>
            <a:normAutofit fontScale="92500"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3600" dirty="0" smtClean="0"/>
              <a:t>1</a:t>
            </a:r>
            <a:r>
              <a:rPr lang="en-US" sz="3600" dirty="0"/>
              <a:t>.</a:t>
            </a:r>
            <a:r>
              <a:rPr lang="ru-RU" sz="3600" dirty="0" smtClean="0"/>
              <a:t> </a:t>
            </a:r>
            <a:r>
              <a:rPr lang="ru-RU" sz="3600" dirty="0"/>
              <a:t>История развития бюджета РБ и его </a:t>
            </a:r>
            <a:r>
              <a:rPr lang="ru-RU" sz="3600" dirty="0" smtClean="0"/>
              <a:t>особенности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3600" dirty="0" smtClean="0"/>
              <a:t>2</a:t>
            </a:r>
            <a:r>
              <a:rPr lang="en-US" sz="3600" dirty="0" smtClean="0"/>
              <a:t>.</a:t>
            </a:r>
            <a:r>
              <a:rPr lang="ru-RU" sz="3600" dirty="0" smtClean="0"/>
              <a:t> Становление бюджета и бюджетной системы РБ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3600" dirty="0" smtClean="0"/>
              <a:t>3</a:t>
            </a:r>
            <a:r>
              <a:rPr lang="en-US" sz="3600" dirty="0" smtClean="0"/>
              <a:t>.</a:t>
            </a:r>
            <a:r>
              <a:rPr lang="ru-RU" sz="3600" dirty="0" smtClean="0"/>
              <a:t> Бюджет РБ в 21 веке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Вопросы для рассмотрения: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14025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31" y="3464082"/>
            <a:ext cx="4210855" cy="315814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01911"/>
            <a:ext cx="10905186" cy="1167802"/>
          </a:xfrm>
        </p:spPr>
        <p:txBody>
          <a:bodyPr>
            <a:normAutofit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400" dirty="0"/>
              <a:t>В историческом процессе государственного бюджета РБ выделены этапы, соответствующие отдельным периодам развития государства.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69194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1</a:t>
            </a:r>
            <a:r>
              <a:rPr lang="en-US" sz="2800" b="1" u="sng" dirty="0"/>
              <a:t>.</a:t>
            </a:r>
            <a:r>
              <a:rPr lang="ru-RU" sz="2800" b="1" u="sng" dirty="0" smtClean="0"/>
              <a:t> </a:t>
            </a:r>
            <a:r>
              <a:rPr lang="ru-RU" sz="2800" b="1" u="sng" dirty="0"/>
              <a:t>История развития бюджета РБ и его особенности</a:t>
            </a:r>
            <a:endParaRPr lang="ru-RU" sz="2800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097908"/>
            <a:ext cx="10905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1этап</a:t>
            </a:r>
            <a:r>
              <a:rPr lang="en-US" sz="2400" dirty="0" smtClean="0"/>
              <a:t> </a:t>
            </a:r>
            <a:r>
              <a:rPr lang="ru-RU" sz="2400" dirty="0" smtClean="0"/>
              <a:t>— с IX в. до конца XII в. — характеризует зарождение бюджета в волостях-княжествах Полоцкой Руси и его развитие в составе древнерусского гос-ва. На этом этапе закладываются основы бюджетного устройства, системы государственных доходов, организации их сбора.</a:t>
            </a:r>
            <a:endParaRPr lang="en-US" sz="2400" dirty="0" smtClean="0"/>
          </a:p>
          <a:p>
            <a:pPr indent="457200" algn="just"/>
            <a:r>
              <a:rPr lang="ru-RU" sz="2400" b="1" u="sng" dirty="0"/>
              <a:t>2этап</a:t>
            </a:r>
            <a:r>
              <a:rPr lang="ru-RU" sz="2400" dirty="0"/>
              <a:t> — с </a:t>
            </a:r>
            <a:r>
              <a:rPr lang="ru-RU" sz="2400" b="1" dirty="0"/>
              <a:t>XIII </a:t>
            </a:r>
            <a:r>
              <a:rPr lang="ru-RU" sz="2400" dirty="0"/>
              <a:t>в. до конца ХУШ в. </a:t>
            </a:r>
            <a:r>
              <a:rPr lang="ru-RU" sz="2400" b="1" dirty="0"/>
              <a:t>— </a:t>
            </a:r>
            <a:r>
              <a:rPr lang="ru-RU" sz="2400" dirty="0"/>
              <a:t>отражает развитие бюджета в </a:t>
            </a:r>
            <a:r>
              <a:rPr lang="en-US" sz="2400" b="1" dirty="0"/>
              <a:t>BKJI</a:t>
            </a:r>
            <a:r>
              <a:rPr lang="ru-RU" sz="2400" b="1" dirty="0"/>
              <a:t>, </a:t>
            </a:r>
            <a:r>
              <a:rPr lang="ru-RU" sz="2400" dirty="0"/>
              <a:t>Речи </a:t>
            </a:r>
            <a:r>
              <a:rPr lang="ru-RU" sz="2400" dirty="0" err="1"/>
              <a:t>Посполитой</a:t>
            </a:r>
            <a:r>
              <a:rPr lang="ru-RU" sz="2400" dirty="0"/>
              <a:t> и заканчивается воссоединением белорусских земель с Россией. Продолжает формироваться бюджетная система, укрепляются бюджеты городов. Осуществляется переход к налоговому государству. Доходы государственной казны увеличиваются за счет развития косвенного налогообложения. Вырабатывается механизм сбора государственных доходов и контроля за их поступлением.</a:t>
            </a:r>
          </a:p>
          <a:p>
            <a:pPr indent="457200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248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" b="6717"/>
          <a:stretch/>
        </p:blipFill>
        <p:spPr>
          <a:xfrm>
            <a:off x="6774286" y="3335936"/>
            <a:ext cx="4726547" cy="321941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184857"/>
            <a:ext cx="10905185" cy="5782614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 smtClean="0"/>
              <a:t>3</a:t>
            </a:r>
            <a:r>
              <a:rPr lang="en-US" sz="2400" b="1" u="sng" dirty="0" smtClean="0"/>
              <a:t> </a:t>
            </a:r>
            <a:r>
              <a:rPr lang="ru-RU" sz="2400" b="1" u="sng" dirty="0" smtClean="0"/>
              <a:t>этап</a:t>
            </a:r>
            <a:r>
              <a:rPr lang="ru-RU" sz="2400" dirty="0" smtClean="0"/>
              <a:t> </a:t>
            </a:r>
            <a:r>
              <a:rPr lang="ru-RU" sz="2400" dirty="0"/>
              <a:t>— с конца ХУ в. по 1919 связан с формированием бюджетов белорусских губерний в составе России и заканчивается образованием БССР. На этом этапе в России формируется многоуровневая бюджетная система: образуются местные бюджеты — земские, городские, мирские</a:t>
            </a:r>
            <a:r>
              <a:rPr lang="ru-RU" sz="2400" dirty="0" smtClean="0"/>
              <a:t>;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них впервые появляются расходы на хоз. мероприятия территорий и </a:t>
            </a:r>
            <a:r>
              <a:rPr lang="ru-RU" sz="2400" dirty="0" smtClean="0"/>
              <a:t>социальные нужды </a:t>
            </a:r>
            <a:r>
              <a:rPr lang="ru-RU" sz="2400" dirty="0"/>
              <a:t>населения. Укрепляется налоговая система, широкое распространение получают акцизы. Бюджеты белорусских губерний участвуют в формировании общеимперских </a:t>
            </a:r>
            <a:r>
              <a:rPr lang="ru-RU" sz="2400" dirty="0" smtClean="0"/>
              <a:t>доходов.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 smtClean="0"/>
              <a:t>4 этап</a:t>
            </a:r>
            <a:r>
              <a:rPr lang="ru-RU" sz="2400" dirty="0" smtClean="0"/>
              <a:t> </a:t>
            </a:r>
            <a:r>
              <a:rPr lang="ru-RU" sz="2400" dirty="0"/>
              <a:t>— с 1919 г. по 1990 г. — охватывает период развития бюджета БССР в основном в составе СССР. На этом этапе проводится ряд мероприятий по реорганизации финансовых отношений на основе перестройки хоз. механизма, преобразования форм и методов руководства экономикой. Изменяется состав и </a:t>
            </a:r>
            <a:r>
              <a:rPr lang="ru-RU" sz="2400" dirty="0" smtClean="0"/>
              <a:t>структура </a:t>
            </a:r>
            <a:r>
              <a:rPr lang="ru-RU" sz="2400" dirty="0"/>
              <a:t>доходов и расходов бюджета БССР, укрепляется доходная база местных бюджетов. Бюджетная система Беларуси формируется как часть единой бюджетной системы мощного государства, способная к самостоятельному функционированию</a:t>
            </a:r>
            <a:r>
              <a:rPr lang="ru-RU" sz="2400" dirty="0" smtClean="0"/>
              <a:t>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 smtClean="0"/>
              <a:t>5 этап</a:t>
            </a:r>
            <a:r>
              <a:rPr lang="ru-RU" sz="2400" b="1" dirty="0" smtClean="0"/>
              <a:t> </a:t>
            </a:r>
            <a:r>
              <a:rPr lang="ru-RU" sz="2400" b="1" dirty="0"/>
              <a:t>— </a:t>
            </a:r>
            <a:r>
              <a:rPr lang="ru-RU" sz="2400" dirty="0"/>
              <a:t>с 1991 г. по настоящее время </a:t>
            </a:r>
            <a:r>
              <a:rPr lang="ru-RU" sz="2400" b="1" dirty="0"/>
              <a:t>— </a:t>
            </a:r>
            <a:r>
              <a:rPr lang="ru-RU" sz="2400" dirty="0"/>
              <a:t>характеризует развитие бюджета и формирование национальной бюджетной системы РБ в условиях суверенитета и рыночных преобразований.</a:t>
            </a:r>
          </a:p>
          <a:p>
            <a:pPr marL="0" indent="457200" algn="just">
              <a:spcAft>
                <a:spcPts val="0"/>
              </a:spcAft>
              <a:buNone/>
            </a:pP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53285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1</a:t>
            </a:r>
            <a:r>
              <a:rPr lang="en-US" sz="2800" b="1" u="sng" dirty="0"/>
              <a:t>.</a:t>
            </a:r>
            <a:r>
              <a:rPr lang="ru-RU" sz="2800" b="1" u="sng" dirty="0" smtClean="0"/>
              <a:t> </a:t>
            </a:r>
            <a:r>
              <a:rPr lang="ru-RU" sz="2800" b="1" u="sng" dirty="0"/>
              <a:t>История развития бюджета РБ и его особенности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11885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87" y="3010436"/>
            <a:ext cx="4790941" cy="35932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326522"/>
            <a:ext cx="10879427" cy="5531477"/>
          </a:xfrm>
        </p:spPr>
        <p:txBody>
          <a:bodyPr>
            <a:normAutofit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000" dirty="0"/>
              <a:t>С 1991 г. начинается новый период (V этап) в развитии Белорусского государства, который связан с провозглашением суверенитета республики и характеризует формирование национальной бюджетной </a:t>
            </a:r>
            <a:r>
              <a:rPr lang="ru-RU" sz="2000" dirty="0" smtClean="0"/>
              <a:t>системы.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000" dirty="0" smtClean="0"/>
              <a:t>Дальнейшее </a:t>
            </a:r>
            <a:r>
              <a:rPr lang="ru-RU" sz="2000" dirty="0"/>
              <a:t>развитие Государственного бюджета Республики Беларусь происходит в условиях рыночных преобразований, в связи с чем он приобретает особенности, свойственные рыночной экономике</a:t>
            </a:r>
            <a:r>
              <a:rPr lang="ru-RU" sz="2000" dirty="0" smtClean="0"/>
              <a:t>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000" dirty="0"/>
              <a:t>Так, первый бюджет суверенного государства Республики Беларусь (1991 г.) характеризовался следующими </a:t>
            </a:r>
            <a:r>
              <a:rPr lang="ru-RU" sz="2000" dirty="0" smtClean="0"/>
              <a:t>особенностями: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/>
              <a:t>самостоятельность бюджета;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/>
              <a:t>установление </a:t>
            </a:r>
            <a:r>
              <a:rPr lang="ru-RU" sz="2000" dirty="0"/>
              <a:t>различных фондов и резервов предупреждения диспропорций в хозяйстве и финансирования не учтенных в бюджете расходов, вызванных переходом к рыночным </a:t>
            </a:r>
            <a:r>
              <a:rPr lang="ru-RU" sz="2000" dirty="0" smtClean="0"/>
              <a:t>отношениям;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/>
              <a:t>усиление </a:t>
            </a:r>
            <a:r>
              <a:rPr lang="ru-RU" sz="2000" dirty="0"/>
              <a:t>социальной направленности проводимой бюджетно-налоговой политики.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000" dirty="0"/>
              <a:t>В 1991 г. наблюдается особенно быстрый рост расходов на содержание правоохранительных органов и аппарата управления. Характерной чертой бюджета 1991 г., стало отражение в его составе средств целевых фондов - республиканского и местного дорожных фондов.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510862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Становление </a:t>
            </a:r>
            <a:r>
              <a:rPr lang="ru-RU" sz="2800" b="1" u="sng" dirty="0"/>
              <a:t>бюджета и бюджетной системы РБ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8795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129" y="3026535"/>
            <a:ext cx="5530638" cy="36870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76151"/>
            <a:ext cx="10814967" cy="5289043"/>
          </a:xfrm>
        </p:spPr>
        <p:txBody>
          <a:bodyPr>
            <a:normAutofit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 1991 г. Министерство Финансов БССР утвердило классификацию доходов и расходов республиканского и местных бюджетов республики, что позволило упорядочить составление и исполнение бюджета, унифицировать бюджетную документацию, формы </a:t>
            </a:r>
            <a:r>
              <a:rPr lang="ru-RU" sz="2600" dirty="0" smtClean="0"/>
              <a:t>отчетности.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 smtClean="0"/>
              <a:t>В </a:t>
            </a:r>
            <a:r>
              <a:rPr lang="ru-RU" sz="2600" dirty="0"/>
              <a:t>1991 г. был принят </a:t>
            </a:r>
            <a:r>
              <a:rPr lang="ru-RU" sz="2600" b="1" dirty="0"/>
              <a:t>Закон Республики Беларусь «О налогах и сборах, взимаемых в бюджет Республики Беларусь», </a:t>
            </a:r>
            <a:r>
              <a:rPr lang="ru-RU" sz="2600" dirty="0"/>
              <a:t>а также ряд нормативных актов налогового законодательства. На основе этих законов принимается закон «О бюджете Республики Беларусь» на каждый год</a:t>
            </a:r>
            <a:r>
              <a:rPr lang="ru-RU" sz="2600" dirty="0" smtClean="0"/>
              <a:t>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1991	г., социалистическая налоговая система, действовавшая в республике, была заменена системой, отвечающей основным европейским и мировым стандартам, однако процесс совершенствования белорусского налогообложения продолжается до сих пор.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42071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Становление </a:t>
            </a:r>
            <a:r>
              <a:rPr lang="ru-RU" sz="2800" b="1" u="sng" dirty="0"/>
              <a:t>бюджета и бюджетной системы РБ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45348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95" y="3067596"/>
            <a:ext cx="3491922" cy="346199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70" y="1356456"/>
            <a:ext cx="10985679" cy="5501544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Вводится механизм налогообложения, в котором функционирует система косвенных налогов, включающая налог на добавленную стоимость и акцизы.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b="1" dirty="0"/>
              <a:t>В 1991-1992 гг</a:t>
            </a:r>
            <a:r>
              <a:rPr lang="ru-RU" sz="2600" dirty="0"/>
              <a:t>. было начато формирование самостоятельных бюджетов Республики Беларусь, национальной бюджетной и налоговой системы.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Возрастание роли бюджетно-налогового регулирования в РБ сопровождается так называемой </a:t>
            </a:r>
            <a:r>
              <a:rPr lang="ru-RU" sz="2600" u="sng" dirty="0" err="1"/>
              <a:t>бюджетизацией</a:t>
            </a:r>
            <a:r>
              <a:rPr lang="ru-RU" sz="2600" u="sng" dirty="0"/>
              <a:t> финансовых ресурсов</a:t>
            </a:r>
            <a:r>
              <a:rPr lang="ru-RU" sz="2600" dirty="0"/>
              <a:t>, то есть усилением их централизации в государственном бюджете. </a:t>
            </a:r>
            <a:endParaRPr lang="ru-RU" sz="2600" dirty="0" smtClean="0"/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 составе местных бюджетов аккумулируются средства всех создаваемых внебюджетных фондов местных Советов депутатов. 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 настоящее время в составе бюджета аккумулируются средства почти всех государственных внебюджетных и целевых бюджетных фондов, которые формируют значительную часть его доходов.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Одной из особенностей бюджета стало и включение в его состав с 1998 г. доходов и расходов свободных экономических зон. Ежегодное превышение доходов над расходами составляет значительные суммы.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600" dirty="0"/>
              <a:t>Важную и прогрессивную черту бюджета, выражающуюся в переходе от финансирования расходов по направлениям затрат к финансированию целевых программ. </a:t>
            </a:r>
          </a:p>
          <a:p>
            <a:pPr marL="0" indent="457200" algn="just">
              <a:spcAft>
                <a:spcPts val="0"/>
              </a:spcAft>
              <a:buNone/>
            </a:pPr>
            <a:endParaRPr lang="ru-RU" sz="26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446468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Становление </a:t>
            </a:r>
            <a:r>
              <a:rPr lang="ru-RU" sz="2800" b="1" u="sng" dirty="0"/>
              <a:t>бюджета и бюджетной системы РБ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413382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21" y="2727503"/>
            <a:ext cx="4921071" cy="36184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004552"/>
            <a:ext cx="10840791" cy="5164427"/>
          </a:xfrm>
        </p:spPr>
        <p:txBody>
          <a:bodyPr>
            <a:normAutofit/>
          </a:bodyPr>
          <a:lstStyle/>
          <a:p>
            <a:pPr marL="0" indent="457200" algn="just">
              <a:spcAft>
                <a:spcPts val="0"/>
              </a:spcAft>
              <a:buNone/>
            </a:pPr>
            <a:r>
              <a:rPr lang="ru-RU" sz="2400" dirty="0"/>
              <a:t>В настоящее время бюджетная система Республики Беларусь включает в себя республиканский бюджет, бюджет г. Минска и местные бюджеты. Наша бюджетная система основывается на принципах </a:t>
            </a:r>
            <a:r>
              <a:rPr lang="ru-RU" sz="2400" i="1" dirty="0"/>
              <a:t>единства, самостоятельности всех бюджетов, их полноты, реальности и гласности</a:t>
            </a:r>
            <a:r>
              <a:rPr lang="ru-RU" sz="2400" dirty="0" smtClean="0"/>
              <a:t>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/>
              <a:t>Принцип </a:t>
            </a:r>
            <a:r>
              <a:rPr lang="ru-RU" sz="2400" b="1" u="sng" dirty="0" smtClean="0"/>
              <a:t>единства</a:t>
            </a:r>
            <a:r>
              <a:rPr lang="ru-RU" sz="2400" b="1" dirty="0" smtClean="0"/>
              <a:t>: </a:t>
            </a:r>
            <a:r>
              <a:rPr lang="ru-RU" sz="2400" dirty="0" smtClean="0"/>
              <a:t>сосредоточение </a:t>
            </a:r>
            <a:r>
              <a:rPr lang="ru-RU" sz="2400" dirty="0"/>
              <a:t>в госбюджете всех производимых расходов и получаемых доходов; государство должно иметь лишь один бюджет. Это обеспечивает установление более эффективного контроля за финансами со стороны законодательных органов.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/>
              <a:t>Принцип правдивости и реальности</a:t>
            </a:r>
            <a:r>
              <a:rPr lang="ru-RU" sz="2400" dirty="0"/>
              <a:t> направлен против фальсификации бюджетных росписей, на соблюдение утвержденных статей расходов.</a:t>
            </a:r>
          </a:p>
          <a:p>
            <a:pPr marL="0" indent="457200" algn="just">
              <a:spcAft>
                <a:spcPts val="0"/>
              </a:spcAft>
              <a:buNone/>
            </a:pPr>
            <a:r>
              <a:rPr lang="ru-RU" sz="2400" b="1" u="sng" dirty="0"/>
              <a:t>Принцип гласности</a:t>
            </a:r>
            <a:r>
              <a:rPr lang="ru-RU" sz="2400" dirty="0"/>
              <a:t> обязывает правительство публиковать бюджет, его основные расходы и источники доходов. </a:t>
            </a:r>
          </a:p>
          <a:p>
            <a:pPr marL="0" indent="457200" algn="just">
              <a:spcAft>
                <a:spcPts val="0"/>
              </a:spcAft>
              <a:buNone/>
            </a:pP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94952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3. </a:t>
            </a:r>
            <a:r>
              <a:rPr lang="ru-RU" sz="2800" b="1" u="sng" dirty="0"/>
              <a:t>Бюджет РБ в 21 веке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07424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77" y="1721476"/>
            <a:ext cx="6381750" cy="47815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3" y="1043190"/>
            <a:ext cx="11177834" cy="5814810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3200" b="1" i="1" u="sng" dirty="0"/>
              <a:t>О</a:t>
            </a:r>
            <a:r>
              <a:rPr lang="ru-RU" sz="3200" b="1" i="1" u="sng" dirty="0" smtClean="0"/>
              <a:t>сновные </a:t>
            </a:r>
            <a:r>
              <a:rPr lang="ru-RU" sz="3200" b="1" i="1" u="sng" dirty="0"/>
              <a:t>черты бюджета РБ в </a:t>
            </a:r>
            <a:r>
              <a:rPr lang="ru-RU" sz="3200" b="1" i="1" u="sng" dirty="0" smtClean="0"/>
              <a:t>переходном периоде:</a:t>
            </a:r>
            <a:endParaRPr lang="ru-RU" sz="3200" b="1" i="1" u="sng" dirty="0"/>
          </a:p>
          <a:p>
            <a:pPr mar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бюджет </a:t>
            </a:r>
            <a:r>
              <a:rPr lang="ru-RU" sz="2400" dirty="0"/>
              <a:t>остается основным инструментом централизации значительной части произведенного </a:t>
            </a:r>
            <a:r>
              <a:rPr lang="ru-RU" sz="2400" dirty="0" smtClean="0"/>
              <a:t>национального </a:t>
            </a:r>
            <a:r>
              <a:rPr lang="ru-RU" sz="2400" dirty="0"/>
              <a:t>дохода и перераспределения его на общественные </a:t>
            </a:r>
            <a:r>
              <a:rPr lang="ru-RU" sz="2400" dirty="0" smtClean="0"/>
              <a:t>нужды.</a:t>
            </a:r>
          </a:p>
          <a:p>
            <a:pPr mar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д</a:t>
            </a:r>
            <a:r>
              <a:rPr lang="ru-RU" sz="2400" dirty="0" smtClean="0"/>
              <a:t>оходная </a:t>
            </a:r>
            <a:r>
              <a:rPr lang="ru-RU" sz="2400" dirty="0"/>
              <a:t>часть бюджета формируется, в основном, за счет налогов и сборов с юридических и физических </a:t>
            </a:r>
            <a:r>
              <a:rPr lang="ru-RU" sz="2400" dirty="0" smtClean="0"/>
              <a:t>лиц.</a:t>
            </a:r>
          </a:p>
          <a:p>
            <a:pPr mar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р</a:t>
            </a:r>
            <a:r>
              <a:rPr lang="ru-RU" sz="2400" dirty="0" smtClean="0"/>
              <a:t>асходы </a:t>
            </a:r>
            <a:r>
              <a:rPr lang="ru-RU" sz="2400" dirty="0"/>
              <a:t>растут быстрее, чем источники их покрытия, что вызвано расширением функций государства, появлением новых общественных </a:t>
            </a:r>
            <a:r>
              <a:rPr lang="ru-RU" sz="2400" dirty="0" smtClean="0"/>
              <a:t>затрат.</a:t>
            </a:r>
            <a:endParaRPr lang="ru-RU" sz="2400" dirty="0"/>
          </a:p>
          <a:p>
            <a:pPr mar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дефицит </a:t>
            </a:r>
            <a:r>
              <a:rPr lang="ru-RU" sz="2400" dirty="0"/>
              <a:t>бюджета достигает огромных размеров в абсолютных цифрах и относительных показателях к ВНП, произведенному национальному доходу, что затрудняет управление данным процессом и оказывает негативное влияние на сбалансирование и развитие </a:t>
            </a:r>
            <a:r>
              <a:rPr lang="ru-RU" sz="2400" dirty="0" smtClean="0"/>
              <a:t>экономики.</a:t>
            </a:r>
          </a:p>
          <a:p>
            <a:pPr mar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с</a:t>
            </a:r>
            <a:r>
              <a:rPr lang="ru-RU" sz="2400" dirty="0" smtClean="0"/>
              <a:t>ерьезные </a:t>
            </a:r>
            <a:r>
              <a:rPr lang="ru-RU" sz="2400" dirty="0"/>
              <a:t>изменения происходят в бюджетном устройстве, и прежде всего, в бюджетной системе РБ, усиливается самостоятельность всех видов бюджетов.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78286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3. </a:t>
            </a:r>
            <a:r>
              <a:rPr lang="ru-RU" sz="2800" b="1" u="sng" dirty="0"/>
              <a:t>Бюджет РБ в 21 веке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352243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C3F89B-AA09-4203-8698-3611A3DF261A}"/>
</file>

<file path=customXml/itemProps2.xml><?xml version="1.0" encoding="utf-8"?>
<ds:datastoreItem xmlns:ds="http://schemas.openxmlformats.org/officeDocument/2006/customXml" ds:itemID="{CD06134D-77CC-4B88-BD43-F1E720F9B883}"/>
</file>

<file path=customXml/itemProps3.xml><?xml version="1.0" encoding="utf-8"?>
<ds:datastoreItem xmlns:ds="http://schemas.openxmlformats.org/officeDocument/2006/customXml" ds:itemID="{11BB99AB-BB73-42D2-8A4A-B12EA7E4F76E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TM03457452[[fn=Небесный]]</Template>
  <TotalTime>182</TotalTime>
  <Words>999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Небеса</vt:lpstr>
      <vt:lpstr>Раздел II. Бюджет Республики Беларусь</vt:lpstr>
      <vt:lpstr>Вопросы для рассмотрения:</vt:lpstr>
      <vt:lpstr>1. История развития бюджета РБ и его особенности</vt:lpstr>
      <vt:lpstr>1. История развития бюджета РБ и его особенности</vt:lpstr>
      <vt:lpstr>2. Становление бюджета и бюджетной системы РБ</vt:lpstr>
      <vt:lpstr>2. Становление бюджета и бюджетной системы РБ</vt:lpstr>
      <vt:lpstr>2. Становление бюджета и бюджетной системы РБ</vt:lpstr>
      <vt:lpstr>3. Бюджет РБ в 21 веке </vt:lpstr>
      <vt:lpstr>3. Бюджет РБ в 21 веке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II. Бюджет Республики Беларусь</dc:title>
  <dc:creator>счастлива</dc:creator>
  <cp:lastModifiedBy>счастлива</cp:lastModifiedBy>
  <cp:revision>10</cp:revision>
  <dcterms:created xsi:type="dcterms:W3CDTF">2015-04-26T14:36:46Z</dcterms:created>
  <dcterms:modified xsi:type="dcterms:W3CDTF">2015-04-26T17:39:23Z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