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674325-D076-491B-AA8C-84FA04D63E3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A49CA49C-78FA-43D0-AF32-3BED6F5F7672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6">
                  <a:lumMod val="10000"/>
                </a:schemeClr>
              </a:solidFill>
            </a:rPr>
            <a:t>обеспечить строгое соблюдение действующего законодательства, а также указаний по составлению смет на текущий год;</a:t>
          </a:r>
        </a:p>
      </dgm:t>
    </dgm:pt>
    <dgm:pt modelId="{5AB770E1-D9EE-4BBE-B744-A006393B51EE}" type="parTrans" cxnId="{69227966-C969-41FA-851A-F1520441756F}">
      <dgm:prSet/>
      <dgm:spPr/>
      <dgm:t>
        <a:bodyPr/>
        <a:lstStyle/>
        <a:p>
          <a:endParaRPr lang="ru-RU"/>
        </a:p>
      </dgm:t>
    </dgm:pt>
    <dgm:pt modelId="{2E405B06-804C-49E6-B867-7662EEA63DDC}" type="sibTrans" cxnId="{69227966-C969-41FA-851A-F1520441756F}">
      <dgm:prSet/>
      <dgm:spPr/>
      <dgm:t>
        <a:bodyPr/>
        <a:lstStyle/>
        <a:p>
          <a:endParaRPr lang="ru-RU"/>
        </a:p>
      </dgm:t>
    </dgm:pt>
    <dgm:pt modelId="{A6767E51-5A85-4D3D-BE2D-719086AEF889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6">
                  <a:lumMod val="10000"/>
                </a:schemeClr>
              </a:solidFill>
            </a:rPr>
            <a:t>соблюдать режим экономии, не допуская включения в сметы ассигнований, не подтвержденных соответствующими расчетами и обоснованиями;</a:t>
          </a:r>
          <a:endParaRPr lang="ru-RU" dirty="0">
            <a:solidFill>
              <a:schemeClr val="accent6">
                <a:lumMod val="10000"/>
              </a:schemeClr>
            </a:solidFill>
          </a:endParaRPr>
        </a:p>
      </dgm:t>
    </dgm:pt>
    <dgm:pt modelId="{FA5DC7AC-87A2-4424-8F5F-0521BDAC53BE}" type="parTrans" cxnId="{B138C83E-6D55-4179-A4DC-7D4D8B8EE5A3}">
      <dgm:prSet/>
      <dgm:spPr/>
      <dgm:t>
        <a:bodyPr/>
        <a:lstStyle/>
        <a:p>
          <a:endParaRPr lang="ru-RU"/>
        </a:p>
      </dgm:t>
    </dgm:pt>
    <dgm:pt modelId="{B8752082-AD25-41AD-896F-0422B35E6430}" type="sibTrans" cxnId="{B138C83E-6D55-4179-A4DC-7D4D8B8EE5A3}">
      <dgm:prSet/>
      <dgm:spPr/>
      <dgm:t>
        <a:bodyPr/>
        <a:lstStyle/>
        <a:p>
          <a:endParaRPr lang="ru-RU"/>
        </a:p>
      </dgm:t>
    </dgm:pt>
    <dgm:pt modelId="{34A9EE58-49A3-416D-A721-75638B64F6AF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6">
                  <a:lumMod val="10000"/>
                </a:schemeClr>
              </a:solidFill>
            </a:rPr>
            <a:t>обеспечить полное соответствие производственных показателей, принимаемых в сметах расходов, показателям плана социально-экономического развития на планируемый год;</a:t>
          </a:r>
          <a:endParaRPr lang="ru-RU" dirty="0">
            <a:solidFill>
              <a:schemeClr val="accent6">
                <a:lumMod val="10000"/>
              </a:schemeClr>
            </a:solidFill>
          </a:endParaRPr>
        </a:p>
      </dgm:t>
    </dgm:pt>
    <dgm:pt modelId="{42440D86-8043-45DE-8328-518808015543}" type="parTrans" cxnId="{51E2C0BC-42EB-461D-BDC9-0CA7CE2BCA8E}">
      <dgm:prSet/>
      <dgm:spPr/>
      <dgm:t>
        <a:bodyPr/>
        <a:lstStyle/>
        <a:p>
          <a:endParaRPr lang="ru-RU"/>
        </a:p>
      </dgm:t>
    </dgm:pt>
    <dgm:pt modelId="{ED8F0A70-7503-4CBE-8B69-BF699042528A}" type="sibTrans" cxnId="{51E2C0BC-42EB-461D-BDC9-0CA7CE2BCA8E}">
      <dgm:prSet/>
      <dgm:spPr/>
      <dgm:t>
        <a:bodyPr/>
        <a:lstStyle/>
        <a:p>
          <a:endParaRPr lang="ru-RU"/>
        </a:p>
      </dgm:t>
    </dgm:pt>
    <dgm:pt modelId="{D62034DF-57BA-415C-9690-11BD269AD9FB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6">
                  <a:lumMod val="10000"/>
                </a:schemeClr>
              </a:solidFill>
            </a:rPr>
            <a:t>обеспечить поквартальное распределение намечаемых по сметам ассигнований с учетом сроков проведения отдельных мероприятий и возможностей обеспечения их финансирования.</a:t>
          </a:r>
          <a:endParaRPr lang="ru-RU" dirty="0">
            <a:solidFill>
              <a:schemeClr val="accent6">
                <a:lumMod val="10000"/>
              </a:schemeClr>
            </a:solidFill>
          </a:endParaRPr>
        </a:p>
      </dgm:t>
    </dgm:pt>
    <dgm:pt modelId="{F9AA5E5E-8670-4245-859D-391EC6218E76}" type="parTrans" cxnId="{761160A5-A3A0-4839-89B5-202B09B3058F}">
      <dgm:prSet/>
      <dgm:spPr/>
      <dgm:t>
        <a:bodyPr/>
        <a:lstStyle/>
        <a:p>
          <a:endParaRPr lang="ru-RU"/>
        </a:p>
      </dgm:t>
    </dgm:pt>
    <dgm:pt modelId="{91848E81-3912-4C02-B6B2-F342D5E47C86}" type="sibTrans" cxnId="{761160A5-A3A0-4839-89B5-202B09B3058F}">
      <dgm:prSet/>
      <dgm:spPr/>
      <dgm:t>
        <a:bodyPr/>
        <a:lstStyle/>
        <a:p>
          <a:endParaRPr lang="ru-RU"/>
        </a:p>
      </dgm:t>
    </dgm:pt>
    <dgm:pt modelId="{0119607A-7C58-45D1-B27B-F39D74E2BCBD}" type="pres">
      <dgm:prSet presAssocID="{3D674325-D076-491B-AA8C-84FA04D63E3C}" presName="linearFlow" presStyleCnt="0">
        <dgm:presLayoutVars>
          <dgm:dir/>
          <dgm:resizeHandles val="exact"/>
        </dgm:presLayoutVars>
      </dgm:prSet>
      <dgm:spPr/>
    </dgm:pt>
    <dgm:pt modelId="{578A58F1-FBD2-432F-BECB-9C315D34A42F}" type="pres">
      <dgm:prSet presAssocID="{A49CA49C-78FA-43D0-AF32-3BED6F5F7672}" presName="composite" presStyleCnt="0"/>
      <dgm:spPr/>
    </dgm:pt>
    <dgm:pt modelId="{69C41470-0A17-46AD-886F-7A6404F019A5}" type="pres">
      <dgm:prSet presAssocID="{A49CA49C-78FA-43D0-AF32-3BED6F5F7672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B6C9803-014D-4698-BCE0-EEFF11F6577D}" type="pres">
      <dgm:prSet presAssocID="{A49CA49C-78FA-43D0-AF32-3BED6F5F7672}" presName="txShp" presStyleLbl="node1" presStyleIdx="0" presStyleCnt="4" custScaleX="125062" custLinFactNeighborX="12657" custLinFactNeighborY="-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59DE8-700D-400F-8C59-5CC41A2D55BE}" type="pres">
      <dgm:prSet presAssocID="{2E405B06-804C-49E6-B867-7662EEA63DDC}" presName="spacing" presStyleCnt="0"/>
      <dgm:spPr/>
    </dgm:pt>
    <dgm:pt modelId="{2E8794BB-1501-4DA8-9707-3B5C3C0E567B}" type="pres">
      <dgm:prSet presAssocID="{A6767E51-5A85-4D3D-BE2D-719086AEF889}" presName="composite" presStyleCnt="0"/>
      <dgm:spPr/>
    </dgm:pt>
    <dgm:pt modelId="{0FAAF732-5FAC-4F49-AF99-FADB94BED24D}" type="pres">
      <dgm:prSet presAssocID="{A6767E51-5A85-4D3D-BE2D-719086AEF889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ED61DD6-6DCD-44CE-B957-CBCEABCE8290}" type="pres">
      <dgm:prSet presAssocID="{A6767E51-5A85-4D3D-BE2D-719086AEF889}" presName="txShp" presStyleLbl="node1" presStyleIdx="1" presStyleCnt="4" custScaleX="125063" custLinFactNeighborX="13189" custLinFactNeighborY="2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E7F6A-B9E9-422F-AA60-9F1D781ADDBD}" type="pres">
      <dgm:prSet presAssocID="{B8752082-AD25-41AD-896F-0422B35E6430}" presName="spacing" presStyleCnt="0"/>
      <dgm:spPr/>
    </dgm:pt>
    <dgm:pt modelId="{B21E82D1-9FDE-459D-90B5-4210F30275E5}" type="pres">
      <dgm:prSet presAssocID="{34A9EE58-49A3-416D-A721-75638B64F6AF}" presName="composite" presStyleCnt="0"/>
      <dgm:spPr/>
    </dgm:pt>
    <dgm:pt modelId="{007E2E6C-44ED-45B5-ADAA-115C9AD41BF8}" type="pres">
      <dgm:prSet presAssocID="{34A9EE58-49A3-416D-A721-75638B64F6AF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09F5156-84E0-4E58-8464-715D2044981D}" type="pres">
      <dgm:prSet presAssocID="{34A9EE58-49A3-416D-A721-75638B64F6AF}" presName="txShp" presStyleLbl="node1" presStyleIdx="2" presStyleCnt="4" custScaleX="126349" custLinFactNeighborX="13832" custLinFactNeighborY="-1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A1868-4BB7-47D5-9300-7633A5FBEFA2}" type="pres">
      <dgm:prSet presAssocID="{ED8F0A70-7503-4CBE-8B69-BF699042528A}" presName="spacing" presStyleCnt="0"/>
      <dgm:spPr/>
    </dgm:pt>
    <dgm:pt modelId="{6E4B233C-81F1-4A1F-A411-9050ACCA9639}" type="pres">
      <dgm:prSet presAssocID="{D62034DF-57BA-415C-9690-11BD269AD9FB}" presName="composite" presStyleCnt="0"/>
      <dgm:spPr/>
    </dgm:pt>
    <dgm:pt modelId="{1EB97F59-DDE9-4C84-82FE-3E18616EDFB8}" type="pres">
      <dgm:prSet presAssocID="{D62034DF-57BA-415C-9690-11BD269AD9FB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103C0B5E-3B3D-4905-AA05-3BF13C35A2BC}" type="pres">
      <dgm:prSet presAssocID="{D62034DF-57BA-415C-9690-11BD269AD9FB}" presName="txShp" presStyleLbl="node1" presStyleIdx="3" presStyleCnt="4" custScaleX="127412" custLinFactNeighborX="11482" custLinFactNeighborY="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E2C0BC-42EB-461D-BDC9-0CA7CE2BCA8E}" srcId="{3D674325-D076-491B-AA8C-84FA04D63E3C}" destId="{34A9EE58-49A3-416D-A721-75638B64F6AF}" srcOrd="2" destOrd="0" parTransId="{42440D86-8043-45DE-8328-518808015543}" sibTransId="{ED8F0A70-7503-4CBE-8B69-BF699042528A}"/>
    <dgm:cxn modelId="{04875198-8B21-452D-BB4D-8EFDC933328E}" type="presOf" srcId="{A49CA49C-78FA-43D0-AF32-3BED6F5F7672}" destId="{AB6C9803-014D-4698-BCE0-EEFF11F6577D}" srcOrd="0" destOrd="0" presId="urn:microsoft.com/office/officeart/2005/8/layout/vList3"/>
    <dgm:cxn modelId="{E5F569A6-9220-41CE-9B9B-E352B653650C}" type="presOf" srcId="{D62034DF-57BA-415C-9690-11BD269AD9FB}" destId="{103C0B5E-3B3D-4905-AA05-3BF13C35A2BC}" srcOrd="0" destOrd="0" presId="urn:microsoft.com/office/officeart/2005/8/layout/vList3"/>
    <dgm:cxn modelId="{328B5EFD-4F65-4186-8909-0B68AE24325B}" type="presOf" srcId="{34A9EE58-49A3-416D-A721-75638B64F6AF}" destId="{409F5156-84E0-4E58-8464-715D2044981D}" srcOrd="0" destOrd="0" presId="urn:microsoft.com/office/officeart/2005/8/layout/vList3"/>
    <dgm:cxn modelId="{2013858A-0602-446F-8646-05678580E439}" type="presOf" srcId="{3D674325-D076-491B-AA8C-84FA04D63E3C}" destId="{0119607A-7C58-45D1-B27B-F39D74E2BCBD}" srcOrd="0" destOrd="0" presId="urn:microsoft.com/office/officeart/2005/8/layout/vList3"/>
    <dgm:cxn modelId="{05823A1C-AA4F-4590-B5C3-4E1F69F3F08D}" type="presOf" srcId="{A6767E51-5A85-4D3D-BE2D-719086AEF889}" destId="{6ED61DD6-6DCD-44CE-B957-CBCEABCE8290}" srcOrd="0" destOrd="0" presId="urn:microsoft.com/office/officeart/2005/8/layout/vList3"/>
    <dgm:cxn modelId="{69227966-C969-41FA-851A-F1520441756F}" srcId="{3D674325-D076-491B-AA8C-84FA04D63E3C}" destId="{A49CA49C-78FA-43D0-AF32-3BED6F5F7672}" srcOrd="0" destOrd="0" parTransId="{5AB770E1-D9EE-4BBE-B744-A006393B51EE}" sibTransId="{2E405B06-804C-49E6-B867-7662EEA63DDC}"/>
    <dgm:cxn modelId="{B138C83E-6D55-4179-A4DC-7D4D8B8EE5A3}" srcId="{3D674325-D076-491B-AA8C-84FA04D63E3C}" destId="{A6767E51-5A85-4D3D-BE2D-719086AEF889}" srcOrd="1" destOrd="0" parTransId="{FA5DC7AC-87A2-4424-8F5F-0521BDAC53BE}" sibTransId="{B8752082-AD25-41AD-896F-0422B35E6430}"/>
    <dgm:cxn modelId="{761160A5-A3A0-4839-89B5-202B09B3058F}" srcId="{3D674325-D076-491B-AA8C-84FA04D63E3C}" destId="{D62034DF-57BA-415C-9690-11BD269AD9FB}" srcOrd="3" destOrd="0" parTransId="{F9AA5E5E-8670-4245-859D-391EC6218E76}" sibTransId="{91848E81-3912-4C02-B6B2-F342D5E47C86}"/>
    <dgm:cxn modelId="{316F7BEA-90D3-4E16-97D8-BD9032F687F8}" type="presParOf" srcId="{0119607A-7C58-45D1-B27B-F39D74E2BCBD}" destId="{578A58F1-FBD2-432F-BECB-9C315D34A42F}" srcOrd="0" destOrd="0" presId="urn:microsoft.com/office/officeart/2005/8/layout/vList3"/>
    <dgm:cxn modelId="{9CA0089F-746F-45FC-8D73-4B442683FFCD}" type="presParOf" srcId="{578A58F1-FBD2-432F-BECB-9C315D34A42F}" destId="{69C41470-0A17-46AD-886F-7A6404F019A5}" srcOrd="0" destOrd="0" presId="urn:microsoft.com/office/officeart/2005/8/layout/vList3"/>
    <dgm:cxn modelId="{F8947155-7FBC-4CCD-A184-AF190C1DA74D}" type="presParOf" srcId="{578A58F1-FBD2-432F-BECB-9C315D34A42F}" destId="{AB6C9803-014D-4698-BCE0-EEFF11F6577D}" srcOrd="1" destOrd="0" presId="urn:microsoft.com/office/officeart/2005/8/layout/vList3"/>
    <dgm:cxn modelId="{9A42ED52-EBDF-477C-BF4C-630F731219AC}" type="presParOf" srcId="{0119607A-7C58-45D1-B27B-F39D74E2BCBD}" destId="{18F59DE8-700D-400F-8C59-5CC41A2D55BE}" srcOrd="1" destOrd="0" presId="urn:microsoft.com/office/officeart/2005/8/layout/vList3"/>
    <dgm:cxn modelId="{20595188-5485-451B-B486-2B0E5DA1BB47}" type="presParOf" srcId="{0119607A-7C58-45D1-B27B-F39D74E2BCBD}" destId="{2E8794BB-1501-4DA8-9707-3B5C3C0E567B}" srcOrd="2" destOrd="0" presId="urn:microsoft.com/office/officeart/2005/8/layout/vList3"/>
    <dgm:cxn modelId="{66F6C3BB-9DC8-420A-ADAD-AB386FA35A47}" type="presParOf" srcId="{2E8794BB-1501-4DA8-9707-3B5C3C0E567B}" destId="{0FAAF732-5FAC-4F49-AF99-FADB94BED24D}" srcOrd="0" destOrd="0" presId="urn:microsoft.com/office/officeart/2005/8/layout/vList3"/>
    <dgm:cxn modelId="{73C8961E-1C77-411E-9EA7-E1BA58BAE7D0}" type="presParOf" srcId="{2E8794BB-1501-4DA8-9707-3B5C3C0E567B}" destId="{6ED61DD6-6DCD-44CE-B957-CBCEABCE8290}" srcOrd="1" destOrd="0" presId="urn:microsoft.com/office/officeart/2005/8/layout/vList3"/>
    <dgm:cxn modelId="{B62095B4-1B63-4859-80BC-EDA6740B9666}" type="presParOf" srcId="{0119607A-7C58-45D1-B27B-F39D74E2BCBD}" destId="{32CE7F6A-B9E9-422F-AA60-9F1D781ADDBD}" srcOrd="3" destOrd="0" presId="urn:microsoft.com/office/officeart/2005/8/layout/vList3"/>
    <dgm:cxn modelId="{81082AB4-EC4C-4547-A48B-18527CD58950}" type="presParOf" srcId="{0119607A-7C58-45D1-B27B-F39D74E2BCBD}" destId="{B21E82D1-9FDE-459D-90B5-4210F30275E5}" srcOrd="4" destOrd="0" presId="urn:microsoft.com/office/officeart/2005/8/layout/vList3"/>
    <dgm:cxn modelId="{41D2A733-AB0C-4101-8CB4-A306544F8780}" type="presParOf" srcId="{B21E82D1-9FDE-459D-90B5-4210F30275E5}" destId="{007E2E6C-44ED-45B5-ADAA-115C9AD41BF8}" srcOrd="0" destOrd="0" presId="urn:microsoft.com/office/officeart/2005/8/layout/vList3"/>
    <dgm:cxn modelId="{A1679F95-D17C-4747-8076-5E904043299F}" type="presParOf" srcId="{B21E82D1-9FDE-459D-90B5-4210F30275E5}" destId="{409F5156-84E0-4E58-8464-715D2044981D}" srcOrd="1" destOrd="0" presId="urn:microsoft.com/office/officeart/2005/8/layout/vList3"/>
    <dgm:cxn modelId="{810081A4-D0C7-4A59-A4A7-19D25CF9F3E3}" type="presParOf" srcId="{0119607A-7C58-45D1-B27B-F39D74E2BCBD}" destId="{6F9A1868-4BB7-47D5-9300-7633A5FBEFA2}" srcOrd="5" destOrd="0" presId="urn:microsoft.com/office/officeart/2005/8/layout/vList3"/>
    <dgm:cxn modelId="{D06EDE4C-BD56-4D6A-98B8-0438D811C56E}" type="presParOf" srcId="{0119607A-7C58-45D1-B27B-F39D74E2BCBD}" destId="{6E4B233C-81F1-4A1F-A411-9050ACCA9639}" srcOrd="6" destOrd="0" presId="urn:microsoft.com/office/officeart/2005/8/layout/vList3"/>
    <dgm:cxn modelId="{6C060D8B-49BF-49F3-A5DD-8D368CE66908}" type="presParOf" srcId="{6E4B233C-81F1-4A1F-A411-9050ACCA9639}" destId="{1EB97F59-DDE9-4C84-82FE-3E18616EDFB8}" srcOrd="0" destOrd="0" presId="urn:microsoft.com/office/officeart/2005/8/layout/vList3"/>
    <dgm:cxn modelId="{17918C31-C28D-4438-B979-6A1E0C383C51}" type="presParOf" srcId="{6E4B233C-81F1-4A1F-A411-9050ACCA9639}" destId="{103C0B5E-3B3D-4905-AA05-3BF13C35A2B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6C9803-014D-4698-BCE0-EEFF11F6577D}">
      <dsp:nvSpPr>
        <dsp:cNvPr id="0" name=""/>
        <dsp:cNvSpPr/>
      </dsp:nvSpPr>
      <dsp:spPr>
        <a:xfrm rot="10800000">
          <a:off x="1539279" y="0"/>
          <a:ext cx="7604720" cy="10784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552" tIns="64770" rIns="120904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accent6">
                  <a:lumMod val="10000"/>
                </a:schemeClr>
              </a:solidFill>
            </a:rPr>
            <a:t>обеспечить строгое соблюдение действующего законодательства, а также указаний по составлению смет на текущий год;</a:t>
          </a:r>
        </a:p>
      </dsp:txBody>
      <dsp:txXfrm rot="10800000">
        <a:off x="1539279" y="0"/>
        <a:ext cx="7604720" cy="1078416"/>
      </dsp:txXfrm>
    </dsp:sp>
    <dsp:sp modelId="{69C41470-0A17-46AD-886F-7A6404F019A5}">
      <dsp:nvSpPr>
        <dsp:cNvPr id="0" name=""/>
        <dsp:cNvSpPr/>
      </dsp:nvSpPr>
      <dsp:spPr>
        <a:xfrm>
          <a:off x="992411" y="3489"/>
          <a:ext cx="1078416" cy="107841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D61DD6-6DCD-44CE-B957-CBCEABCE8290}">
      <dsp:nvSpPr>
        <dsp:cNvPr id="0" name=""/>
        <dsp:cNvSpPr/>
      </dsp:nvSpPr>
      <dsp:spPr>
        <a:xfrm rot="10800000">
          <a:off x="1539219" y="1428764"/>
          <a:ext cx="7604780" cy="10784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552" tIns="64770" rIns="120904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accent6">
                  <a:lumMod val="10000"/>
                </a:schemeClr>
              </a:solidFill>
            </a:rPr>
            <a:t>соблюдать режим экономии, не допуская включения в сметы ассигнований, не подтвержденных соответствующими расчетами и обоснованиями;</a:t>
          </a:r>
          <a:endParaRPr lang="ru-RU" sz="1700" kern="1200" dirty="0">
            <a:solidFill>
              <a:schemeClr val="accent6">
                <a:lumMod val="10000"/>
              </a:schemeClr>
            </a:solidFill>
          </a:endParaRPr>
        </a:p>
      </dsp:txBody>
      <dsp:txXfrm rot="10800000">
        <a:off x="1539219" y="1428764"/>
        <a:ext cx="7604780" cy="1078416"/>
      </dsp:txXfrm>
    </dsp:sp>
    <dsp:sp modelId="{0FAAF732-5FAC-4F49-AF99-FADB94BED24D}">
      <dsp:nvSpPr>
        <dsp:cNvPr id="0" name=""/>
        <dsp:cNvSpPr/>
      </dsp:nvSpPr>
      <dsp:spPr>
        <a:xfrm>
          <a:off x="992411" y="1403820"/>
          <a:ext cx="1078416" cy="107841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9F5156-84E0-4E58-8464-715D2044981D}">
      <dsp:nvSpPr>
        <dsp:cNvPr id="0" name=""/>
        <dsp:cNvSpPr/>
      </dsp:nvSpPr>
      <dsp:spPr>
        <a:xfrm rot="10800000">
          <a:off x="1461020" y="2786077"/>
          <a:ext cx="7682979" cy="10784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552" tIns="64770" rIns="120904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accent6">
                  <a:lumMod val="10000"/>
                </a:schemeClr>
              </a:solidFill>
            </a:rPr>
            <a:t>обеспечить полное соответствие производственных показателей, принимаемых в сметах расходов, показателям плана социально-экономического развития на планируемый год;</a:t>
          </a:r>
          <a:endParaRPr lang="ru-RU" sz="1700" kern="1200" dirty="0">
            <a:solidFill>
              <a:schemeClr val="accent6">
                <a:lumMod val="10000"/>
              </a:schemeClr>
            </a:solidFill>
          </a:endParaRPr>
        </a:p>
      </dsp:txBody>
      <dsp:txXfrm rot="10800000">
        <a:off x="1461020" y="2786077"/>
        <a:ext cx="7682979" cy="1078416"/>
      </dsp:txXfrm>
    </dsp:sp>
    <dsp:sp modelId="{007E2E6C-44ED-45B5-ADAA-115C9AD41BF8}">
      <dsp:nvSpPr>
        <dsp:cNvPr id="0" name=""/>
        <dsp:cNvSpPr/>
      </dsp:nvSpPr>
      <dsp:spPr>
        <a:xfrm>
          <a:off x="992411" y="2804151"/>
          <a:ext cx="1078416" cy="107841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3C0B5E-3B3D-4905-AA05-3BF13C35A2BC}">
      <dsp:nvSpPr>
        <dsp:cNvPr id="0" name=""/>
        <dsp:cNvSpPr/>
      </dsp:nvSpPr>
      <dsp:spPr>
        <a:xfrm rot="10800000">
          <a:off x="1396382" y="4207971"/>
          <a:ext cx="7747617" cy="10784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552" tIns="64770" rIns="120904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accent6">
                  <a:lumMod val="10000"/>
                </a:schemeClr>
              </a:solidFill>
            </a:rPr>
            <a:t>обеспечить поквартальное распределение намечаемых по сметам ассигнований с учетом сроков проведения отдельных мероприятий и возможностей обеспечения их финансирования.</a:t>
          </a:r>
          <a:endParaRPr lang="ru-RU" sz="1700" kern="1200" dirty="0">
            <a:solidFill>
              <a:schemeClr val="accent6">
                <a:lumMod val="10000"/>
              </a:schemeClr>
            </a:solidFill>
          </a:endParaRPr>
        </a:p>
      </dsp:txBody>
      <dsp:txXfrm rot="10800000">
        <a:off x="1396382" y="4207971"/>
        <a:ext cx="7747617" cy="1078416"/>
      </dsp:txXfrm>
    </dsp:sp>
    <dsp:sp modelId="{1EB97F59-DDE9-4C84-82FE-3E18616EDFB8}">
      <dsp:nvSpPr>
        <dsp:cNvPr id="0" name=""/>
        <dsp:cNvSpPr/>
      </dsp:nvSpPr>
      <dsp:spPr>
        <a:xfrm>
          <a:off x="992411" y="4204482"/>
          <a:ext cx="1078416" cy="1078416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928670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10000"/>
                  </a:schemeClr>
                </a:solidFill>
              </a:rPr>
              <a:t>Тема 17: Основы сметно-бюджетного планирования и финансирования</a:t>
            </a:r>
            <a:r>
              <a:rPr lang="ru-RU" sz="3200" dirty="0" smtClean="0">
                <a:solidFill>
                  <a:schemeClr val="accent6">
                    <a:lumMod val="1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6">
                    <a:lumMod val="10000"/>
                  </a:schemeClr>
                </a:solidFill>
              </a:rPr>
            </a:br>
            <a:endParaRPr lang="ru-RU" sz="32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643182"/>
            <a:ext cx="7410472" cy="222187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000" b="1" dirty="0" smtClean="0">
                <a:solidFill>
                  <a:schemeClr val="accent6">
                    <a:lumMod val="10000"/>
                  </a:schemeClr>
                </a:solidFill>
              </a:rPr>
              <a:t>Вопросы для рассмотрения: </a:t>
            </a:r>
          </a:p>
          <a:p>
            <a:pPr algn="just"/>
            <a:r>
              <a:rPr lang="ru-RU" sz="3000" dirty="0" smtClean="0">
                <a:solidFill>
                  <a:schemeClr val="accent6">
                    <a:lumMod val="10000"/>
                  </a:schemeClr>
                </a:solidFill>
              </a:rPr>
              <a:t>1.Понятие</a:t>
            </a:r>
            <a:r>
              <a:rPr lang="ru-RU" sz="3000" dirty="0" smtClean="0">
                <a:solidFill>
                  <a:schemeClr val="accent6">
                    <a:lumMod val="10000"/>
                  </a:schemeClr>
                </a:solidFill>
              </a:rPr>
              <a:t>, назначение и структура сметы расходов</a:t>
            </a:r>
          </a:p>
          <a:p>
            <a:pPr algn="just"/>
            <a:r>
              <a:rPr lang="ru-RU" sz="3000" dirty="0" smtClean="0">
                <a:solidFill>
                  <a:schemeClr val="accent6">
                    <a:lumMod val="10000"/>
                  </a:schemeClr>
                </a:solidFill>
              </a:rPr>
              <a:t>2.Порядок </a:t>
            </a:r>
            <a:r>
              <a:rPr lang="ru-RU" sz="3000" dirty="0" smtClean="0">
                <a:solidFill>
                  <a:schemeClr val="accent6">
                    <a:lumMod val="10000"/>
                  </a:schemeClr>
                </a:solidFill>
              </a:rPr>
              <a:t>составления сметы расходов</a:t>
            </a:r>
          </a:p>
          <a:p>
            <a:pPr algn="just"/>
            <a:r>
              <a:rPr lang="ru-RU" sz="3000" dirty="0" smtClean="0">
                <a:solidFill>
                  <a:schemeClr val="accent6">
                    <a:lumMod val="10000"/>
                  </a:schemeClr>
                </a:solidFill>
              </a:rPr>
              <a:t>3.Порядок </a:t>
            </a:r>
            <a:r>
              <a:rPr lang="ru-RU" sz="3000" dirty="0" smtClean="0">
                <a:solidFill>
                  <a:schemeClr val="accent6">
                    <a:lumMod val="10000"/>
                  </a:schemeClr>
                </a:solidFill>
              </a:rPr>
              <a:t>рассмотрения и утверждения смет расходов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786058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10000"/>
                  </a:schemeClr>
                </a:solidFill>
              </a:rPr>
              <a:t>СПАСИБО ЗА ВНИМАНИЕ!</a:t>
            </a:r>
            <a:endParaRPr lang="ru-RU" sz="32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9397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10000"/>
                  </a:schemeClr>
                </a:solidFill>
              </a:rPr>
              <a:t>Понятие, назначение и структура сметы расходов</a:t>
            </a:r>
            <a:endParaRPr lang="ru-RU" sz="36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47800"/>
            <a:ext cx="8219340" cy="541020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accent6">
                    <a:lumMod val="10000"/>
                  </a:schemeClr>
                </a:solidFill>
              </a:rPr>
              <a:t>		</a:t>
            </a:r>
            <a:r>
              <a:rPr lang="ru-RU" sz="3800" b="1" dirty="0" smtClean="0">
                <a:solidFill>
                  <a:schemeClr val="accent6">
                    <a:lumMod val="10000"/>
                  </a:schemeClr>
                </a:solidFill>
              </a:rPr>
              <a:t>Смета </a:t>
            </a:r>
            <a:r>
              <a:rPr lang="ru-RU" sz="3800" b="1" dirty="0" smtClean="0">
                <a:solidFill>
                  <a:schemeClr val="accent6">
                    <a:lumMod val="10000"/>
                  </a:schemeClr>
                </a:solidFill>
              </a:rPr>
              <a:t>расходов является основным финансовым планом,</a:t>
            </a:r>
            <a:r>
              <a:rPr lang="ru-RU" sz="3800" dirty="0" smtClean="0">
                <a:solidFill>
                  <a:schemeClr val="accent6">
                    <a:lumMod val="10000"/>
                  </a:schemeClr>
                </a:solidFill>
              </a:rPr>
              <a:t> определяющим объем, целевое направление и поквартальное распределение ассигнований, выделяемых из бюджета на содержание учреждений и на осуществление централизованных </a:t>
            </a:r>
            <a:r>
              <a:rPr lang="ru-RU" sz="3800" dirty="0" smtClean="0">
                <a:solidFill>
                  <a:schemeClr val="accent6">
                    <a:lumMod val="10000"/>
                  </a:schemeClr>
                </a:solidFill>
              </a:rPr>
              <a:t>мероприятий.</a:t>
            </a:r>
          </a:p>
          <a:p>
            <a:pPr algn="just">
              <a:buNone/>
            </a:pPr>
            <a:r>
              <a:rPr lang="ru-RU" sz="3800" dirty="0" smtClean="0">
                <a:solidFill>
                  <a:schemeClr val="accent6">
                    <a:lumMod val="10000"/>
                  </a:schemeClr>
                </a:solidFill>
              </a:rPr>
              <a:t>	</a:t>
            </a:r>
            <a:r>
              <a:rPr lang="ru-RU" sz="3800" dirty="0" smtClean="0">
                <a:solidFill>
                  <a:schemeClr val="accent6">
                    <a:lumMod val="10000"/>
                  </a:schemeClr>
                </a:solidFill>
              </a:rPr>
              <a:t>	Поквартальное </a:t>
            </a:r>
            <a:r>
              <a:rPr lang="ru-RU" sz="3800" dirty="0" smtClean="0">
                <a:solidFill>
                  <a:schemeClr val="accent6">
                    <a:lumMod val="10000"/>
                  </a:schemeClr>
                </a:solidFill>
              </a:rPr>
              <a:t>распределение ассигнований должно составляться с учетом сроков выплаты заработной платы и других денежных выплат населению, оплаты расходов за постановленные товары, оказанные услуги, выполненные работы, а также сроков проведения отдельных мероприятий и возможности обеспечения их финансирования.</a:t>
            </a:r>
          </a:p>
          <a:p>
            <a:pPr algn="just">
              <a:buNone/>
            </a:pPr>
            <a:r>
              <a:rPr lang="ru-RU" sz="3800" dirty="0" smtClean="0">
                <a:solidFill>
                  <a:schemeClr val="accent6">
                    <a:lumMod val="10000"/>
                  </a:schemeClr>
                </a:solidFill>
              </a:rPr>
              <a:t>		Расходование </a:t>
            </a:r>
            <a:r>
              <a:rPr lang="ru-RU" sz="3800" dirty="0" smtClean="0">
                <a:solidFill>
                  <a:schemeClr val="accent6">
                    <a:lumMod val="10000"/>
                  </a:schemeClr>
                </a:solidFill>
              </a:rPr>
              <a:t>бюджетных средств на мероприятия, не предусмотренные сметой, или в суммах, превышающих сметные назначения, запрещено. Это является нецелевым расходованием бюджетных средств и влечет ответственность, установленную действующим законодательством.</a:t>
            </a:r>
          </a:p>
          <a:p>
            <a:pPr algn="just">
              <a:buNone/>
            </a:pPr>
            <a:r>
              <a:rPr lang="ru-RU" sz="3800" dirty="0" smtClean="0">
                <a:solidFill>
                  <a:schemeClr val="accent6">
                    <a:lumMod val="10000"/>
                  </a:schemeClr>
                </a:solidFill>
              </a:rPr>
              <a:t>		Сметы </a:t>
            </a:r>
            <a:r>
              <a:rPr lang="ru-RU" sz="3800" dirty="0" smtClean="0">
                <a:solidFill>
                  <a:schemeClr val="accent6">
                    <a:lumMod val="10000"/>
                  </a:schemeClr>
                </a:solidFill>
              </a:rPr>
              <a:t>расходов всех учреждений, состоящих на бюджете, составляются по формам, разработанным Министерством финансов республики.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428604"/>
            <a:ext cx="8429684" cy="1391108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accent6">
                    <a:lumMod val="10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6">
                    <a:lumMod val="10000"/>
                  </a:schemeClr>
                </a:solidFill>
              </a:rPr>
              <a:t>Различаются </a:t>
            </a:r>
            <a:r>
              <a:rPr lang="ru-RU" sz="2400" dirty="0" smtClean="0">
                <a:solidFill>
                  <a:schemeClr val="accent6">
                    <a:lumMod val="10000"/>
                  </a:schemeClr>
                </a:solidFill>
              </a:rPr>
              <a:t>следующие виды смет: индивидуальные, общие и сводные, а также сметы расходов на централизованные мероприятия.</a:t>
            </a:r>
          </a:p>
          <a:p>
            <a:endParaRPr lang="ru-RU" dirty="0"/>
          </a:p>
        </p:txBody>
      </p:sp>
      <p:pic>
        <p:nvPicPr>
          <p:cNvPr id="5" name="Содержимое 4" descr="preview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798978"/>
            <a:ext cx="5857916" cy="45008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10000"/>
                  </a:schemeClr>
                </a:solidFill>
                <a:effectLst/>
              </a:rPr>
              <a:t>Порядок составления смет расходов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1214422"/>
            <a:ext cx="771530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6">
                    <a:lumMod val="10000"/>
                  </a:schemeClr>
                </a:solidFill>
              </a:rPr>
              <a:t>	Для </a:t>
            </a:r>
            <a:r>
              <a:rPr lang="ru-RU" sz="2000" dirty="0" smtClean="0">
                <a:solidFill>
                  <a:schemeClr val="accent6">
                    <a:lumMod val="10000"/>
                  </a:schemeClr>
                </a:solidFill>
              </a:rPr>
              <a:t>правильной и своевременной организации работы по составлению смет, руководствуясь решениями о порядке и сроках составления бюджета на предстоящий год исполкомы:</a:t>
            </a:r>
          </a:p>
          <a:p>
            <a:pPr algn="just"/>
            <a:r>
              <a:rPr lang="ru-RU" sz="2000" dirty="0" smtClean="0">
                <a:solidFill>
                  <a:schemeClr val="accent6">
                    <a:lumMod val="10000"/>
                  </a:schemeClr>
                </a:solidFill>
              </a:rPr>
              <a:t>1) устанавливают </a:t>
            </a:r>
            <a:r>
              <a:rPr lang="ru-RU" sz="2000" dirty="0" smtClean="0">
                <a:solidFill>
                  <a:schemeClr val="accent6">
                    <a:lumMod val="10000"/>
                  </a:schemeClr>
                </a:solidFill>
              </a:rPr>
              <a:t>для подведомственных учреждений сроки составления и представления проектов смет расходов и дают необходимые указания о порядке их составления;</a:t>
            </a:r>
          </a:p>
          <a:p>
            <a:pPr algn="just"/>
            <a:r>
              <a:rPr lang="ru-RU" sz="2000" dirty="0" smtClean="0">
                <a:solidFill>
                  <a:schemeClr val="accent6">
                    <a:lumMod val="10000"/>
                  </a:schemeClr>
                </a:solidFill>
              </a:rPr>
              <a:t>2) проводят </a:t>
            </a:r>
            <a:r>
              <a:rPr lang="ru-RU" sz="2000" dirty="0" smtClean="0">
                <a:solidFill>
                  <a:schemeClr val="accent6">
                    <a:lumMod val="10000"/>
                  </a:schemeClr>
                </a:solidFill>
              </a:rPr>
              <a:t>при необходимости совещания с руководителями и счетными работниками учреждений по вопросам составления смет расходов;</a:t>
            </a:r>
          </a:p>
          <a:p>
            <a:pPr algn="just"/>
            <a:r>
              <a:rPr lang="ru-RU" sz="2000" dirty="0" smtClean="0">
                <a:solidFill>
                  <a:schemeClr val="accent6">
                    <a:lumMod val="10000"/>
                  </a:schemeClr>
                </a:solidFill>
              </a:rPr>
              <a:t>3) разрабатывают </a:t>
            </a:r>
            <a:r>
              <a:rPr lang="ru-RU" sz="2000" dirty="0" smtClean="0">
                <a:solidFill>
                  <a:schemeClr val="accent6">
                    <a:lumMod val="10000"/>
                  </a:schemeClr>
                </a:solidFill>
              </a:rPr>
              <a:t>и сообщают подведомственным учреждениям основные производственные показатели деятельности этих учреждений на предстоящий год и другие показатели, вытекающие из действующего законодательства, необходимые для правильного исчисления расходов;</a:t>
            </a:r>
          </a:p>
          <a:p>
            <a:pPr algn="just"/>
            <a:r>
              <a:rPr lang="ru-RU" sz="2000" dirty="0" smtClean="0">
                <a:solidFill>
                  <a:schemeClr val="accent6">
                    <a:lumMod val="10000"/>
                  </a:schemeClr>
                </a:solidFill>
              </a:rPr>
              <a:t>4) обеспечивают </a:t>
            </a:r>
            <a:r>
              <a:rPr lang="ru-RU" sz="2000" dirty="0" smtClean="0">
                <a:solidFill>
                  <a:schemeClr val="accent6">
                    <a:lumMod val="10000"/>
                  </a:schemeClr>
                </a:solidFill>
              </a:rPr>
              <a:t>составление проектов смет расходов на централизованные мероприятия, проводимые непосредственно управлениями и отделами соответствующих исполкомов.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214290"/>
            <a:ext cx="8143932" cy="250033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700" dirty="0" smtClean="0">
                <a:solidFill>
                  <a:schemeClr val="accent6">
                    <a:lumMod val="10000"/>
                  </a:schemeClr>
                </a:solidFill>
              </a:rPr>
              <a:t>	Проект </a:t>
            </a:r>
            <a:r>
              <a:rPr lang="ru-RU" sz="1700" dirty="0" smtClean="0">
                <a:solidFill>
                  <a:schemeClr val="accent6">
                    <a:lumMod val="10000"/>
                  </a:schemeClr>
                </a:solidFill>
              </a:rPr>
              <a:t>составленной индивидуальной сметы подписывает руководитель и главный бухгалтер учреждения.</a:t>
            </a:r>
          </a:p>
          <a:p>
            <a:pPr algn="just"/>
            <a:r>
              <a:rPr lang="ru-RU" sz="1700" dirty="0" smtClean="0">
                <a:solidFill>
                  <a:schemeClr val="accent6">
                    <a:lumMod val="10000"/>
                  </a:schemeClr>
                </a:solidFill>
              </a:rPr>
              <a:t>	Он  </a:t>
            </a:r>
            <a:r>
              <a:rPr lang="ru-RU" sz="1700" dirty="0" smtClean="0">
                <a:solidFill>
                  <a:schemeClr val="accent6">
                    <a:lumMod val="10000"/>
                  </a:schemeClr>
                </a:solidFill>
              </a:rPr>
              <a:t>в двух-трех экземплярах представляется на рассмотрение в вышестоящую организацию до утверждения бюджета.</a:t>
            </a:r>
          </a:p>
          <a:p>
            <a:pPr algn="just"/>
            <a:r>
              <a:rPr lang="ru-RU" sz="1700" dirty="0" smtClean="0">
                <a:solidFill>
                  <a:schemeClr val="accent6">
                    <a:lumMod val="10000"/>
                  </a:schemeClr>
                </a:solidFill>
              </a:rPr>
              <a:t>	Проекты </a:t>
            </a:r>
            <a:r>
              <a:rPr lang="ru-RU" sz="1700" dirty="0" smtClean="0">
                <a:solidFill>
                  <a:schemeClr val="accent6">
                    <a:lumMod val="10000"/>
                  </a:schemeClr>
                </a:solidFill>
              </a:rPr>
              <a:t>смет расходов, составленные бюджетными учреждениями, представляются ими на рассмотрение, в соответствующие органы в установленные сроки. </a:t>
            </a:r>
          </a:p>
          <a:p>
            <a:pPr algn="just"/>
            <a:r>
              <a:rPr lang="ru-RU" sz="1700" dirty="0" smtClean="0">
                <a:solidFill>
                  <a:schemeClr val="accent6">
                    <a:lumMod val="10000"/>
                  </a:schemeClr>
                </a:solidFill>
              </a:rPr>
              <a:t>	В </a:t>
            </a:r>
            <a:r>
              <a:rPr lang="ru-RU" sz="1700" dirty="0" smtClean="0">
                <a:solidFill>
                  <a:schemeClr val="accent6">
                    <a:lumMod val="10000"/>
                  </a:schemeClr>
                </a:solidFill>
              </a:rPr>
              <a:t>сметах расходов учреждений необходимые ассигнования исчисляются на весь год, как правило, независимо от имеющихся материальных ценностей и состояния расчетов с дебиторами и кредиторами. </a:t>
            </a:r>
          </a:p>
          <a:p>
            <a:pPr algn="just"/>
            <a:r>
              <a:rPr lang="ru-RU" sz="1700" dirty="0" smtClean="0">
                <a:solidFill>
                  <a:schemeClr val="accent6">
                    <a:lumMod val="10000"/>
                  </a:schemeClr>
                </a:solidFill>
              </a:rPr>
              <a:t>	Расходы</a:t>
            </a:r>
            <a:r>
              <a:rPr lang="ru-RU" sz="1700" dirty="0" smtClean="0">
                <a:solidFill>
                  <a:schemeClr val="accent6">
                    <a:lumMod val="10000"/>
                  </a:schemeClr>
                </a:solidFill>
              </a:rPr>
              <a:t>, включаемые в смету, должны быть обоснованы соответствующими расчетами по каждой статье сметы. </a:t>
            </a:r>
          </a:p>
          <a:p>
            <a:endParaRPr lang="ru-RU" dirty="0"/>
          </a:p>
        </p:txBody>
      </p:sp>
      <p:pic>
        <p:nvPicPr>
          <p:cNvPr id="5" name="Содержимое 4" descr="7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714624"/>
            <a:ext cx="5429287" cy="35718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140128_0242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2852"/>
            <a:ext cx="7858180" cy="650085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	Ассигнования 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планируются в целом по группе однотипных учреждений с выделением в расчетах по каждому учреждению:</a:t>
            </a:r>
          </a:p>
          <a:p>
            <a:pPr algn="just"/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ассигнований 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на заработную плату исходя из приложенных штатных расписаний и тарификационных списков, утвержденных в установленном порядке;</a:t>
            </a:r>
          </a:p>
          <a:p>
            <a:pPr algn="just"/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натуральных 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показателей по топливу, электроэнергии, водоснабжению с указанием стоимости и сумм расходов на планируемый год;</a:t>
            </a:r>
          </a:p>
          <a:p>
            <a:pPr algn="just"/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видов 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и количества приобретаемых предметов инвентаря, оборудования и обмундирования с указанием их стоимости;</a:t>
            </a:r>
          </a:p>
          <a:p>
            <a:pPr algn="just"/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расходов 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на питание, медикаменты, хозяйственные, канцелярские и другие необходимые для обеспечения деятельности учреждения расходы;</a:t>
            </a:r>
          </a:p>
          <a:p>
            <a:pPr algn="just"/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по 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капитальному ремонту показываются объекты, подлежащие ремонту, с указанием стоимости.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10000"/>
                  </a:schemeClr>
                </a:solidFill>
              </a:rPr>
              <a:t>Порядок рассмотрения и утверждения смет расходов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0" y="1571612"/>
          <a:ext cx="9144000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2976" y="1142985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</a:rPr>
              <a:t>Организации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</a:rPr>
              <a:t>, рассматривающие сметы обязаны:</a:t>
            </a:r>
          </a:p>
          <a:p>
            <a:endParaRPr lang="ru-RU" sz="2400" b="1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14290"/>
            <a:ext cx="7715304" cy="35719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accent6">
                    <a:lumMod val="10000"/>
                  </a:schemeClr>
                </a:solidFill>
              </a:rPr>
              <a:t>		Утверждение </a:t>
            </a:r>
            <a:r>
              <a:rPr lang="ru-RU" b="1" dirty="0" smtClean="0">
                <a:solidFill>
                  <a:schemeClr val="accent6">
                    <a:lumMod val="10000"/>
                  </a:schemeClr>
                </a:solidFill>
              </a:rPr>
              <a:t>сметы расходов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 оформляется подписью руководителя учреждения с одновременным указанием в верхнем правом углу общей суммы расходов по смете.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		Распределение 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в смете бюджетных ассигнований по кварталам года должно производиться с учетом поквартального распределения доходов и расходов республиканского бюджета.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		Утвержденная 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смета расходов с поквартальной разбивкой представляется учреждением в министерство, другой республиканский орган государственного управления по подчиненности.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		Главными 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распорядителями средств на основе утвержденных смет бюджетных учреждений, составляются своды расходов.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3voT0zpXWm5hU7XnlgOM2r3ZoHX6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3731038"/>
            <a:ext cx="4429124" cy="3126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357166"/>
            <a:ext cx="7643866" cy="328614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		Местные 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финансовые органы ежегодно, после утверждения соответствующих бюджетов, проверяют правильность составления и утверждения смет расходов учреждений, состоящих на бюджете.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		При 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этом, проверками должно быть охвачено не менее 25 процентов смет бюджетных учреждений.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accent6">
                    <a:lumMod val="10000"/>
                  </a:schemeClr>
                </a:solidFill>
              </a:rPr>
              <a:t>		При </a:t>
            </a:r>
            <a:r>
              <a:rPr lang="ru-RU" b="1" dirty="0" smtClean="0">
                <a:solidFill>
                  <a:schemeClr val="accent6">
                    <a:lumMod val="10000"/>
                  </a:schemeClr>
                </a:solidFill>
              </a:rPr>
              <a:t>установлении в утвержденных сметах завышенных назначений, финансовые органы уменьшают финансирование</a:t>
            </a:r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 на сумму выявленных излишних ассигнований, а также принимаются другие меры по устранению выявленных нарушений.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2947a5deaf1f99f39a30da63994925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3500438"/>
            <a:ext cx="4286280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4">
      <a:dk1>
        <a:srgbClr val="66A7B8"/>
      </a:dk1>
      <a:lt1>
        <a:srgbClr val="9FE88E"/>
      </a:lt1>
      <a:dk2>
        <a:srgbClr val="BB2727"/>
      </a:dk2>
      <a:lt2>
        <a:srgbClr val="66A7B8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9FD58E-631F-4459-BBE0-79E76AC0F558}"/>
</file>

<file path=customXml/itemProps2.xml><?xml version="1.0" encoding="utf-8"?>
<ds:datastoreItem xmlns:ds="http://schemas.openxmlformats.org/officeDocument/2006/customXml" ds:itemID="{3669610C-D0AE-4443-8BF9-EC522F87FAB4}"/>
</file>

<file path=customXml/itemProps3.xml><?xml version="1.0" encoding="utf-8"?>
<ds:datastoreItem xmlns:ds="http://schemas.openxmlformats.org/officeDocument/2006/customXml" ds:itemID="{9E309C40-1059-49E6-A93B-728BF9005B27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</TotalTime>
  <Words>128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Тема 17: Основы сметно-бюджетного планирования и финансирования </vt:lpstr>
      <vt:lpstr>Понятие, назначение и структура сметы расходов</vt:lpstr>
      <vt:lpstr>Слайд 3</vt:lpstr>
      <vt:lpstr>Порядок составления смет расходов </vt:lpstr>
      <vt:lpstr>Слайд 5</vt:lpstr>
      <vt:lpstr>Слайд 6</vt:lpstr>
      <vt:lpstr>Порядок рассмотрения и утверждения смет расходов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17: Основы сметно-бюджетного планирования и финансирования </dc:title>
  <cp:lastModifiedBy>Admin</cp:lastModifiedBy>
  <cp:revision>13</cp:revision>
  <dcterms:modified xsi:type="dcterms:W3CDTF">2015-04-26T12:27:53Z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