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6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layout3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4.xml" ContentType="application/vnd.openxmlformats-officedocument.drawingml.diagramColors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drawing4.xml" ContentType="application/vnd.ms-office.drawingml.diagramDrawing+xml"/>
  <Override PartName="/ppt/diagrams/quickStyle4.xml" ContentType="application/vnd.openxmlformats-officedocument.drawingml.diagramStyle+xml"/>
  <Override PartName="/ppt/diagrams/colors6.xml" ContentType="application/vnd.openxmlformats-officedocument.drawingml.diagramColors+xml"/>
  <Override PartName="/ppt/diagrams/layout4.xml" ContentType="application/vnd.openxmlformats-officedocument.drawingml.diagramLayout+xml"/>
  <Override PartName="/ppt/diagrams/drawing6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CEA6A-09DB-4CAB-B4FE-710DF7F08176}" type="doc">
      <dgm:prSet loTypeId="urn:microsoft.com/office/officeart/2005/8/layout/hList6" loCatId="list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00A59226-133C-4FEF-AC3D-5FB6333FBAC6}">
      <dgm:prSet phldrT="[Текст]" custT="1"/>
      <dgm:spPr/>
      <dgm:t>
        <a:bodyPr/>
        <a:lstStyle/>
        <a:p>
          <a:r>
            <a:rPr lang="ru-RU" sz="2200" dirty="0" smtClean="0"/>
            <a:t>само-финансирования</a:t>
          </a:r>
          <a:endParaRPr lang="ru-RU" sz="600" dirty="0"/>
        </a:p>
      </dgm:t>
    </dgm:pt>
    <dgm:pt modelId="{D585DE41-6B64-4685-9689-28C0A452375B}" type="parTrans" cxnId="{9B638FD5-9530-4F83-9D43-8F6C5D977878}">
      <dgm:prSet/>
      <dgm:spPr/>
      <dgm:t>
        <a:bodyPr/>
        <a:lstStyle/>
        <a:p>
          <a:endParaRPr lang="ru-RU" sz="2000"/>
        </a:p>
      </dgm:t>
    </dgm:pt>
    <dgm:pt modelId="{AFD40B80-FA19-4E4A-A12B-B4079850F04A}" type="sibTrans" cxnId="{9B638FD5-9530-4F83-9D43-8F6C5D977878}">
      <dgm:prSet/>
      <dgm:spPr/>
      <dgm:t>
        <a:bodyPr/>
        <a:lstStyle/>
        <a:p>
          <a:endParaRPr lang="ru-RU" sz="2000"/>
        </a:p>
      </dgm:t>
    </dgm:pt>
    <dgm:pt modelId="{D6D5675C-0B0D-4490-BFC8-35DD2E3CFACC}">
      <dgm:prSet phldrT="[Текст]" custT="1"/>
      <dgm:spPr/>
      <dgm:t>
        <a:bodyPr/>
        <a:lstStyle/>
        <a:p>
          <a:r>
            <a:rPr lang="ru-RU" sz="2000" dirty="0" smtClean="0"/>
            <a:t>учреждения, функционирующие за счёт бюджетных дотаций</a:t>
          </a:r>
          <a:endParaRPr lang="ru-RU" sz="2000" dirty="0"/>
        </a:p>
      </dgm:t>
    </dgm:pt>
    <dgm:pt modelId="{8F754D2B-5880-4505-94F7-059B7281058A}" type="parTrans" cxnId="{EB63B820-33F6-43A4-97D7-F17D76A0FEB1}">
      <dgm:prSet/>
      <dgm:spPr/>
      <dgm:t>
        <a:bodyPr/>
        <a:lstStyle/>
        <a:p>
          <a:endParaRPr lang="ru-RU" sz="2000"/>
        </a:p>
      </dgm:t>
    </dgm:pt>
    <dgm:pt modelId="{4A187E32-6BA7-438A-8121-51853A432593}" type="sibTrans" cxnId="{EB63B820-33F6-43A4-97D7-F17D76A0FEB1}">
      <dgm:prSet/>
      <dgm:spPr/>
      <dgm:t>
        <a:bodyPr/>
        <a:lstStyle/>
        <a:p>
          <a:endParaRPr lang="ru-RU" sz="2000"/>
        </a:p>
      </dgm:t>
    </dgm:pt>
    <dgm:pt modelId="{C4626F12-F2ED-4DA5-9038-212ACEAE3246}">
      <dgm:prSet phldrT="[Текст]" custT="1"/>
      <dgm:spPr/>
      <dgm:t>
        <a:bodyPr/>
        <a:lstStyle/>
        <a:p>
          <a:r>
            <a:rPr lang="ru-RU" sz="2000" dirty="0" smtClean="0"/>
            <a:t>учреждения, находящиеся частично на бюджетном финансировании и имеющие собственные источники доходов.</a:t>
          </a:r>
          <a:endParaRPr lang="ru-RU" sz="600" dirty="0"/>
        </a:p>
      </dgm:t>
    </dgm:pt>
    <dgm:pt modelId="{61AF6992-2FD2-4ACE-916E-B4A8ACCDE7BF}" type="sibTrans" cxnId="{C5E0DA3D-82E0-44CE-97AA-F03B44E85DA3}">
      <dgm:prSet/>
      <dgm:spPr/>
      <dgm:t>
        <a:bodyPr/>
        <a:lstStyle/>
        <a:p>
          <a:endParaRPr lang="ru-RU" sz="2000"/>
        </a:p>
      </dgm:t>
    </dgm:pt>
    <dgm:pt modelId="{C3C130AE-E89A-46C3-B171-AA2858C73EF8}" type="parTrans" cxnId="{C5E0DA3D-82E0-44CE-97AA-F03B44E85DA3}">
      <dgm:prSet/>
      <dgm:spPr/>
      <dgm:t>
        <a:bodyPr/>
        <a:lstStyle/>
        <a:p>
          <a:endParaRPr lang="ru-RU" sz="2000"/>
        </a:p>
      </dgm:t>
    </dgm:pt>
    <dgm:pt modelId="{439F0138-4A9E-4353-96AE-E06FE127334B}" type="pres">
      <dgm:prSet presAssocID="{4BBCEA6A-09DB-4CAB-B4FE-710DF7F08176}" presName="Name0" presStyleCnt="0">
        <dgm:presLayoutVars>
          <dgm:dir/>
          <dgm:resizeHandles val="exact"/>
        </dgm:presLayoutVars>
      </dgm:prSet>
      <dgm:spPr/>
    </dgm:pt>
    <dgm:pt modelId="{E46A4A10-4876-4CBC-B50A-8AFC1F794BE4}" type="pres">
      <dgm:prSet presAssocID="{00A59226-133C-4FEF-AC3D-5FB6333FBAC6}" presName="node" presStyleLbl="node1" presStyleIdx="0" presStyleCnt="3" custLinFactNeighborX="11009" custLinFactNeighborY="-2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85A8F-F34C-47ED-ADC7-50317B0A62A2}" type="pres">
      <dgm:prSet presAssocID="{AFD40B80-FA19-4E4A-A12B-B4079850F04A}" presName="sibTrans" presStyleCnt="0"/>
      <dgm:spPr/>
    </dgm:pt>
    <dgm:pt modelId="{22D0CD2C-CFC8-488D-A381-6632DED5D345}" type="pres">
      <dgm:prSet presAssocID="{D6D5675C-0B0D-4490-BFC8-35DD2E3CFA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F902D-C2A6-4B20-9F12-92709FBE281D}" type="pres">
      <dgm:prSet presAssocID="{4A187E32-6BA7-438A-8121-51853A432593}" presName="sibTrans" presStyleCnt="0"/>
      <dgm:spPr/>
    </dgm:pt>
    <dgm:pt modelId="{0CCB913C-5E3C-4268-8FD7-53DC78CF80A5}" type="pres">
      <dgm:prSet presAssocID="{C4626F12-F2ED-4DA5-9038-212ACEAE3246}" presName="node" presStyleLbl="node1" presStyleIdx="2" presStyleCnt="3" custScaleX="105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AB67E-3EFC-4683-8F69-C8BCC83C77FC}" type="presOf" srcId="{00A59226-133C-4FEF-AC3D-5FB6333FBAC6}" destId="{E46A4A10-4876-4CBC-B50A-8AFC1F794BE4}" srcOrd="0" destOrd="0" presId="urn:microsoft.com/office/officeart/2005/8/layout/hList6"/>
    <dgm:cxn modelId="{C5E0DA3D-82E0-44CE-97AA-F03B44E85DA3}" srcId="{4BBCEA6A-09DB-4CAB-B4FE-710DF7F08176}" destId="{C4626F12-F2ED-4DA5-9038-212ACEAE3246}" srcOrd="2" destOrd="0" parTransId="{C3C130AE-E89A-46C3-B171-AA2858C73EF8}" sibTransId="{61AF6992-2FD2-4ACE-916E-B4A8ACCDE7BF}"/>
    <dgm:cxn modelId="{4BA93255-C57A-4677-AF0A-2FAE96D66D74}" type="presOf" srcId="{4BBCEA6A-09DB-4CAB-B4FE-710DF7F08176}" destId="{439F0138-4A9E-4353-96AE-E06FE127334B}" srcOrd="0" destOrd="0" presId="urn:microsoft.com/office/officeart/2005/8/layout/hList6"/>
    <dgm:cxn modelId="{EB63B820-33F6-43A4-97D7-F17D76A0FEB1}" srcId="{4BBCEA6A-09DB-4CAB-B4FE-710DF7F08176}" destId="{D6D5675C-0B0D-4490-BFC8-35DD2E3CFACC}" srcOrd="1" destOrd="0" parTransId="{8F754D2B-5880-4505-94F7-059B7281058A}" sibTransId="{4A187E32-6BA7-438A-8121-51853A432593}"/>
    <dgm:cxn modelId="{381E5CB9-D7A7-4B6C-8F9A-FBD7B5E76577}" type="presOf" srcId="{D6D5675C-0B0D-4490-BFC8-35DD2E3CFACC}" destId="{22D0CD2C-CFC8-488D-A381-6632DED5D345}" srcOrd="0" destOrd="0" presId="urn:microsoft.com/office/officeart/2005/8/layout/hList6"/>
    <dgm:cxn modelId="{34D9B05C-8330-47B6-9CE9-CD934513CA42}" type="presOf" srcId="{C4626F12-F2ED-4DA5-9038-212ACEAE3246}" destId="{0CCB913C-5E3C-4268-8FD7-53DC78CF80A5}" srcOrd="0" destOrd="0" presId="urn:microsoft.com/office/officeart/2005/8/layout/hList6"/>
    <dgm:cxn modelId="{9B638FD5-9530-4F83-9D43-8F6C5D977878}" srcId="{4BBCEA6A-09DB-4CAB-B4FE-710DF7F08176}" destId="{00A59226-133C-4FEF-AC3D-5FB6333FBAC6}" srcOrd="0" destOrd="0" parTransId="{D585DE41-6B64-4685-9689-28C0A452375B}" sibTransId="{AFD40B80-FA19-4E4A-A12B-B4079850F04A}"/>
    <dgm:cxn modelId="{406E5C4A-3BA5-4797-ADBC-CBFB83C8C8FA}" type="presParOf" srcId="{439F0138-4A9E-4353-96AE-E06FE127334B}" destId="{E46A4A10-4876-4CBC-B50A-8AFC1F794BE4}" srcOrd="0" destOrd="0" presId="urn:microsoft.com/office/officeart/2005/8/layout/hList6"/>
    <dgm:cxn modelId="{E106659C-3F4C-4591-996A-2DC2ABE925F5}" type="presParOf" srcId="{439F0138-4A9E-4353-96AE-E06FE127334B}" destId="{DC385A8F-F34C-47ED-ADC7-50317B0A62A2}" srcOrd="1" destOrd="0" presId="urn:microsoft.com/office/officeart/2005/8/layout/hList6"/>
    <dgm:cxn modelId="{A548F26D-E057-4318-ADBA-AC2B830B07FF}" type="presParOf" srcId="{439F0138-4A9E-4353-96AE-E06FE127334B}" destId="{22D0CD2C-CFC8-488D-A381-6632DED5D345}" srcOrd="2" destOrd="0" presId="urn:microsoft.com/office/officeart/2005/8/layout/hList6"/>
    <dgm:cxn modelId="{ED80DFF9-27F9-4444-97F2-6259533C2711}" type="presParOf" srcId="{439F0138-4A9E-4353-96AE-E06FE127334B}" destId="{E93F902D-C2A6-4B20-9F12-92709FBE281D}" srcOrd="3" destOrd="0" presId="urn:microsoft.com/office/officeart/2005/8/layout/hList6"/>
    <dgm:cxn modelId="{FC3BEF3C-F49D-4B73-89E4-DD55046555EA}" type="presParOf" srcId="{439F0138-4A9E-4353-96AE-E06FE127334B}" destId="{0CCB913C-5E3C-4268-8FD7-53DC78CF80A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79C48A-883C-4862-8CA1-CE1427F18B44}" type="doc">
      <dgm:prSet loTypeId="urn:microsoft.com/office/officeart/2008/layout/SquareAccentLis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9A83CFE-AB18-4B27-99D6-2ABACE00E6DD}">
      <dgm:prSet phldrT="[Текст]" custT="1"/>
      <dgm:spPr/>
      <dgm:t>
        <a:bodyPr/>
        <a:lstStyle/>
        <a:p>
          <a:r>
            <a:rPr lang="ru-RU" sz="2400" baseline="0" dirty="0" smtClean="0"/>
            <a:t>В этом качестве выступили:</a:t>
          </a:r>
          <a:endParaRPr lang="ru-RU" sz="2400" baseline="0" dirty="0"/>
        </a:p>
      </dgm:t>
    </dgm:pt>
    <dgm:pt modelId="{AD9ECE1F-9090-4C65-91DA-066A7B413593}" type="parTrans" cxnId="{AE16A1EA-9802-4256-BCFA-8233778F5B0B}">
      <dgm:prSet/>
      <dgm:spPr/>
      <dgm:t>
        <a:bodyPr/>
        <a:lstStyle/>
        <a:p>
          <a:endParaRPr lang="ru-RU" sz="2800"/>
        </a:p>
      </dgm:t>
    </dgm:pt>
    <dgm:pt modelId="{8CF0D02B-D762-4E38-9691-99E910115C68}" type="sibTrans" cxnId="{AE16A1EA-9802-4256-BCFA-8233778F5B0B}">
      <dgm:prSet/>
      <dgm:spPr/>
      <dgm:t>
        <a:bodyPr/>
        <a:lstStyle/>
        <a:p>
          <a:endParaRPr lang="ru-RU" sz="2800"/>
        </a:p>
      </dgm:t>
    </dgm:pt>
    <dgm:pt modelId="{A13E6972-BAE2-489C-BC47-6FF3920D69BD}">
      <dgm:prSet phldrT="[Текст]" custT="1"/>
      <dgm:spPr/>
      <dgm:t>
        <a:bodyPr/>
        <a:lstStyle/>
        <a:p>
          <a:r>
            <a:rPr lang="ru-RU" sz="1800" dirty="0" smtClean="0"/>
            <a:t>средства от оказания платных услуг населению и другим организациям;</a:t>
          </a:r>
          <a:endParaRPr lang="ru-RU" sz="1800" dirty="0"/>
        </a:p>
      </dgm:t>
    </dgm:pt>
    <dgm:pt modelId="{651D941B-5D7B-440C-9229-FFF8ED150254}" type="parTrans" cxnId="{11B76829-2C61-411F-A3F3-AA1FEAF7898D}">
      <dgm:prSet/>
      <dgm:spPr/>
      <dgm:t>
        <a:bodyPr/>
        <a:lstStyle/>
        <a:p>
          <a:endParaRPr lang="ru-RU" sz="2800"/>
        </a:p>
      </dgm:t>
    </dgm:pt>
    <dgm:pt modelId="{DC1F1F6B-CDD4-489C-B063-E943A666E988}" type="sibTrans" cxnId="{11B76829-2C61-411F-A3F3-AA1FEAF7898D}">
      <dgm:prSet/>
      <dgm:spPr/>
      <dgm:t>
        <a:bodyPr/>
        <a:lstStyle/>
        <a:p>
          <a:endParaRPr lang="ru-RU" sz="2800"/>
        </a:p>
      </dgm:t>
    </dgm:pt>
    <dgm:pt modelId="{63083110-EA68-4AAE-889B-B6B99EE5EA84}">
      <dgm:prSet phldrT="[Текст]" custT="1"/>
      <dgm:spPr/>
      <dgm:t>
        <a:bodyPr/>
        <a:lstStyle/>
        <a:p>
          <a:r>
            <a:rPr lang="ru-RU" sz="1800" dirty="0" smtClean="0"/>
            <a:t>поступления в виде платы за сдачу в аренду помещений и оборудования, платы за проживание в общежитии;</a:t>
          </a:r>
          <a:endParaRPr lang="ru-RU" sz="1800" dirty="0"/>
        </a:p>
      </dgm:t>
    </dgm:pt>
    <dgm:pt modelId="{0716CBBB-A38F-4DAD-ABE7-0C72A9086FC0}" type="parTrans" cxnId="{7CD57E2A-1F5A-489A-AF83-BBA2973C5AF7}">
      <dgm:prSet/>
      <dgm:spPr/>
      <dgm:t>
        <a:bodyPr/>
        <a:lstStyle/>
        <a:p>
          <a:endParaRPr lang="ru-RU" sz="2800"/>
        </a:p>
      </dgm:t>
    </dgm:pt>
    <dgm:pt modelId="{28B93EA0-83CA-445A-9D7F-1F1B0D809F70}" type="sibTrans" cxnId="{7CD57E2A-1F5A-489A-AF83-BBA2973C5AF7}">
      <dgm:prSet/>
      <dgm:spPr/>
      <dgm:t>
        <a:bodyPr/>
        <a:lstStyle/>
        <a:p>
          <a:endParaRPr lang="ru-RU" sz="2800"/>
        </a:p>
      </dgm:t>
    </dgm:pt>
    <dgm:pt modelId="{0DC7FABE-D3C7-42A0-8F38-61D5DDC989B7}">
      <dgm:prSet phldrT="[Текст]" custT="1"/>
      <dgm:spPr/>
      <dgm:t>
        <a:bodyPr/>
        <a:lstStyle/>
        <a:p>
          <a:r>
            <a:rPr lang="ru-RU" sz="1800" dirty="0" smtClean="0"/>
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пожертвования;</a:t>
          </a:r>
          <a:endParaRPr lang="ru-RU" sz="1800" dirty="0"/>
        </a:p>
      </dgm:t>
    </dgm:pt>
    <dgm:pt modelId="{FA0AA101-693B-4416-BAA2-E9670DE5F8ED}" type="parTrans" cxnId="{07228AEC-64E9-4479-9C70-7BD2E35622BD}">
      <dgm:prSet/>
      <dgm:spPr/>
      <dgm:t>
        <a:bodyPr/>
        <a:lstStyle/>
        <a:p>
          <a:endParaRPr lang="ru-RU" sz="2800"/>
        </a:p>
      </dgm:t>
    </dgm:pt>
    <dgm:pt modelId="{A333C765-B977-4877-BDC2-6494F8066233}" type="sibTrans" cxnId="{07228AEC-64E9-4479-9C70-7BD2E35622BD}">
      <dgm:prSet/>
      <dgm:spPr/>
      <dgm:t>
        <a:bodyPr/>
        <a:lstStyle/>
        <a:p>
          <a:endParaRPr lang="ru-RU" sz="2800"/>
        </a:p>
      </dgm:t>
    </dgm:pt>
    <dgm:pt modelId="{F90EDD92-C91E-423D-8331-B4CDD54B6BED}">
      <dgm:prSet phldrT="[Текст]" custT="1"/>
      <dgm:spPr/>
      <dgm:t>
        <a:bodyPr/>
        <a:lstStyle/>
        <a:p>
          <a:r>
            <a:rPr lang="ru-RU" sz="1800" dirty="0" smtClean="0"/>
            <a:t>средства от иной приносящей доход деятельности в соответствии с законодательством страны.</a:t>
          </a:r>
          <a:endParaRPr lang="ru-RU" sz="1800" dirty="0"/>
        </a:p>
      </dgm:t>
    </dgm:pt>
    <dgm:pt modelId="{62B570B5-33FF-400A-BF9E-EEA48CE568CB}" type="parTrans" cxnId="{F7C88E82-2DA9-487B-AE1B-8F3C81452736}">
      <dgm:prSet/>
      <dgm:spPr/>
      <dgm:t>
        <a:bodyPr/>
        <a:lstStyle/>
        <a:p>
          <a:endParaRPr lang="ru-RU" sz="2800"/>
        </a:p>
      </dgm:t>
    </dgm:pt>
    <dgm:pt modelId="{425AC797-0331-4984-B8B3-610248D44643}" type="sibTrans" cxnId="{F7C88E82-2DA9-487B-AE1B-8F3C81452736}">
      <dgm:prSet/>
      <dgm:spPr/>
      <dgm:t>
        <a:bodyPr/>
        <a:lstStyle/>
        <a:p>
          <a:endParaRPr lang="ru-RU" sz="2800"/>
        </a:p>
      </dgm:t>
    </dgm:pt>
    <dgm:pt modelId="{35C3FB86-5225-4F0F-AE76-E341D7FB9934}" type="pres">
      <dgm:prSet presAssocID="{BF79C48A-883C-4862-8CA1-CE1427F18B44}" presName="layout" presStyleCnt="0">
        <dgm:presLayoutVars>
          <dgm:chMax/>
          <dgm:chPref/>
          <dgm:dir/>
          <dgm:resizeHandles/>
        </dgm:presLayoutVars>
      </dgm:prSet>
      <dgm:spPr/>
    </dgm:pt>
    <dgm:pt modelId="{61A68759-8989-4634-A7FB-413B58A9A9B7}" type="pres">
      <dgm:prSet presAssocID="{29A83CFE-AB18-4B27-99D6-2ABACE00E6DD}" presName="root" presStyleCnt="0">
        <dgm:presLayoutVars>
          <dgm:chMax/>
          <dgm:chPref/>
        </dgm:presLayoutVars>
      </dgm:prSet>
      <dgm:spPr/>
    </dgm:pt>
    <dgm:pt modelId="{C56F6832-F8E2-4CEA-9FCF-C0DD1E51C3DC}" type="pres">
      <dgm:prSet presAssocID="{29A83CFE-AB18-4B27-99D6-2ABACE00E6DD}" presName="rootComposite" presStyleCnt="0">
        <dgm:presLayoutVars/>
      </dgm:prSet>
      <dgm:spPr/>
    </dgm:pt>
    <dgm:pt modelId="{689C0FB8-1F9B-4528-9A87-F0C57964ADD9}" type="pres">
      <dgm:prSet presAssocID="{29A83CFE-AB18-4B27-99D6-2ABACE00E6DD}" presName="ParentAccent" presStyleLbl="alignNode1" presStyleIdx="0" presStyleCnt="1" custScaleX="201800" custScaleY="60727" custLinFactNeighborX="-5032" custLinFactNeighborY="5565"/>
      <dgm:spPr/>
    </dgm:pt>
    <dgm:pt modelId="{91C7E967-8C33-4E48-B102-8AE5E0A02206}" type="pres">
      <dgm:prSet presAssocID="{29A83CFE-AB18-4B27-99D6-2ABACE00E6DD}" presName="ParentSmallAccent" presStyleLbl="fgAcc1" presStyleIdx="0" presStyleCnt="1" custLinFactX="-335020" custLinFactNeighborX="-400000" custLinFactNeighborY="24416"/>
      <dgm:spPr/>
    </dgm:pt>
    <dgm:pt modelId="{3F7454C7-FD8E-4334-9170-C826D5FEC5CB}" type="pres">
      <dgm:prSet presAssocID="{29A83CFE-AB18-4B27-99D6-2ABACE00E6DD}" presName="Parent" presStyleLbl="revTx" presStyleIdx="0" presStyleCnt="5" custScaleX="176958" custScaleY="44043" custLinFactNeighborX="423" custLinFactNeighborY="2581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10EA2-3010-4E9B-A67F-E11721471767}" type="pres">
      <dgm:prSet presAssocID="{29A83CFE-AB18-4B27-99D6-2ABACE00E6DD}" presName="childShape" presStyleCnt="0">
        <dgm:presLayoutVars>
          <dgm:chMax val="0"/>
          <dgm:chPref val="0"/>
        </dgm:presLayoutVars>
      </dgm:prSet>
      <dgm:spPr/>
    </dgm:pt>
    <dgm:pt modelId="{7D217379-138B-46FD-BEF0-859DA2595284}" type="pres">
      <dgm:prSet presAssocID="{A13E6972-BAE2-489C-BC47-6FF3920D69BD}" presName="childComposite" presStyleCnt="0">
        <dgm:presLayoutVars>
          <dgm:chMax val="0"/>
          <dgm:chPref val="0"/>
        </dgm:presLayoutVars>
      </dgm:prSet>
      <dgm:spPr/>
    </dgm:pt>
    <dgm:pt modelId="{8B27A9F3-FD1A-443D-B4BA-D633E9D56AB1}" type="pres">
      <dgm:prSet presAssocID="{A13E6972-BAE2-489C-BC47-6FF3920D69BD}" presName="ChildAccent" presStyleLbl="solidFgAcc1" presStyleIdx="0" presStyleCnt="4" custLinFactX="-323175" custLinFactNeighborX="-400000" custLinFactNeighborY="-62806"/>
      <dgm:spPr/>
    </dgm:pt>
    <dgm:pt modelId="{90D4F4B4-B6A3-4FEB-AF0F-81F377228635}" type="pres">
      <dgm:prSet presAssocID="{A13E6972-BAE2-489C-BC47-6FF3920D69BD}" presName="Child" presStyleLbl="revTx" presStyleIdx="1" presStyleCnt="5" custScaleX="221126" custLinFactNeighborX="5564" custLinFactNeighborY="-268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269B1-9796-4ED6-9464-0E58B9712163}" type="pres">
      <dgm:prSet presAssocID="{63083110-EA68-4AAE-889B-B6B99EE5EA84}" presName="childComposite" presStyleCnt="0">
        <dgm:presLayoutVars>
          <dgm:chMax val="0"/>
          <dgm:chPref val="0"/>
        </dgm:presLayoutVars>
      </dgm:prSet>
      <dgm:spPr/>
    </dgm:pt>
    <dgm:pt modelId="{2E698C92-3674-4061-8FED-6426429E8D69}" type="pres">
      <dgm:prSet presAssocID="{63083110-EA68-4AAE-889B-B6B99EE5EA84}" presName="ChildAccent" presStyleLbl="solidFgAcc1" presStyleIdx="1" presStyleCnt="4" custLinFactX="-319964" custLinFactNeighborX="-400000" custLinFactNeighborY="-89889"/>
      <dgm:spPr/>
    </dgm:pt>
    <dgm:pt modelId="{7C0ABE3A-749C-4C07-B792-3A8170473587}" type="pres">
      <dgm:prSet presAssocID="{63083110-EA68-4AAE-889B-B6B99EE5EA84}" presName="Child" presStyleLbl="revTx" presStyleIdx="2" presStyleCnt="5" custScaleX="221884" custLinFactNeighborX="6322" custLinFactNeighborY="-31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424DC-334F-4602-88E8-D8BB9A06D813}" type="pres">
      <dgm:prSet presAssocID="{0DC7FABE-D3C7-42A0-8F38-61D5DDC989B7}" presName="childComposite" presStyleCnt="0">
        <dgm:presLayoutVars>
          <dgm:chMax val="0"/>
          <dgm:chPref val="0"/>
        </dgm:presLayoutVars>
      </dgm:prSet>
      <dgm:spPr/>
    </dgm:pt>
    <dgm:pt modelId="{907A4DBE-FC63-4203-B674-275405C01767}" type="pres">
      <dgm:prSet presAssocID="{0DC7FABE-D3C7-42A0-8F38-61D5DDC989B7}" presName="ChildAccent" presStyleLbl="solidFgAcc1" presStyleIdx="2" presStyleCnt="4" custLinFactX="-350486" custLinFactY="-24941" custLinFactNeighborX="-400000" custLinFactNeighborY="-100000"/>
      <dgm:spPr/>
    </dgm:pt>
    <dgm:pt modelId="{B249BAF0-C034-4FB1-A3BB-3FE330B8664E}" type="pres">
      <dgm:prSet presAssocID="{0DC7FABE-D3C7-42A0-8F38-61D5DDC989B7}" presName="Child" presStyleLbl="revTx" presStyleIdx="3" presStyleCnt="5" custScaleX="217062" custLinFactNeighborX="1500" custLinFactNeighborY="-250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492FB-6AE6-42B6-A24E-9D8CF29D50D7}" type="pres">
      <dgm:prSet presAssocID="{F90EDD92-C91E-423D-8331-B4CDD54B6BED}" presName="childComposite" presStyleCnt="0">
        <dgm:presLayoutVars>
          <dgm:chMax val="0"/>
          <dgm:chPref val="0"/>
        </dgm:presLayoutVars>
      </dgm:prSet>
      <dgm:spPr/>
    </dgm:pt>
    <dgm:pt modelId="{5429505A-42D1-4FAB-93BA-1A21BAD9023C}" type="pres">
      <dgm:prSet presAssocID="{F90EDD92-C91E-423D-8331-B4CDD54B6BED}" presName="ChildAccent" presStyleLbl="solidFgAcc1" presStyleIdx="3" presStyleCnt="4" custLinFactX="-348900" custLinFactNeighborX="-400000" custLinFactNeighborY="-81332"/>
      <dgm:spPr/>
    </dgm:pt>
    <dgm:pt modelId="{9C72DF49-B72A-4E6C-9765-E21A5AFFBE86}" type="pres">
      <dgm:prSet presAssocID="{F90EDD92-C91E-423D-8331-B4CDD54B6BED}" presName="Child" presStyleLbl="revTx" presStyleIdx="4" presStyleCnt="5" custScaleX="217062" custLinFactNeighborX="1450" custLinFactNeighborY="-167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D57E2A-1F5A-489A-AF83-BBA2973C5AF7}" srcId="{29A83CFE-AB18-4B27-99D6-2ABACE00E6DD}" destId="{63083110-EA68-4AAE-889B-B6B99EE5EA84}" srcOrd="1" destOrd="0" parTransId="{0716CBBB-A38F-4DAD-ABE7-0C72A9086FC0}" sibTransId="{28B93EA0-83CA-445A-9D7F-1F1B0D809F70}"/>
    <dgm:cxn modelId="{07228AEC-64E9-4479-9C70-7BD2E35622BD}" srcId="{29A83CFE-AB18-4B27-99D6-2ABACE00E6DD}" destId="{0DC7FABE-D3C7-42A0-8F38-61D5DDC989B7}" srcOrd="2" destOrd="0" parTransId="{FA0AA101-693B-4416-BAA2-E9670DE5F8ED}" sibTransId="{A333C765-B977-4877-BDC2-6494F8066233}"/>
    <dgm:cxn modelId="{FFF1D1FB-5A76-49FA-8F94-39F7E2745981}" type="presOf" srcId="{29A83CFE-AB18-4B27-99D6-2ABACE00E6DD}" destId="{3F7454C7-FD8E-4334-9170-C826D5FEC5CB}" srcOrd="0" destOrd="0" presId="urn:microsoft.com/office/officeart/2008/layout/SquareAccentList"/>
    <dgm:cxn modelId="{F7C88E82-2DA9-487B-AE1B-8F3C81452736}" srcId="{29A83CFE-AB18-4B27-99D6-2ABACE00E6DD}" destId="{F90EDD92-C91E-423D-8331-B4CDD54B6BED}" srcOrd="3" destOrd="0" parTransId="{62B570B5-33FF-400A-BF9E-EEA48CE568CB}" sibTransId="{425AC797-0331-4984-B8B3-610248D44643}"/>
    <dgm:cxn modelId="{1DE94FEE-42DC-48B5-9063-12574DFAB0EE}" type="presOf" srcId="{63083110-EA68-4AAE-889B-B6B99EE5EA84}" destId="{7C0ABE3A-749C-4C07-B792-3A8170473587}" srcOrd="0" destOrd="0" presId="urn:microsoft.com/office/officeart/2008/layout/SquareAccentList"/>
    <dgm:cxn modelId="{6C8BCDE7-2904-4BBB-AAF6-FAC613417250}" type="presOf" srcId="{F90EDD92-C91E-423D-8331-B4CDD54B6BED}" destId="{9C72DF49-B72A-4E6C-9765-E21A5AFFBE86}" srcOrd="0" destOrd="0" presId="urn:microsoft.com/office/officeart/2008/layout/SquareAccentList"/>
    <dgm:cxn modelId="{AE16A1EA-9802-4256-BCFA-8233778F5B0B}" srcId="{BF79C48A-883C-4862-8CA1-CE1427F18B44}" destId="{29A83CFE-AB18-4B27-99D6-2ABACE00E6DD}" srcOrd="0" destOrd="0" parTransId="{AD9ECE1F-9090-4C65-91DA-066A7B413593}" sibTransId="{8CF0D02B-D762-4E38-9691-99E910115C68}"/>
    <dgm:cxn modelId="{968FE0F1-68B9-40D4-9436-6A87FD84D624}" type="presOf" srcId="{0DC7FABE-D3C7-42A0-8F38-61D5DDC989B7}" destId="{B249BAF0-C034-4FB1-A3BB-3FE330B8664E}" srcOrd="0" destOrd="0" presId="urn:microsoft.com/office/officeart/2008/layout/SquareAccentList"/>
    <dgm:cxn modelId="{11B76829-2C61-411F-A3F3-AA1FEAF7898D}" srcId="{29A83CFE-AB18-4B27-99D6-2ABACE00E6DD}" destId="{A13E6972-BAE2-489C-BC47-6FF3920D69BD}" srcOrd="0" destOrd="0" parTransId="{651D941B-5D7B-440C-9229-FFF8ED150254}" sibTransId="{DC1F1F6B-CDD4-489C-B063-E943A666E988}"/>
    <dgm:cxn modelId="{AF71AFC3-7001-49FC-9DC1-BDC1A892F79B}" type="presOf" srcId="{BF79C48A-883C-4862-8CA1-CE1427F18B44}" destId="{35C3FB86-5225-4F0F-AE76-E341D7FB9934}" srcOrd="0" destOrd="0" presId="urn:microsoft.com/office/officeart/2008/layout/SquareAccentList"/>
    <dgm:cxn modelId="{7B198000-B0D4-47A7-B971-E095C4FFCA1B}" type="presOf" srcId="{A13E6972-BAE2-489C-BC47-6FF3920D69BD}" destId="{90D4F4B4-B6A3-4FEB-AF0F-81F377228635}" srcOrd="0" destOrd="0" presId="urn:microsoft.com/office/officeart/2008/layout/SquareAccentList"/>
    <dgm:cxn modelId="{8AFAAF7C-4755-4A87-8593-FC295DC07B89}" type="presParOf" srcId="{35C3FB86-5225-4F0F-AE76-E341D7FB9934}" destId="{61A68759-8989-4634-A7FB-413B58A9A9B7}" srcOrd="0" destOrd="0" presId="urn:microsoft.com/office/officeart/2008/layout/SquareAccentList"/>
    <dgm:cxn modelId="{91458477-81EA-4C8F-B2E9-83FC258CA859}" type="presParOf" srcId="{61A68759-8989-4634-A7FB-413B58A9A9B7}" destId="{C56F6832-F8E2-4CEA-9FCF-C0DD1E51C3DC}" srcOrd="0" destOrd="0" presId="urn:microsoft.com/office/officeart/2008/layout/SquareAccentList"/>
    <dgm:cxn modelId="{C357A02C-D03F-473F-B05E-CB6150F69402}" type="presParOf" srcId="{C56F6832-F8E2-4CEA-9FCF-C0DD1E51C3DC}" destId="{689C0FB8-1F9B-4528-9A87-F0C57964ADD9}" srcOrd="0" destOrd="0" presId="urn:microsoft.com/office/officeart/2008/layout/SquareAccentList"/>
    <dgm:cxn modelId="{9061E378-B1AE-49B2-B3F3-6DCD4B6AE7B2}" type="presParOf" srcId="{C56F6832-F8E2-4CEA-9FCF-C0DD1E51C3DC}" destId="{91C7E967-8C33-4E48-B102-8AE5E0A02206}" srcOrd="1" destOrd="0" presId="urn:microsoft.com/office/officeart/2008/layout/SquareAccentList"/>
    <dgm:cxn modelId="{6AB59BFE-4C39-4E64-975A-326330E109BF}" type="presParOf" srcId="{C56F6832-F8E2-4CEA-9FCF-C0DD1E51C3DC}" destId="{3F7454C7-FD8E-4334-9170-C826D5FEC5CB}" srcOrd="2" destOrd="0" presId="urn:microsoft.com/office/officeart/2008/layout/SquareAccentList"/>
    <dgm:cxn modelId="{D143E518-37B7-4B96-A57D-00A438DCCBDC}" type="presParOf" srcId="{61A68759-8989-4634-A7FB-413B58A9A9B7}" destId="{47810EA2-3010-4E9B-A67F-E11721471767}" srcOrd="1" destOrd="0" presId="urn:microsoft.com/office/officeart/2008/layout/SquareAccentList"/>
    <dgm:cxn modelId="{B859CC5F-1DE0-4044-BCC4-5A912D05758C}" type="presParOf" srcId="{47810EA2-3010-4E9B-A67F-E11721471767}" destId="{7D217379-138B-46FD-BEF0-859DA2595284}" srcOrd="0" destOrd="0" presId="urn:microsoft.com/office/officeart/2008/layout/SquareAccentList"/>
    <dgm:cxn modelId="{0D4900BC-4ABA-4B07-A90D-548CFD49034A}" type="presParOf" srcId="{7D217379-138B-46FD-BEF0-859DA2595284}" destId="{8B27A9F3-FD1A-443D-B4BA-D633E9D56AB1}" srcOrd="0" destOrd="0" presId="urn:microsoft.com/office/officeart/2008/layout/SquareAccentList"/>
    <dgm:cxn modelId="{637220B2-BE35-4A78-BFE9-12EA65A10214}" type="presParOf" srcId="{7D217379-138B-46FD-BEF0-859DA2595284}" destId="{90D4F4B4-B6A3-4FEB-AF0F-81F377228635}" srcOrd="1" destOrd="0" presId="urn:microsoft.com/office/officeart/2008/layout/SquareAccentList"/>
    <dgm:cxn modelId="{488B4B8A-BD3F-4C0C-8459-A12744246131}" type="presParOf" srcId="{47810EA2-3010-4E9B-A67F-E11721471767}" destId="{18F269B1-9796-4ED6-9464-0E58B9712163}" srcOrd="1" destOrd="0" presId="urn:microsoft.com/office/officeart/2008/layout/SquareAccentList"/>
    <dgm:cxn modelId="{7B7A6293-8BDD-4AB8-A2E9-8863B2ABFAB3}" type="presParOf" srcId="{18F269B1-9796-4ED6-9464-0E58B9712163}" destId="{2E698C92-3674-4061-8FED-6426429E8D69}" srcOrd="0" destOrd="0" presId="urn:microsoft.com/office/officeart/2008/layout/SquareAccentList"/>
    <dgm:cxn modelId="{CC7ABBC2-2AB7-4257-B052-C559AC88B2E3}" type="presParOf" srcId="{18F269B1-9796-4ED6-9464-0E58B9712163}" destId="{7C0ABE3A-749C-4C07-B792-3A8170473587}" srcOrd="1" destOrd="0" presId="urn:microsoft.com/office/officeart/2008/layout/SquareAccentList"/>
    <dgm:cxn modelId="{1519AF63-EDA0-4C0E-BFD7-E82902F7CC42}" type="presParOf" srcId="{47810EA2-3010-4E9B-A67F-E11721471767}" destId="{43A424DC-334F-4602-88E8-D8BB9A06D813}" srcOrd="2" destOrd="0" presId="urn:microsoft.com/office/officeart/2008/layout/SquareAccentList"/>
    <dgm:cxn modelId="{F4CD631B-D5FD-4C12-920C-1F3E3EA732F9}" type="presParOf" srcId="{43A424DC-334F-4602-88E8-D8BB9A06D813}" destId="{907A4DBE-FC63-4203-B674-275405C01767}" srcOrd="0" destOrd="0" presId="urn:microsoft.com/office/officeart/2008/layout/SquareAccentList"/>
    <dgm:cxn modelId="{22E7988C-0C8B-45CE-94AD-1EFB25EFDC45}" type="presParOf" srcId="{43A424DC-334F-4602-88E8-D8BB9A06D813}" destId="{B249BAF0-C034-4FB1-A3BB-3FE330B8664E}" srcOrd="1" destOrd="0" presId="urn:microsoft.com/office/officeart/2008/layout/SquareAccentList"/>
    <dgm:cxn modelId="{11035BD3-5538-4B97-AFD6-373A7EB1E682}" type="presParOf" srcId="{47810EA2-3010-4E9B-A67F-E11721471767}" destId="{545492FB-6AE6-42B6-A24E-9D8CF29D50D7}" srcOrd="3" destOrd="0" presId="urn:microsoft.com/office/officeart/2008/layout/SquareAccentList"/>
    <dgm:cxn modelId="{B95F3467-AAF6-4197-8933-D69C038B7445}" type="presParOf" srcId="{545492FB-6AE6-42B6-A24E-9D8CF29D50D7}" destId="{5429505A-42D1-4FAB-93BA-1A21BAD9023C}" srcOrd="0" destOrd="0" presId="urn:microsoft.com/office/officeart/2008/layout/SquareAccentList"/>
    <dgm:cxn modelId="{2C5C534E-C45C-42C2-AD25-D4872EB9CBE8}" type="presParOf" srcId="{545492FB-6AE6-42B6-A24E-9D8CF29D50D7}" destId="{9C72DF49-B72A-4E6C-9765-E21A5AFFBE8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334216-FBAA-4A77-87AE-5DBEE839490E}" type="doc">
      <dgm:prSet loTypeId="urn:microsoft.com/office/officeart/2008/layout/PictureStrips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0828DBD-C193-4777-82DA-25DD5B23B7D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>
                  <a:lumMod val="85000"/>
                  <a:lumOff val="15000"/>
                </a:schemeClr>
              </a:solidFill>
            </a:rPr>
            <a:t>1) бюджетное финансирование – при этом государственный бюджет выступает единственным источником;</a:t>
          </a:r>
          <a:endParaRPr lang="ru-RU" sz="20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2DA5664-628E-4C4A-ABEC-699BD67986A1}" type="parTrans" cxnId="{74FA73DD-AD3E-4BBB-A484-98BC3A193F17}">
      <dgm:prSet/>
      <dgm:spPr/>
      <dgm:t>
        <a:bodyPr/>
        <a:lstStyle/>
        <a:p>
          <a:endParaRPr lang="ru-RU" sz="2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1F4878F-EA74-464B-BA49-868C7CA57C04}" type="sibTrans" cxnId="{74FA73DD-AD3E-4BBB-A484-98BC3A193F17}">
      <dgm:prSet/>
      <dgm:spPr/>
      <dgm:t>
        <a:bodyPr/>
        <a:lstStyle/>
        <a:p>
          <a:endParaRPr lang="ru-RU" sz="2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6E55807-98F6-4D18-A520-E8024406947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>
                  <a:lumMod val="85000"/>
                  <a:lumOff val="15000"/>
                </a:schemeClr>
              </a:solidFill>
            </a:rPr>
            <a:t>2) бюджетно-хозрасчётное (смешанное) финансирование – часть затрат покрывается средствами бюджета;</a:t>
          </a:r>
          <a:endParaRPr lang="ru-RU" sz="20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359C914-19A0-4189-BC5B-02AAE795A3C7}" type="parTrans" cxnId="{E82FE35E-F310-4935-8367-5EDEAF89C964}">
      <dgm:prSet/>
      <dgm:spPr/>
      <dgm:t>
        <a:bodyPr/>
        <a:lstStyle/>
        <a:p>
          <a:endParaRPr lang="ru-RU" sz="2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1810C47-E984-4A6C-94B2-A8F204163102}" type="sibTrans" cxnId="{E82FE35E-F310-4935-8367-5EDEAF89C964}">
      <dgm:prSet/>
      <dgm:spPr/>
      <dgm:t>
        <a:bodyPr/>
        <a:lstStyle/>
        <a:p>
          <a:endParaRPr lang="ru-RU" sz="2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0546851-2785-4ABB-88CA-1527F25C3A2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>
                  <a:lumMod val="85000"/>
                  <a:lumOff val="15000"/>
                </a:schemeClr>
              </a:solidFill>
            </a:rPr>
            <a:t>3) хозрасчётное финансирование – осуществляется исключительно за счёт собственных средств субъектов хозяйствования.</a:t>
          </a:r>
          <a:endParaRPr lang="ru-RU" sz="20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E4CB663-719E-4022-975B-0FB0FEA1CC4D}" type="parTrans" cxnId="{64FB7DCF-071D-42A9-8D22-79717534A70A}">
      <dgm:prSet/>
      <dgm:spPr/>
      <dgm:t>
        <a:bodyPr/>
        <a:lstStyle/>
        <a:p>
          <a:endParaRPr lang="ru-RU" sz="2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C58230A-CC96-45B1-BB2D-7780FABF8135}" type="sibTrans" cxnId="{64FB7DCF-071D-42A9-8D22-79717534A70A}">
      <dgm:prSet/>
      <dgm:spPr/>
      <dgm:t>
        <a:bodyPr/>
        <a:lstStyle/>
        <a:p>
          <a:endParaRPr lang="ru-RU" sz="28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CF80ADD-8311-4D98-BC10-260D6559BFBB}" type="pres">
      <dgm:prSet presAssocID="{E8334216-FBAA-4A77-87AE-5DBEE839490E}" presName="Name0" presStyleCnt="0">
        <dgm:presLayoutVars>
          <dgm:dir/>
          <dgm:resizeHandles val="exact"/>
        </dgm:presLayoutVars>
      </dgm:prSet>
      <dgm:spPr/>
    </dgm:pt>
    <dgm:pt modelId="{27863328-1655-491A-B9D4-CCFC67F50178}" type="pres">
      <dgm:prSet presAssocID="{F0828DBD-C193-4777-82DA-25DD5B23B7D2}" presName="composite" presStyleCnt="0"/>
      <dgm:spPr/>
    </dgm:pt>
    <dgm:pt modelId="{62741FB2-4BE0-41D4-86FA-4C1533CAD875}" type="pres">
      <dgm:prSet presAssocID="{F0828DBD-C193-4777-82DA-25DD5B23B7D2}" presName="rect1" presStyleLbl="trAlignAcc1" presStyleIdx="0" presStyleCnt="3" custScaleX="169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2D230-CF64-4B37-A2CA-56ADF5D73482}" type="pres">
      <dgm:prSet presAssocID="{F0828DBD-C193-4777-82DA-25DD5B23B7D2}" presName="rect2" presStyleLbl="fgImgPlace1" presStyleIdx="0" presStyleCnt="3" custLinFactX="-73669" custLinFactNeighborX="-100000" custLinFactNeighborY="-8185"/>
      <dgm:spPr/>
    </dgm:pt>
    <dgm:pt modelId="{4AED6702-69C8-4497-8373-1B02EC83E99B}" type="pres">
      <dgm:prSet presAssocID="{51F4878F-EA74-464B-BA49-868C7CA57C04}" presName="sibTrans" presStyleCnt="0"/>
      <dgm:spPr/>
    </dgm:pt>
    <dgm:pt modelId="{81E02D83-0847-475C-8D3E-253C81439109}" type="pres">
      <dgm:prSet presAssocID="{06E55807-98F6-4D18-A520-E80244069473}" presName="composite" presStyleCnt="0"/>
      <dgm:spPr/>
    </dgm:pt>
    <dgm:pt modelId="{49DB82E1-3222-44B6-B8D0-BD7A50BAC1CF}" type="pres">
      <dgm:prSet presAssocID="{06E55807-98F6-4D18-A520-E80244069473}" presName="rect1" presStyleLbl="trAlignAcc1" presStyleIdx="1" presStyleCnt="3" custScaleX="165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8BF0E-C4B3-4416-A134-061C716CE79C}" type="pres">
      <dgm:prSet presAssocID="{06E55807-98F6-4D18-A520-E80244069473}" presName="rect2" presStyleLbl="fgImgPlace1" presStyleIdx="1" presStyleCnt="3" custLinFactX="-73669" custLinFactNeighborX="-100000" custLinFactNeighborY="-5077"/>
      <dgm:spPr/>
    </dgm:pt>
    <dgm:pt modelId="{356339E2-96A4-4D93-9DFA-3C68E8433E05}" type="pres">
      <dgm:prSet presAssocID="{D1810C47-E984-4A6C-94B2-A8F204163102}" presName="sibTrans" presStyleCnt="0"/>
      <dgm:spPr/>
    </dgm:pt>
    <dgm:pt modelId="{C51A1C8F-FB4B-401A-A300-FD384B4AF938}" type="pres">
      <dgm:prSet presAssocID="{40546851-2785-4ABB-88CA-1527F25C3A2D}" presName="composite" presStyleCnt="0"/>
      <dgm:spPr/>
    </dgm:pt>
    <dgm:pt modelId="{9749055F-81BC-46C5-8098-7AA0F9A71A6D}" type="pres">
      <dgm:prSet presAssocID="{40546851-2785-4ABB-88CA-1527F25C3A2D}" presName="rect1" presStyleLbl="trAlignAcc1" presStyleIdx="2" presStyleCnt="3" custScaleX="157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01366-D65A-4E4D-89A8-FA6154B8AFF0}" type="pres">
      <dgm:prSet presAssocID="{40546851-2785-4ABB-88CA-1527F25C3A2D}" presName="rect2" presStyleLbl="fgImgPlace1" presStyleIdx="2" presStyleCnt="3" custLinFactX="-73669" custLinFactNeighborX="-100000" custLinFactNeighborY="-4603"/>
      <dgm:spPr/>
    </dgm:pt>
  </dgm:ptLst>
  <dgm:cxnLst>
    <dgm:cxn modelId="{DE6D3933-A065-46DF-A139-D60DE35DF01E}" type="presOf" srcId="{06E55807-98F6-4D18-A520-E80244069473}" destId="{49DB82E1-3222-44B6-B8D0-BD7A50BAC1CF}" srcOrd="0" destOrd="0" presId="urn:microsoft.com/office/officeart/2008/layout/PictureStrips"/>
    <dgm:cxn modelId="{74FA73DD-AD3E-4BBB-A484-98BC3A193F17}" srcId="{E8334216-FBAA-4A77-87AE-5DBEE839490E}" destId="{F0828DBD-C193-4777-82DA-25DD5B23B7D2}" srcOrd="0" destOrd="0" parTransId="{F2DA5664-628E-4C4A-ABEC-699BD67986A1}" sibTransId="{51F4878F-EA74-464B-BA49-868C7CA57C04}"/>
    <dgm:cxn modelId="{A77C18A0-64A1-4C44-9153-55E75A467C54}" type="presOf" srcId="{40546851-2785-4ABB-88CA-1527F25C3A2D}" destId="{9749055F-81BC-46C5-8098-7AA0F9A71A6D}" srcOrd="0" destOrd="0" presId="urn:microsoft.com/office/officeart/2008/layout/PictureStrips"/>
    <dgm:cxn modelId="{E82FE35E-F310-4935-8367-5EDEAF89C964}" srcId="{E8334216-FBAA-4A77-87AE-5DBEE839490E}" destId="{06E55807-98F6-4D18-A520-E80244069473}" srcOrd="1" destOrd="0" parTransId="{C359C914-19A0-4189-BC5B-02AAE795A3C7}" sibTransId="{D1810C47-E984-4A6C-94B2-A8F204163102}"/>
    <dgm:cxn modelId="{32AEB8E6-46FE-4A83-BDC2-E80974105736}" type="presOf" srcId="{F0828DBD-C193-4777-82DA-25DD5B23B7D2}" destId="{62741FB2-4BE0-41D4-86FA-4C1533CAD875}" srcOrd="0" destOrd="0" presId="urn:microsoft.com/office/officeart/2008/layout/PictureStrips"/>
    <dgm:cxn modelId="{1F5AC4FA-5D62-4F8F-9D3C-1161AFFDF2FD}" type="presOf" srcId="{E8334216-FBAA-4A77-87AE-5DBEE839490E}" destId="{7CF80ADD-8311-4D98-BC10-260D6559BFBB}" srcOrd="0" destOrd="0" presId="urn:microsoft.com/office/officeart/2008/layout/PictureStrips"/>
    <dgm:cxn modelId="{64FB7DCF-071D-42A9-8D22-79717534A70A}" srcId="{E8334216-FBAA-4A77-87AE-5DBEE839490E}" destId="{40546851-2785-4ABB-88CA-1527F25C3A2D}" srcOrd="2" destOrd="0" parTransId="{EE4CB663-719E-4022-975B-0FB0FEA1CC4D}" sibTransId="{DC58230A-CC96-45B1-BB2D-7780FABF8135}"/>
    <dgm:cxn modelId="{477C79F4-CC55-4057-9462-DC53B429F5E6}" type="presParOf" srcId="{7CF80ADD-8311-4D98-BC10-260D6559BFBB}" destId="{27863328-1655-491A-B9D4-CCFC67F50178}" srcOrd="0" destOrd="0" presId="urn:microsoft.com/office/officeart/2008/layout/PictureStrips"/>
    <dgm:cxn modelId="{56A2191B-F83D-4F6B-BCBB-109F675930DE}" type="presParOf" srcId="{27863328-1655-491A-B9D4-CCFC67F50178}" destId="{62741FB2-4BE0-41D4-86FA-4C1533CAD875}" srcOrd="0" destOrd="0" presId="urn:microsoft.com/office/officeart/2008/layout/PictureStrips"/>
    <dgm:cxn modelId="{84B08CF5-FC33-4033-A49B-805268CFB672}" type="presParOf" srcId="{27863328-1655-491A-B9D4-CCFC67F50178}" destId="{FA22D230-CF64-4B37-A2CA-56ADF5D73482}" srcOrd="1" destOrd="0" presId="urn:microsoft.com/office/officeart/2008/layout/PictureStrips"/>
    <dgm:cxn modelId="{CA719F9D-2B6A-4033-8B58-F071DC055842}" type="presParOf" srcId="{7CF80ADD-8311-4D98-BC10-260D6559BFBB}" destId="{4AED6702-69C8-4497-8373-1B02EC83E99B}" srcOrd="1" destOrd="0" presId="urn:microsoft.com/office/officeart/2008/layout/PictureStrips"/>
    <dgm:cxn modelId="{FEC5F134-51C6-4F7E-8160-ECD31851A40F}" type="presParOf" srcId="{7CF80ADD-8311-4D98-BC10-260D6559BFBB}" destId="{81E02D83-0847-475C-8D3E-253C81439109}" srcOrd="2" destOrd="0" presId="urn:microsoft.com/office/officeart/2008/layout/PictureStrips"/>
    <dgm:cxn modelId="{0438C9F2-D4C7-434F-8396-33056DC5625C}" type="presParOf" srcId="{81E02D83-0847-475C-8D3E-253C81439109}" destId="{49DB82E1-3222-44B6-B8D0-BD7A50BAC1CF}" srcOrd="0" destOrd="0" presId="urn:microsoft.com/office/officeart/2008/layout/PictureStrips"/>
    <dgm:cxn modelId="{D9C31493-4640-4906-B92A-780C30C2B3E7}" type="presParOf" srcId="{81E02D83-0847-475C-8D3E-253C81439109}" destId="{A168BF0E-C4B3-4416-A134-061C716CE79C}" srcOrd="1" destOrd="0" presId="urn:microsoft.com/office/officeart/2008/layout/PictureStrips"/>
    <dgm:cxn modelId="{586FF630-C8FE-4EDB-8496-D5D9B033EB85}" type="presParOf" srcId="{7CF80ADD-8311-4D98-BC10-260D6559BFBB}" destId="{356339E2-96A4-4D93-9DFA-3C68E8433E05}" srcOrd="3" destOrd="0" presId="urn:microsoft.com/office/officeart/2008/layout/PictureStrips"/>
    <dgm:cxn modelId="{377DBE49-E94B-4DBE-94D6-FFC46CF80B2E}" type="presParOf" srcId="{7CF80ADD-8311-4D98-BC10-260D6559BFBB}" destId="{C51A1C8F-FB4B-401A-A300-FD384B4AF938}" srcOrd="4" destOrd="0" presId="urn:microsoft.com/office/officeart/2008/layout/PictureStrips"/>
    <dgm:cxn modelId="{85A8378C-D092-4204-B73E-A102327499A2}" type="presParOf" srcId="{C51A1C8F-FB4B-401A-A300-FD384B4AF938}" destId="{9749055F-81BC-46C5-8098-7AA0F9A71A6D}" srcOrd="0" destOrd="0" presId="urn:microsoft.com/office/officeart/2008/layout/PictureStrips"/>
    <dgm:cxn modelId="{CC15992F-C746-4008-8A42-492E46621369}" type="presParOf" srcId="{C51A1C8F-FB4B-401A-A300-FD384B4AF938}" destId="{03501366-D65A-4E4D-89A8-FA6154B8AFF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3D4A59-3A91-4AD9-93F2-CF7CFBB276E7}" type="doc">
      <dgm:prSet loTypeId="urn:microsoft.com/office/officeart/2008/layout/VerticalCurved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6EC1AA-4D1F-4FF5-9174-CD1BBD8CB73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smtClean="0">
              <a:solidFill>
                <a:schemeClr val="tx1">
                  <a:lumMod val="95000"/>
                  <a:lumOff val="5000"/>
                </a:schemeClr>
              </a:solidFill>
            </a:rPr>
            <a:t>Планирование расходов на социально-культурные учреждения и мероприятия осуществляются как по горизонтали, так и по вертикали. 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46DD107-6619-49CD-95B1-D16A41D39A1F}" type="parTrans" cxnId="{AD505F20-A04D-4D1F-AAB8-E965F7B096F5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A8C5C0F-A6AD-46AF-B60F-D659D48354CA}" type="sibTrans" cxnId="{AD505F20-A04D-4D1F-AAB8-E965F7B096F5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0D12B59-AB4D-42BC-96BF-8C09DB1A8535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smtClean="0">
              <a:solidFill>
                <a:schemeClr val="tx1">
                  <a:lumMod val="95000"/>
                  <a:lumOff val="5000"/>
                </a:schemeClr>
              </a:solidFill>
            </a:rPr>
            <a:t>Планирование </a:t>
          </a:r>
          <a:r>
            <a:rPr lang="ru-RU" sz="1600" i="1" smtClean="0">
              <a:solidFill>
                <a:schemeClr val="tx1">
                  <a:lumMod val="95000"/>
                  <a:lumOff val="5000"/>
                </a:schemeClr>
              </a:solidFill>
            </a:rPr>
            <a:t>по горизонтали</a:t>
          </a:r>
          <a:r>
            <a:rPr lang="ru-RU" sz="1600" smtClean="0">
              <a:solidFill>
                <a:schemeClr val="tx1">
                  <a:lumMod val="95000"/>
                  <a:lumOff val="5000"/>
                </a:schemeClr>
              </a:solidFill>
            </a:rPr>
            <a:t> бывает индивидуальным и сводным;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B0D72CC-7E59-42BE-8B6E-5173B3BADB11}" type="parTrans" cxnId="{D92B6330-09C7-46C3-B5F9-85C1CA7E3232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DE337FD-1ADA-45A5-A749-350A9FAE1B7C}" type="sibTrans" cxnId="{D92B6330-09C7-46C3-B5F9-85C1CA7E3232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0ADF82E-F7C1-47F8-ADC9-AB5FF42168F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i="1" smtClean="0">
              <a:solidFill>
                <a:schemeClr val="tx1">
                  <a:lumMod val="95000"/>
                  <a:lumOff val="5000"/>
                </a:schemeClr>
              </a:solidFill>
            </a:rPr>
            <a:t>По вертикали</a:t>
          </a:r>
          <a:r>
            <a:rPr lang="ru-RU" sz="1600" smtClean="0">
              <a:solidFill>
                <a:schemeClr val="tx1">
                  <a:lumMod val="95000"/>
                  <a:lumOff val="5000"/>
                </a:schemeClr>
              </a:solidFill>
            </a:rPr>
            <a:t> осуществляется по местным и республиканскому бюджету</a:t>
          </a:r>
          <a:r>
            <a:rPr lang="ru-RU" sz="1000" smtClean="0">
              <a:solidFill>
                <a:schemeClr val="tx1">
                  <a:lumMod val="95000"/>
                  <a:lumOff val="5000"/>
                </a:schemeClr>
              </a:solidFill>
            </a:rPr>
            <a:t>. </a:t>
          </a:r>
          <a:endParaRPr lang="ru-RU" sz="10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19D1DF1-2022-4F45-8061-60A270F7BB06}" type="parTrans" cxnId="{6F748D23-2D0A-4D4E-8AB7-A02472159094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9A28032-FB3D-4B3D-B501-21E1EA2FA8E5}" type="sibTrans" cxnId="{6F748D23-2D0A-4D4E-8AB7-A02472159094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87417B2-EBD7-4C33-BD1C-F8A63431B901}">
      <dgm:prSet phldrT="[Текст]" custT="1"/>
      <dgm:spPr/>
      <dgm:t>
        <a:bodyPr/>
        <a:lstStyle/>
        <a:p>
          <a:r>
            <a:rPr lang="ru-RU" sz="1700" smtClean="0">
              <a:solidFill>
                <a:schemeClr val="tx1">
                  <a:lumMod val="95000"/>
                  <a:lumOff val="5000"/>
                </a:schemeClr>
              </a:solidFill>
            </a:rPr>
            <a:t>Базой планирования являются показатели по сети учреждений, контингентам и штатам. Расходы планируются в расчёте на </a:t>
          </a:r>
          <a:r>
            <a:rPr lang="ru-RU" sz="1700" i="1" smtClean="0">
              <a:solidFill>
                <a:schemeClr val="tx1">
                  <a:lumMod val="95000"/>
                  <a:lumOff val="5000"/>
                </a:schemeClr>
              </a:solidFill>
            </a:rPr>
            <a:t>единицу сети</a:t>
          </a:r>
          <a:r>
            <a:rPr lang="ru-RU" sz="1700" smtClean="0">
              <a:solidFill>
                <a:schemeClr val="tx1">
                  <a:lumMod val="95000"/>
                  <a:lumOff val="5000"/>
                </a:schemeClr>
              </a:solidFill>
            </a:rPr>
            <a:t> (учреждение), </a:t>
          </a:r>
          <a:r>
            <a:rPr lang="ru-RU" sz="1700" i="1" smtClean="0">
              <a:solidFill>
                <a:schemeClr val="tx1">
                  <a:lumMod val="95000"/>
                  <a:lumOff val="5000"/>
                </a:schemeClr>
              </a:solidFill>
            </a:rPr>
            <a:t>единицу обслуживаемого контингента</a:t>
          </a:r>
          <a:r>
            <a:rPr lang="ru-RU" sz="1700" smtClean="0">
              <a:solidFill>
                <a:schemeClr val="tx1">
                  <a:lumMod val="95000"/>
                  <a:lumOff val="5000"/>
                </a:schemeClr>
              </a:solidFill>
            </a:rPr>
            <a:t> (например, учащегося) или на </a:t>
          </a:r>
          <a:r>
            <a:rPr lang="ru-RU" sz="1700" i="1" smtClean="0">
              <a:solidFill>
                <a:schemeClr val="tx1">
                  <a:lumMod val="95000"/>
                  <a:lumOff val="5000"/>
                </a:schemeClr>
              </a:solidFill>
            </a:rPr>
            <a:t>штатную единицу.</a:t>
          </a:r>
          <a:endParaRPr lang="ru-RU" sz="17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73F76B4-3CD4-492F-97EB-0D2E0422503D}" type="parTrans" cxnId="{509407E6-A5FD-4A74-91DA-E11933813283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ACA1469-5780-434B-A9E6-FE3F477178E7}" type="sibTrans" cxnId="{509407E6-A5FD-4A74-91DA-E11933813283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C8980AD-AEDB-4EA3-A0CD-86AA759C3B00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>
                  <a:lumMod val="95000"/>
                  <a:lumOff val="5000"/>
                </a:schemeClr>
              </a:solidFill>
            </a:rPr>
            <a:t>Планирование детализируется в разрезе предметных</a:t>
          </a:r>
          <a:r>
            <a:rPr lang="ru-RU" sz="1800" i="1" smtClean="0">
              <a:solidFill>
                <a:schemeClr val="tx1">
                  <a:lumMod val="95000"/>
                  <a:lumOff val="5000"/>
                </a:schemeClr>
              </a:solidFill>
            </a:rPr>
            <a:t> статей, подстатей </a:t>
          </a:r>
          <a:r>
            <a:rPr lang="ru-RU" sz="1800" smtClean="0">
              <a:solidFill>
                <a:schemeClr val="tx1">
                  <a:lumMod val="95000"/>
                  <a:lumOff val="5000"/>
                </a:schemeClr>
              </a:solidFill>
            </a:rPr>
            <a:t>и </a:t>
          </a:r>
          <a:r>
            <a:rPr lang="ru-RU" sz="1800" i="1" smtClean="0">
              <a:solidFill>
                <a:schemeClr val="tx1">
                  <a:lumMod val="95000"/>
                  <a:lumOff val="5000"/>
                </a:schemeClr>
              </a:solidFill>
            </a:rPr>
            <a:t>элементов расходов</a:t>
          </a:r>
          <a:r>
            <a:rPr lang="ru-RU" sz="1800" smtClean="0">
              <a:solidFill>
                <a:schemeClr val="tx1">
                  <a:lumMod val="95000"/>
                  <a:lumOff val="5000"/>
                </a:schemeClr>
              </a:solidFill>
            </a:rPr>
            <a:t> в соответствии с экономической классификацией расходов бюджетов РБ.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37D0AB0-71EE-4801-899C-B5306EC92455}" type="parTrans" cxnId="{0ADD5802-5DA9-4BCC-B808-A83A518CC013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4E075DF-387F-4A29-B663-E5F2DEECEFC5}" type="sibTrans" cxnId="{0ADD5802-5DA9-4BCC-B808-A83A518CC013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B2824A8-EC85-4BA8-9302-0E3FB68D0377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>
                  <a:lumMod val="95000"/>
                  <a:lumOff val="5000"/>
                </a:schemeClr>
              </a:solidFill>
            </a:rPr>
            <a:t>В целях обеспечения единства подходов к обоснованию затрат однотипных учреждений разрабатываются </a:t>
          </a:r>
          <a:r>
            <a:rPr lang="ru-RU" sz="1800" i="1" smtClean="0">
              <a:solidFill>
                <a:schemeClr val="tx1">
                  <a:lumMod val="95000"/>
                  <a:lumOff val="5000"/>
                </a:schemeClr>
              </a:solidFill>
            </a:rPr>
            <a:t>нормы и нормативы</a:t>
          </a:r>
          <a:r>
            <a:rPr lang="ru-RU" sz="1800" smtClean="0">
              <a:solidFill>
                <a:schemeClr val="tx1">
                  <a:lumMod val="95000"/>
                  <a:lumOff val="5000"/>
                </a:schemeClr>
              </a:solidFill>
            </a:rPr>
            <a:t> расходов, механизм их корректировки в условиях инфляции</a:t>
          </a:r>
          <a:r>
            <a:rPr lang="ru-RU" sz="1400" smtClean="0">
              <a:solidFill>
                <a:schemeClr val="tx1">
                  <a:lumMod val="95000"/>
                  <a:lumOff val="5000"/>
                </a:schemeClr>
              </a:solidFill>
            </a:rPr>
            <a:t>.</a:t>
          </a:r>
          <a:endParaRPr lang="ru-RU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1FC348B-8760-45E1-81BF-9C6FA077E875}" type="parTrans" cxnId="{A0EDD31B-C62D-4C87-9F0D-38E58B476731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6E98564-CE3C-4CAC-83B7-43BC6CC86100}" type="sibTrans" cxnId="{A0EDD31B-C62D-4C87-9F0D-38E58B476731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A30A2E3-886C-4024-8E87-E8F0A245BF0C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>
                  <a:lumMod val="95000"/>
                  <a:lumOff val="5000"/>
                </a:schemeClr>
              </a:solidFill>
            </a:rPr>
            <a:t>Объединение в социальной сфере различных по функциональному назначению отраслей и учреждений требует учёта в процессе планирования множества отраслевых особенностей.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D47F6AE-6E7B-49C9-9B54-D4E9946B92F3}" type="parTrans" cxnId="{491C1E4C-184C-4ECC-99B6-F2AE5CDDE8F7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8F71D06-39C1-4AFF-A0FB-3A8CE7213E27}" type="sibTrans" cxnId="{491C1E4C-184C-4ECC-99B6-F2AE5CDDE8F7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4C2B53B-98A6-4D87-925B-66444E5E52D7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>
                  <a:lumMod val="95000"/>
                  <a:lumOff val="5000"/>
                </a:schemeClr>
              </a:solidFill>
            </a:rPr>
            <a:t>Расположение учреждений непроизводственной сфере различных регионах республики ставит их в неравные  условия функционирования, что следует учитывать в процессе планирования расходов.</a:t>
          </a:r>
          <a:endParaRPr lang="ru-RU" sz="18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67A5286-0746-417A-B815-294C614B1E63}" type="parTrans" cxnId="{EA11DAFF-A001-42F2-BB27-BB6B6C1181FC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08068AC-D255-43B4-AC90-0A7892BB5403}" type="sibTrans" cxnId="{EA11DAFF-A001-42F2-BB27-BB6B6C1181FC}">
      <dgm:prSet/>
      <dgm:spPr/>
      <dgm:t>
        <a:bodyPr/>
        <a:lstStyle/>
        <a:p>
          <a:endParaRPr lang="ru-RU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F59BF94-B0B3-4801-A65D-F86FFEBBDF22}" type="pres">
      <dgm:prSet presAssocID="{DC3D4A59-3A91-4AD9-93F2-CF7CFBB276E7}" presName="Name0" presStyleCnt="0">
        <dgm:presLayoutVars>
          <dgm:chMax val="7"/>
          <dgm:chPref val="7"/>
          <dgm:dir/>
        </dgm:presLayoutVars>
      </dgm:prSet>
      <dgm:spPr/>
    </dgm:pt>
    <dgm:pt modelId="{15C505BA-56C0-47C8-AEA3-EC2E008A2B10}" type="pres">
      <dgm:prSet presAssocID="{DC3D4A59-3A91-4AD9-93F2-CF7CFBB276E7}" presName="Name1" presStyleCnt="0"/>
      <dgm:spPr/>
    </dgm:pt>
    <dgm:pt modelId="{97358807-73C5-4DD7-B174-1089B2826D23}" type="pres">
      <dgm:prSet presAssocID="{DC3D4A59-3A91-4AD9-93F2-CF7CFBB276E7}" presName="cycle" presStyleCnt="0"/>
      <dgm:spPr/>
    </dgm:pt>
    <dgm:pt modelId="{3E0EBA4C-D1C4-44D2-A357-3A08549E8381}" type="pres">
      <dgm:prSet presAssocID="{DC3D4A59-3A91-4AD9-93F2-CF7CFBB276E7}" presName="srcNode" presStyleLbl="node1" presStyleIdx="0" presStyleCnt="6"/>
      <dgm:spPr/>
    </dgm:pt>
    <dgm:pt modelId="{C658D6DE-5F78-4DD4-89C8-BFE3110EEE72}" type="pres">
      <dgm:prSet presAssocID="{DC3D4A59-3A91-4AD9-93F2-CF7CFBB276E7}" presName="conn" presStyleLbl="parChTrans1D2" presStyleIdx="0" presStyleCnt="1"/>
      <dgm:spPr/>
    </dgm:pt>
    <dgm:pt modelId="{378ED9C5-3E7E-4E9E-8A5E-4CC90401AF3B}" type="pres">
      <dgm:prSet presAssocID="{DC3D4A59-3A91-4AD9-93F2-CF7CFBB276E7}" presName="extraNode" presStyleLbl="node1" presStyleIdx="0" presStyleCnt="6"/>
      <dgm:spPr/>
    </dgm:pt>
    <dgm:pt modelId="{F1453206-7B8F-43B4-8E9E-DEA356B77589}" type="pres">
      <dgm:prSet presAssocID="{DC3D4A59-3A91-4AD9-93F2-CF7CFBB276E7}" presName="dstNode" presStyleLbl="node1" presStyleIdx="0" presStyleCnt="6"/>
      <dgm:spPr/>
    </dgm:pt>
    <dgm:pt modelId="{4F1C2799-664B-4073-89A7-05CE0AFD24CA}" type="pres">
      <dgm:prSet presAssocID="{196EC1AA-4D1F-4FF5-9174-CD1BBD8CB73A}" presName="text_1" presStyleLbl="node1" presStyleIdx="0" presStyleCnt="6" custScaleX="97647" custScaleY="169422" custLinFactNeighborX="1330" custLinFactNeighborY="-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182C8-DBD4-40AC-AB46-C3B03EACB0CD}" type="pres">
      <dgm:prSet presAssocID="{196EC1AA-4D1F-4FF5-9174-CD1BBD8CB73A}" presName="accent_1" presStyleCnt="0"/>
      <dgm:spPr/>
    </dgm:pt>
    <dgm:pt modelId="{7BC6B6E5-CF0A-410A-BAFC-3016F3717A36}" type="pres">
      <dgm:prSet presAssocID="{196EC1AA-4D1F-4FF5-9174-CD1BBD8CB73A}" presName="accentRepeatNode" presStyleLbl="solidFgAcc1" presStyleIdx="0" presStyleCnt="6" custScaleX="139483" custScaleY="137510" custLinFactNeighborX="22421" custLinFactNeighborY="-658"/>
      <dgm:spPr/>
    </dgm:pt>
    <dgm:pt modelId="{246DFDE4-7FDB-45A0-93B3-2FED98FEDFCA}" type="pres">
      <dgm:prSet presAssocID="{D87417B2-EBD7-4C33-BD1C-F8A63431B901}" presName="text_2" presStyleLbl="node1" presStyleIdx="1" presStyleCnt="6" custScaleY="161962" custLinFactNeighborX="-239" custLinFactNeighborY="9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81595-8506-487D-848E-C90E2B016EE0}" type="pres">
      <dgm:prSet presAssocID="{D87417B2-EBD7-4C33-BD1C-F8A63431B901}" presName="accent_2" presStyleCnt="0"/>
      <dgm:spPr/>
    </dgm:pt>
    <dgm:pt modelId="{90F16898-7C1C-4EEB-9ACE-D4C4C7FAA88D}" type="pres">
      <dgm:prSet presAssocID="{D87417B2-EBD7-4C33-BD1C-F8A63431B901}" presName="accentRepeatNode" presStyleLbl="solidFgAcc1" presStyleIdx="1" presStyleCnt="6" custScaleX="123563" custScaleY="129570" custLinFactNeighborX="-4457" custLinFactNeighborY="6674"/>
      <dgm:spPr/>
    </dgm:pt>
    <dgm:pt modelId="{2E80AFF5-E192-4E16-B9C8-528BD33AE887}" type="pres">
      <dgm:prSet presAssocID="{9C8980AD-AEDB-4EA3-A0CD-86AA759C3B00}" presName="text_3" presStyleLbl="node1" presStyleIdx="2" presStyleCnt="6" custScaleY="138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B0943-5B16-49B3-AB22-1230E2ECE405}" type="pres">
      <dgm:prSet presAssocID="{9C8980AD-AEDB-4EA3-A0CD-86AA759C3B00}" presName="accent_3" presStyleCnt="0"/>
      <dgm:spPr/>
    </dgm:pt>
    <dgm:pt modelId="{935D996A-3141-4912-B2B3-08BF618C783F}" type="pres">
      <dgm:prSet presAssocID="{9C8980AD-AEDB-4EA3-A0CD-86AA759C3B00}" presName="accentRepeatNode" presStyleLbl="solidFgAcc1" presStyleIdx="2" presStyleCnt="6" custScaleX="127479" custScaleY="114664"/>
      <dgm:spPr/>
    </dgm:pt>
    <dgm:pt modelId="{C7E59927-6F58-4F1B-9E5C-44227723640D}" type="pres">
      <dgm:prSet presAssocID="{CB2824A8-EC85-4BA8-9302-0E3FB68D0377}" presName="text_4" presStyleLbl="node1" presStyleIdx="3" presStyleCnt="6" custScaleY="156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C10EB-4694-4604-B53F-309176C5FF7C}" type="pres">
      <dgm:prSet presAssocID="{CB2824A8-EC85-4BA8-9302-0E3FB68D0377}" presName="accent_4" presStyleCnt="0"/>
      <dgm:spPr/>
    </dgm:pt>
    <dgm:pt modelId="{03FD72EE-796D-4B8E-BBE7-F9111F1DD2C8}" type="pres">
      <dgm:prSet presAssocID="{CB2824A8-EC85-4BA8-9302-0E3FB68D0377}" presName="accentRepeatNode" presStyleLbl="solidFgAcc1" presStyleIdx="3" presStyleCnt="6" custScaleX="116340" custScaleY="118666"/>
      <dgm:spPr/>
    </dgm:pt>
    <dgm:pt modelId="{E1B4B013-1599-480B-A768-09D19A00E2DF}" type="pres">
      <dgm:prSet presAssocID="{3A30A2E3-886C-4024-8E87-E8F0A245BF0C}" presName="text_5" presStyleLbl="node1" presStyleIdx="4" presStyleCnt="6" custScaleY="151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0DDA4-1578-4B99-9743-C6F9D0AD3DF8}" type="pres">
      <dgm:prSet presAssocID="{3A30A2E3-886C-4024-8E87-E8F0A245BF0C}" presName="accent_5" presStyleCnt="0"/>
      <dgm:spPr/>
    </dgm:pt>
    <dgm:pt modelId="{71F54541-FBFD-463B-9651-8332B4533E51}" type="pres">
      <dgm:prSet presAssocID="{3A30A2E3-886C-4024-8E87-E8F0A245BF0C}" presName="accentRepeatNode" presStyleLbl="solidFgAcc1" presStyleIdx="4" presStyleCnt="6" custScaleX="123563" custScaleY="121304"/>
      <dgm:spPr/>
    </dgm:pt>
    <dgm:pt modelId="{ED7BCD34-0272-486A-98C1-13A8A483C2EA}" type="pres">
      <dgm:prSet presAssocID="{A4C2B53B-98A6-4D87-925B-66444E5E52D7}" presName="text_6" presStyleLbl="node1" presStyleIdx="5" presStyleCnt="6" custScaleY="146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B7253-6BFB-4037-ABFA-4B9714D9456B}" type="pres">
      <dgm:prSet presAssocID="{A4C2B53B-98A6-4D87-925B-66444E5E52D7}" presName="accent_6" presStyleCnt="0"/>
      <dgm:spPr/>
    </dgm:pt>
    <dgm:pt modelId="{EE37ABE9-B845-4196-9657-63443B6B9055}" type="pres">
      <dgm:prSet presAssocID="{A4C2B53B-98A6-4D87-925B-66444E5E52D7}" presName="accentRepeatNode" presStyleLbl="solidFgAcc1" presStyleIdx="5" presStyleCnt="6" custScaleX="121656" custScaleY="117454"/>
      <dgm:spPr/>
    </dgm:pt>
  </dgm:ptLst>
  <dgm:cxnLst>
    <dgm:cxn modelId="{4D039DDE-00AC-457D-9DD6-4CF54C5FEE1E}" type="presOf" srcId="{F0D12B59-AB4D-42BC-96BF-8C09DB1A8535}" destId="{4F1C2799-664B-4073-89A7-05CE0AFD24CA}" srcOrd="0" destOrd="1" presId="urn:microsoft.com/office/officeart/2008/layout/VerticalCurvedList"/>
    <dgm:cxn modelId="{D92B6330-09C7-46C3-B5F9-85C1CA7E3232}" srcId="{196EC1AA-4D1F-4FF5-9174-CD1BBD8CB73A}" destId="{F0D12B59-AB4D-42BC-96BF-8C09DB1A8535}" srcOrd="0" destOrd="0" parTransId="{8B0D72CC-7E59-42BE-8B6E-5173B3BADB11}" sibTransId="{2DE337FD-1ADA-45A5-A749-350A9FAE1B7C}"/>
    <dgm:cxn modelId="{491C1E4C-184C-4ECC-99B6-F2AE5CDDE8F7}" srcId="{DC3D4A59-3A91-4AD9-93F2-CF7CFBB276E7}" destId="{3A30A2E3-886C-4024-8E87-E8F0A245BF0C}" srcOrd="4" destOrd="0" parTransId="{3D47F6AE-6E7B-49C9-9B54-D4E9946B92F3}" sibTransId="{F8F71D06-39C1-4AFF-A0FB-3A8CE7213E27}"/>
    <dgm:cxn modelId="{71435E9A-1F35-47A6-8267-8F6808B1A88F}" type="presOf" srcId="{A4C2B53B-98A6-4D87-925B-66444E5E52D7}" destId="{ED7BCD34-0272-486A-98C1-13A8A483C2EA}" srcOrd="0" destOrd="0" presId="urn:microsoft.com/office/officeart/2008/layout/VerticalCurvedList"/>
    <dgm:cxn modelId="{DDED514D-EFA3-4ECF-8819-F55C67A67477}" type="presOf" srcId="{DC3D4A59-3A91-4AD9-93F2-CF7CFBB276E7}" destId="{1F59BF94-B0B3-4801-A65D-F86FFEBBDF22}" srcOrd="0" destOrd="0" presId="urn:microsoft.com/office/officeart/2008/layout/VerticalCurvedList"/>
    <dgm:cxn modelId="{A0EDD31B-C62D-4C87-9F0D-38E58B476731}" srcId="{DC3D4A59-3A91-4AD9-93F2-CF7CFBB276E7}" destId="{CB2824A8-EC85-4BA8-9302-0E3FB68D0377}" srcOrd="3" destOrd="0" parTransId="{B1FC348B-8760-45E1-81BF-9C6FA077E875}" sibTransId="{56E98564-CE3C-4CAC-83B7-43BC6CC86100}"/>
    <dgm:cxn modelId="{A4BF06A0-6BA9-4D99-9BF1-E053E9D90057}" type="presOf" srcId="{3A30A2E3-886C-4024-8E87-E8F0A245BF0C}" destId="{E1B4B013-1599-480B-A768-09D19A00E2DF}" srcOrd="0" destOrd="0" presId="urn:microsoft.com/office/officeart/2008/layout/VerticalCurvedList"/>
    <dgm:cxn modelId="{AD505F20-A04D-4D1F-AAB8-E965F7B096F5}" srcId="{DC3D4A59-3A91-4AD9-93F2-CF7CFBB276E7}" destId="{196EC1AA-4D1F-4FF5-9174-CD1BBD8CB73A}" srcOrd="0" destOrd="0" parTransId="{946DD107-6619-49CD-95B1-D16A41D39A1F}" sibTransId="{9A8C5C0F-A6AD-46AF-B60F-D659D48354CA}"/>
    <dgm:cxn modelId="{EA11DAFF-A001-42F2-BB27-BB6B6C1181FC}" srcId="{DC3D4A59-3A91-4AD9-93F2-CF7CFBB276E7}" destId="{A4C2B53B-98A6-4D87-925B-66444E5E52D7}" srcOrd="5" destOrd="0" parTransId="{A67A5286-0746-417A-B815-294C614B1E63}" sibTransId="{208068AC-D255-43B4-AC90-0A7892BB5403}"/>
    <dgm:cxn modelId="{6F748D23-2D0A-4D4E-8AB7-A02472159094}" srcId="{196EC1AA-4D1F-4FF5-9174-CD1BBD8CB73A}" destId="{70ADF82E-F7C1-47F8-ADC9-AB5FF42168FD}" srcOrd="1" destOrd="0" parTransId="{F19D1DF1-2022-4F45-8061-60A270F7BB06}" sibTransId="{79A28032-FB3D-4B3D-B501-21E1EA2FA8E5}"/>
    <dgm:cxn modelId="{0ADD5802-5DA9-4BCC-B808-A83A518CC013}" srcId="{DC3D4A59-3A91-4AD9-93F2-CF7CFBB276E7}" destId="{9C8980AD-AEDB-4EA3-A0CD-86AA759C3B00}" srcOrd="2" destOrd="0" parTransId="{937D0AB0-71EE-4801-899C-B5306EC92455}" sibTransId="{A4E075DF-387F-4A29-B663-E5F2DEECEFC5}"/>
    <dgm:cxn modelId="{77CFF311-BCDD-46F6-87F2-479D127FB7C9}" type="presOf" srcId="{2DE337FD-1ADA-45A5-A749-350A9FAE1B7C}" destId="{C658D6DE-5F78-4DD4-89C8-BFE3110EEE72}" srcOrd="0" destOrd="0" presId="urn:microsoft.com/office/officeart/2008/layout/VerticalCurvedList"/>
    <dgm:cxn modelId="{5D7D8902-9E21-4BEB-928A-4ADDE8811BDB}" type="presOf" srcId="{CB2824A8-EC85-4BA8-9302-0E3FB68D0377}" destId="{C7E59927-6F58-4F1B-9E5C-44227723640D}" srcOrd="0" destOrd="0" presId="urn:microsoft.com/office/officeart/2008/layout/VerticalCurvedList"/>
    <dgm:cxn modelId="{21BC0048-CA86-43E2-B6D3-2A01D19CD390}" type="presOf" srcId="{196EC1AA-4D1F-4FF5-9174-CD1BBD8CB73A}" destId="{4F1C2799-664B-4073-89A7-05CE0AFD24CA}" srcOrd="0" destOrd="0" presId="urn:microsoft.com/office/officeart/2008/layout/VerticalCurvedList"/>
    <dgm:cxn modelId="{8DB1E6FD-EAB9-41FF-8381-048ACFFC1301}" type="presOf" srcId="{70ADF82E-F7C1-47F8-ADC9-AB5FF42168FD}" destId="{4F1C2799-664B-4073-89A7-05CE0AFD24CA}" srcOrd="0" destOrd="2" presId="urn:microsoft.com/office/officeart/2008/layout/VerticalCurvedList"/>
    <dgm:cxn modelId="{95393258-35BC-4E76-80AF-39C7B12FDB59}" type="presOf" srcId="{9C8980AD-AEDB-4EA3-A0CD-86AA759C3B00}" destId="{2E80AFF5-E192-4E16-B9C8-528BD33AE887}" srcOrd="0" destOrd="0" presId="urn:microsoft.com/office/officeart/2008/layout/VerticalCurvedList"/>
    <dgm:cxn modelId="{B7925FD4-3FF4-4639-94FF-FB100F4EFD76}" type="presOf" srcId="{D87417B2-EBD7-4C33-BD1C-F8A63431B901}" destId="{246DFDE4-7FDB-45A0-93B3-2FED98FEDFCA}" srcOrd="0" destOrd="0" presId="urn:microsoft.com/office/officeart/2008/layout/VerticalCurvedList"/>
    <dgm:cxn modelId="{509407E6-A5FD-4A74-91DA-E11933813283}" srcId="{DC3D4A59-3A91-4AD9-93F2-CF7CFBB276E7}" destId="{D87417B2-EBD7-4C33-BD1C-F8A63431B901}" srcOrd="1" destOrd="0" parTransId="{473F76B4-3CD4-492F-97EB-0D2E0422503D}" sibTransId="{6ACA1469-5780-434B-A9E6-FE3F477178E7}"/>
    <dgm:cxn modelId="{74BC85CE-27DA-428C-A455-7DD86C5FD021}" type="presParOf" srcId="{1F59BF94-B0B3-4801-A65D-F86FFEBBDF22}" destId="{15C505BA-56C0-47C8-AEA3-EC2E008A2B10}" srcOrd="0" destOrd="0" presId="urn:microsoft.com/office/officeart/2008/layout/VerticalCurvedList"/>
    <dgm:cxn modelId="{6AE47DC1-B658-44C8-90E8-7DCECDAC2835}" type="presParOf" srcId="{15C505BA-56C0-47C8-AEA3-EC2E008A2B10}" destId="{97358807-73C5-4DD7-B174-1089B2826D23}" srcOrd="0" destOrd="0" presId="urn:microsoft.com/office/officeart/2008/layout/VerticalCurvedList"/>
    <dgm:cxn modelId="{20711184-8842-435F-B74E-BD72404DF697}" type="presParOf" srcId="{97358807-73C5-4DD7-B174-1089B2826D23}" destId="{3E0EBA4C-D1C4-44D2-A357-3A08549E8381}" srcOrd="0" destOrd="0" presId="urn:microsoft.com/office/officeart/2008/layout/VerticalCurvedList"/>
    <dgm:cxn modelId="{4013F315-BA2E-4F52-AD82-021A8080A85D}" type="presParOf" srcId="{97358807-73C5-4DD7-B174-1089B2826D23}" destId="{C658D6DE-5F78-4DD4-89C8-BFE3110EEE72}" srcOrd="1" destOrd="0" presId="urn:microsoft.com/office/officeart/2008/layout/VerticalCurvedList"/>
    <dgm:cxn modelId="{E9DD6C97-5D9C-4905-9D01-6553D15F686C}" type="presParOf" srcId="{97358807-73C5-4DD7-B174-1089B2826D23}" destId="{378ED9C5-3E7E-4E9E-8A5E-4CC90401AF3B}" srcOrd="2" destOrd="0" presId="urn:microsoft.com/office/officeart/2008/layout/VerticalCurvedList"/>
    <dgm:cxn modelId="{E3FDB714-50FD-4A97-91E8-F7A3264623E7}" type="presParOf" srcId="{97358807-73C5-4DD7-B174-1089B2826D23}" destId="{F1453206-7B8F-43B4-8E9E-DEA356B77589}" srcOrd="3" destOrd="0" presId="urn:microsoft.com/office/officeart/2008/layout/VerticalCurvedList"/>
    <dgm:cxn modelId="{E9C43EBA-8921-4436-8E8F-69070523961A}" type="presParOf" srcId="{15C505BA-56C0-47C8-AEA3-EC2E008A2B10}" destId="{4F1C2799-664B-4073-89A7-05CE0AFD24CA}" srcOrd="1" destOrd="0" presId="urn:microsoft.com/office/officeart/2008/layout/VerticalCurvedList"/>
    <dgm:cxn modelId="{B650BD12-2975-4DC3-9BEB-CB45FDC80550}" type="presParOf" srcId="{15C505BA-56C0-47C8-AEA3-EC2E008A2B10}" destId="{9A6182C8-DBD4-40AC-AB46-C3B03EACB0CD}" srcOrd="2" destOrd="0" presId="urn:microsoft.com/office/officeart/2008/layout/VerticalCurvedList"/>
    <dgm:cxn modelId="{1F93B016-6BB9-4508-B948-F563C6343FEB}" type="presParOf" srcId="{9A6182C8-DBD4-40AC-AB46-C3B03EACB0CD}" destId="{7BC6B6E5-CF0A-410A-BAFC-3016F3717A36}" srcOrd="0" destOrd="0" presId="urn:microsoft.com/office/officeart/2008/layout/VerticalCurvedList"/>
    <dgm:cxn modelId="{D216E2EE-9FFE-4B3B-B6D1-900A18B47045}" type="presParOf" srcId="{15C505BA-56C0-47C8-AEA3-EC2E008A2B10}" destId="{246DFDE4-7FDB-45A0-93B3-2FED98FEDFCA}" srcOrd="3" destOrd="0" presId="urn:microsoft.com/office/officeart/2008/layout/VerticalCurvedList"/>
    <dgm:cxn modelId="{4BD96AE5-D373-4546-9925-9C98785F8D87}" type="presParOf" srcId="{15C505BA-56C0-47C8-AEA3-EC2E008A2B10}" destId="{80D81595-8506-487D-848E-C90E2B016EE0}" srcOrd="4" destOrd="0" presId="urn:microsoft.com/office/officeart/2008/layout/VerticalCurvedList"/>
    <dgm:cxn modelId="{C6ADF94D-50BF-4BE6-911D-7678946801C5}" type="presParOf" srcId="{80D81595-8506-487D-848E-C90E2B016EE0}" destId="{90F16898-7C1C-4EEB-9ACE-D4C4C7FAA88D}" srcOrd="0" destOrd="0" presId="urn:microsoft.com/office/officeart/2008/layout/VerticalCurvedList"/>
    <dgm:cxn modelId="{2093CD09-20B6-4B24-98E6-1922FE65FB6C}" type="presParOf" srcId="{15C505BA-56C0-47C8-AEA3-EC2E008A2B10}" destId="{2E80AFF5-E192-4E16-B9C8-528BD33AE887}" srcOrd="5" destOrd="0" presId="urn:microsoft.com/office/officeart/2008/layout/VerticalCurvedList"/>
    <dgm:cxn modelId="{3C776B70-58DF-4D1D-984C-C0A7724ADAB3}" type="presParOf" srcId="{15C505BA-56C0-47C8-AEA3-EC2E008A2B10}" destId="{63BB0943-5B16-49B3-AB22-1230E2ECE405}" srcOrd="6" destOrd="0" presId="urn:microsoft.com/office/officeart/2008/layout/VerticalCurvedList"/>
    <dgm:cxn modelId="{BAE1200A-4A7A-46B1-8999-5EBE39F3167F}" type="presParOf" srcId="{63BB0943-5B16-49B3-AB22-1230E2ECE405}" destId="{935D996A-3141-4912-B2B3-08BF618C783F}" srcOrd="0" destOrd="0" presId="urn:microsoft.com/office/officeart/2008/layout/VerticalCurvedList"/>
    <dgm:cxn modelId="{543AEC41-47E7-4C01-8007-E8CC56E0157A}" type="presParOf" srcId="{15C505BA-56C0-47C8-AEA3-EC2E008A2B10}" destId="{C7E59927-6F58-4F1B-9E5C-44227723640D}" srcOrd="7" destOrd="0" presId="urn:microsoft.com/office/officeart/2008/layout/VerticalCurvedList"/>
    <dgm:cxn modelId="{AFD3C42E-582C-4CEE-B901-3ACFC18F0837}" type="presParOf" srcId="{15C505BA-56C0-47C8-AEA3-EC2E008A2B10}" destId="{DB9C10EB-4694-4604-B53F-309176C5FF7C}" srcOrd="8" destOrd="0" presId="urn:microsoft.com/office/officeart/2008/layout/VerticalCurvedList"/>
    <dgm:cxn modelId="{C43B4FE2-80F0-4150-88EF-39D28B183167}" type="presParOf" srcId="{DB9C10EB-4694-4604-B53F-309176C5FF7C}" destId="{03FD72EE-796D-4B8E-BBE7-F9111F1DD2C8}" srcOrd="0" destOrd="0" presId="urn:microsoft.com/office/officeart/2008/layout/VerticalCurvedList"/>
    <dgm:cxn modelId="{F7478025-18B5-4BBD-A153-1770FDCB525D}" type="presParOf" srcId="{15C505BA-56C0-47C8-AEA3-EC2E008A2B10}" destId="{E1B4B013-1599-480B-A768-09D19A00E2DF}" srcOrd="9" destOrd="0" presId="urn:microsoft.com/office/officeart/2008/layout/VerticalCurvedList"/>
    <dgm:cxn modelId="{1534823D-2732-4F8B-A000-05A46B8113F9}" type="presParOf" srcId="{15C505BA-56C0-47C8-AEA3-EC2E008A2B10}" destId="{90C0DDA4-1578-4B99-9743-C6F9D0AD3DF8}" srcOrd="10" destOrd="0" presId="urn:microsoft.com/office/officeart/2008/layout/VerticalCurvedList"/>
    <dgm:cxn modelId="{0CDC28F1-1B68-49FA-BCC8-B179214A8D72}" type="presParOf" srcId="{90C0DDA4-1578-4B99-9743-C6F9D0AD3DF8}" destId="{71F54541-FBFD-463B-9651-8332B4533E51}" srcOrd="0" destOrd="0" presId="urn:microsoft.com/office/officeart/2008/layout/VerticalCurvedList"/>
    <dgm:cxn modelId="{AA70C67E-7549-4E0C-BF4D-CE59FB457592}" type="presParOf" srcId="{15C505BA-56C0-47C8-AEA3-EC2E008A2B10}" destId="{ED7BCD34-0272-486A-98C1-13A8A483C2EA}" srcOrd="11" destOrd="0" presId="urn:microsoft.com/office/officeart/2008/layout/VerticalCurvedList"/>
    <dgm:cxn modelId="{9D3CA636-B383-4A49-B049-1ED76191157E}" type="presParOf" srcId="{15C505BA-56C0-47C8-AEA3-EC2E008A2B10}" destId="{AFCB7253-6BFB-4037-ABFA-4B9714D9456B}" srcOrd="12" destOrd="0" presId="urn:microsoft.com/office/officeart/2008/layout/VerticalCurvedList"/>
    <dgm:cxn modelId="{F9E35BCE-362A-46B1-9C2B-C71CB9EC1A1E}" type="presParOf" srcId="{AFCB7253-6BFB-4037-ABFA-4B9714D9456B}" destId="{EE37ABE9-B845-4196-9657-63443B6B90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D9A456-FDC3-4C20-B1FB-79F3A18C5DE5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5FA492C-93F2-4B1C-A23B-2C30B78A26C1}">
      <dgm:prSet custT="1"/>
      <dgm:spPr/>
      <dgm:t>
        <a:bodyPr/>
        <a:lstStyle/>
        <a:p>
          <a:pPr rtl="0"/>
          <a:r>
            <a:rPr lang="ru-RU" sz="2200" dirty="0" smtClean="0"/>
            <a:t>	Различают следующие </a:t>
          </a:r>
          <a:r>
            <a:rPr lang="ru-RU" sz="2200" b="1" i="1" dirty="0" smtClean="0"/>
            <a:t>методы планирования</a:t>
          </a:r>
          <a:r>
            <a:rPr lang="ru-RU" sz="2200" dirty="0" smtClean="0"/>
            <a:t> расходов на социальную сферу:</a:t>
          </a:r>
          <a:endParaRPr lang="ru-RU" sz="2200" dirty="0"/>
        </a:p>
      </dgm:t>
    </dgm:pt>
    <dgm:pt modelId="{326AEBB2-60E4-45A3-8A2F-E96FD5B92768}" type="parTrans" cxnId="{A804A8AE-1C1D-42A2-9EAC-DA1C70EE9EC5}">
      <dgm:prSet/>
      <dgm:spPr/>
      <dgm:t>
        <a:bodyPr/>
        <a:lstStyle/>
        <a:p>
          <a:endParaRPr lang="ru-RU" sz="2000"/>
        </a:p>
      </dgm:t>
    </dgm:pt>
    <dgm:pt modelId="{0A0AD32F-BA59-4288-A089-535CD4E081A6}" type="sibTrans" cxnId="{A804A8AE-1C1D-42A2-9EAC-DA1C70EE9EC5}">
      <dgm:prSet/>
      <dgm:spPr/>
      <dgm:t>
        <a:bodyPr/>
        <a:lstStyle/>
        <a:p>
          <a:endParaRPr lang="ru-RU" sz="2000"/>
        </a:p>
      </dgm:t>
    </dgm:pt>
    <dgm:pt modelId="{889D7312-FF5D-4648-9C19-B5DE7133F233}">
      <dgm:prSet custT="1"/>
      <dgm:spPr/>
      <dgm:t>
        <a:bodyPr/>
        <a:lstStyle/>
        <a:p>
          <a:pPr rtl="0"/>
          <a:r>
            <a:rPr lang="ru-RU" sz="2000" dirty="0" smtClean="0"/>
            <a:t>- планирование расходов в процентах к ВВП;</a:t>
          </a:r>
          <a:endParaRPr lang="ru-RU" sz="2000" dirty="0"/>
        </a:p>
      </dgm:t>
    </dgm:pt>
    <dgm:pt modelId="{D029ACD9-C7AE-4909-B9A6-83204214D6FB}" type="parTrans" cxnId="{3EFA4668-E0AB-457C-BD8B-8E0FCDCA8A73}">
      <dgm:prSet/>
      <dgm:spPr/>
      <dgm:t>
        <a:bodyPr/>
        <a:lstStyle/>
        <a:p>
          <a:endParaRPr lang="ru-RU" sz="2000"/>
        </a:p>
      </dgm:t>
    </dgm:pt>
    <dgm:pt modelId="{1A184888-96B4-48F7-85F9-2540A9DEF263}" type="sibTrans" cxnId="{3EFA4668-E0AB-457C-BD8B-8E0FCDCA8A73}">
      <dgm:prSet/>
      <dgm:spPr/>
      <dgm:t>
        <a:bodyPr/>
        <a:lstStyle/>
        <a:p>
          <a:endParaRPr lang="ru-RU" sz="2000"/>
        </a:p>
      </dgm:t>
    </dgm:pt>
    <dgm:pt modelId="{783B0D75-44CE-402D-8F46-18EBB2243CD3}">
      <dgm:prSet custT="1"/>
      <dgm:spPr/>
      <dgm:t>
        <a:bodyPr/>
        <a:lstStyle/>
        <a:p>
          <a:pPr rtl="0"/>
          <a:r>
            <a:rPr lang="ru-RU" sz="2000" dirty="0" smtClean="0"/>
            <a:t>- планирование расходов в процентах к объёму расходов бюджета;</a:t>
          </a:r>
          <a:endParaRPr lang="ru-RU" sz="2000" dirty="0"/>
        </a:p>
      </dgm:t>
    </dgm:pt>
    <dgm:pt modelId="{1438E3C7-9ACD-4F99-ACA6-F093DF033272}" type="parTrans" cxnId="{3382F576-6A34-4EA5-A332-5E203D0126C5}">
      <dgm:prSet/>
      <dgm:spPr/>
      <dgm:t>
        <a:bodyPr/>
        <a:lstStyle/>
        <a:p>
          <a:endParaRPr lang="ru-RU" sz="2000"/>
        </a:p>
      </dgm:t>
    </dgm:pt>
    <dgm:pt modelId="{49DDCDFC-5373-43B0-8823-0B5680776C67}" type="sibTrans" cxnId="{3382F576-6A34-4EA5-A332-5E203D0126C5}">
      <dgm:prSet/>
      <dgm:spPr/>
      <dgm:t>
        <a:bodyPr/>
        <a:lstStyle/>
        <a:p>
          <a:endParaRPr lang="ru-RU" sz="2000"/>
        </a:p>
      </dgm:t>
    </dgm:pt>
    <dgm:pt modelId="{A98E70E1-10BD-44A0-93C1-DDCE6C3554AF}">
      <dgm:prSet custT="1"/>
      <dgm:spPr/>
      <dgm:t>
        <a:bodyPr/>
        <a:lstStyle/>
        <a:p>
          <a:pPr rtl="0"/>
          <a:r>
            <a:rPr lang="ru-RU" sz="2000" dirty="0" smtClean="0"/>
            <a:t>- сметное планирование;</a:t>
          </a:r>
          <a:endParaRPr lang="ru-RU" sz="2000" dirty="0"/>
        </a:p>
      </dgm:t>
    </dgm:pt>
    <dgm:pt modelId="{2A6DC1DB-1062-4922-A17E-3A9AF9152ED9}" type="parTrans" cxnId="{9525FB78-1236-4B84-B217-8101DDC5E3B5}">
      <dgm:prSet/>
      <dgm:spPr/>
      <dgm:t>
        <a:bodyPr/>
        <a:lstStyle/>
        <a:p>
          <a:endParaRPr lang="ru-RU" sz="2000"/>
        </a:p>
      </dgm:t>
    </dgm:pt>
    <dgm:pt modelId="{44A784ED-4A6B-4294-9D58-88345F559676}" type="sibTrans" cxnId="{9525FB78-1236-4B84-B217-8101DDC5E3B5}">
      <dgm:prSet/>
      <dgm:spPr/>
      <dgm:t>
        <a:bodyPr/>
        <a:lstStyle/>
        <a:p>
          <a:endParaRPr lang="ru-RU" sz="2000"/>
        </a:p>
      </dgm:t>
    </dgm:pt>
    <dgm:pt modelId="{868E42A7-D909-4487-B70B-FFA08BD5D515}">
      <dgm:prSet custT="1"/>
      <dgm:spPr/>
      <dgm:t>
        <a:bodyPr/>
        <a:lstStyle/>
        <a:p>
          <a:pPr rtl="0"/>
          <a:r>
            <a:rPr lang="ru-RU" sz="2000" smtClean="0"/>
            <a:t>- планирование расходов на основе норматива бюджетной обеспеченности;</a:t>
          </a:r>
          <a:endParaRPr lang="ru-RU" sz="2000"/>
        </a:p>
      </dgm:t>
    </dgm:pt>
    <dgm:pt modelId="{296BA174-B009-45D4-B7D1-CF3470F38E84}" type="parTrans" cxnId="{566A05EA-FC86-4B09-9E66-0BAAF222C3DB}">
      <dgm:prSet/>
      <dgm:spPr/>
      <dgm:t>
        <a:bodyPr/>
        <a:lstStyle/>
        <a:p>
          <a:endParaRPr lang="ru-RU" sz="2000"/>
        </a:p>
      </dgm:t>
    </dgm:pt>
    <dgm:pt modelId="{E491A6F7-E1CF-401C-B2B3-77BDD80A05E7}" type="sibTrans" cxnId="{566A05EA-FC86-4B09-9E66-0BAAF222C3DB}">
      <dgm:prSet/>
      <dgm:spPr/>
      <dgm:t>
        <a:bodyPr/>
        <a:lstStyle/>
        <a:p>
          <a:endParaRPr lang="ru-RU" sz="2000"/>
        </a:p>
      </dgm:t>
    </dgm:pt>
    <dgm:pt modelId="{B1C3E919-843A-4E95-B882-3C451A70AC0B}">
      <dgm:prSet custT="1"/>
      <dgm:spPr/>
      <dgm:t>
        <a:bodyPr/>
        <a:lstStyle/>
        <a:p>
          <a:pPr rtl="0"/>
          <a:r>
            <a:rPr lang="ru-RU" sz="2000" smtClean="0"/>
            <a:t>- программно-целевой метод.</a:t>
          </a:r>
          <a:endParaRPr lang="ru-RU" sz="2000"/>
        </a:p>
      </dgm:t>
    </dgm:pt>
    <dgm:pt modelId="{7896E0B6-E80F-495B-A6A9-5F4AEACDF4B5}" type="parTrans" cxnId="{09B5B32D-368F-480D-96C5-237CF74E7E0F}">
      <dgm:prSet/>
      <dgm:spPr/>
      <dgm:t>
        <a:bodyPr/>
        <a:lstStyle/>
        <a:p>
          <a:endParaRPr lang="ru-RU" sz="2000"/>
        </a:p>
      </dgm:t>
    </dgm:pt>
    <dgm:pt modelId="{E0FF0CCE-4BD7-4180-864A-DA408B5168A9}" type="sibTrans" cxnId="{09B5B32D-368F-480D-96C5-237CF74E7E0F}">
      <dgm:prSet/>
      <dgm:spPr/>
      <dgm:t>
        <a:bodyPr/>
        <a:lstStyle/>
        <a:p>
          <a:endParaRPr lang="ru-RU" sz="2000"/>
        </a:p>
      </dgm:t>
    </dgm:pt>
    <dgm:pt modelId="{95B6D682-7B07-4F38-8613-302BB3325424}" type="pres">
      <dgm:prSet presAssocID="{2FD9A456-FDC3-4C20-B1FB-79F3A18C5DE5}" presName="linear" presStyleCnt="0">
        <dgm:presLayoutVars>
          <dgm:animLvl val="lvl"/>
          <dgm:resizeHandles val="exact"/>
        </dgm:presLayoutVars>
      </dgm:prSet>
      <dgm:spPr/>
    </dgm:pt>
    <dgm:pt modelId="{97B06249-5454-4D60-893E-7DCEA8646FB2}" type="pres">
      <dgm:prSet presAssocID="{B5FA492C-93F2-4B1C-A23B-2C30B78A26C1}" presName="parentText" presStyleLbl="node1" presStyleIdx="0" presStyleCnt="6" custScaleY="104127" custLinFactNeighborX="-1214" custLinFactNeighborY="-18824">
        <dgm:presLayoutVars>
          <dgm:chMax val="0"/>
          <dgm:bulletEnabled val="1"/>
        </dgm:presLayoutVars>
      </dgm:prSet>
      <dgm:spPr/>
    </dgm:pt>
    <dgm:pt modelId="{1F364C51-530B-48B9-B96C-F7DE7FCB6B84}" type="pres">
      <dgm:prSet presAssocID="{0A0AD32F-BA59-4288-A089-535CD4E081A6}" presName="spacer" presStyleCnt="0"/>
      <dgm:spPr/>
    </dgm:pt>
    <dgm:pt modelId="{A59C89E8-9880-4433-A3B4-01B9219B6E42}" type="pres">
      <dgm:prSet presAssocID="{889D7312-FF5D-4648-9C19-B5DE7133F233}" presName="parentText" presStyleLbl="node1" presStyleIdx="1" presStyleCnt="6" custScaleY="88448">
        <dgm:presLayoutVars>
          <dgm:chMax val="0"/>
          <dgm:bulletEnabled val="1"/>
        </dgm:presLayoutVars>
      </dgm:prSet>
      <dgm:spPr/>
    </dgm:pt>
    <dgm:pt modelId="{8CC2A606-62E1-4041-BE4A-732BB6A92F43}" type="pres">
      <dgm:prSet presAssocID="{1A184888-96B4-48F7-85F9-2540A9DEF263}" presName="spacer" presStyleCnt="0"/>
      <dgm:spPr/>
    </dgm:pt>
    <dgm:pt modelId="{ECAD705B-C0FC-49B0-AA46-8EC9B3AF9DF9}" type="pres">
      <dgm:prSet presAssocID="{783B0D75-44CE-402D-8F46-18EBB2243CD3}" presName="parentText" presStyleLbl="node1" presStyleIdx="2" presStyleCnt="6" custScaleY="94905">
        <dgm:presLayoutVars>
          <dgm:chMax val="0"/>
          <dgm:bulletEnabled val="1"/>
        </dgm:presLayoutVars>
      </dgm:prSet>
      <dgm:spPr/>
    </dgm:pt>
    <dgm:pt modelId="{0455ACA9-6D4E-4D7F-99A8-A3F8E6B910B2}" type="pres">
      <dgm:prSet presAssocID="{49DDCDFC-5373-43B0-8823-0B5680776C67}" presName="spacer" presStyleCnt="0"/>
      <dgm:spPr/>
    </dgm:pt>
    <dgm:pt modelId="{1C4D4690-E871-4C76-8C8A-DA51F92D7CE3}" type="pres">
      <dgm:prSet presAssocID="{A98E70E1-10BD-44A0-93C1-DDCE6C3554AF}" presName="parentText" presStyleLbl="node1" presStyleIdx="3" presStyleCnt="6" custScaleY="87936">
        <dgm:presLayoutVars>
          <dgm:chMax val="0"/>
          <dgm:bulletEnabled val="1"/>
        </dgm:presLayoutVars>
      </dgm:prSet>
      <dgm:spPr/>
    </dgm:pt>
    <dgm:pt modelId="{1EBF5B8F-4B38-4155-B65D-3D0041E70CE5}" type="pres">
      <dgm:prSet presAssocID="{44A784ED-4A6B-4294-9D58-88345F559676}" presName="spacer" presStyleCnt="0"/>
      <dgm:spPr/>
    </dgm:pt>
    <dgm:pt modelId="{138D581F-D763-47C1-9D40-A41D47691FFB}" type="pres">
      <dgm:prSet presAssocID="{868E42A7-D909-4487-B70B-FFA08BD5D51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8762ABC-EC37-4D8D-9666-1B7CF8A8B78D}" type="pres">
      <dgm:prSet presAssocID="{E491A6F7-E1CF-401C-B2B3-77BDD80A05E7}" presName="spacer" presStyleCnt="0"/>
      <dgm:spPr/>
    </dgm:pt>
    <dgm:pt modelId="{6DB69701-EB47-4C38-A7B6-013CD36D9A7B}" type="pres">
      <dgm:prSet presAssocID="{B1C3E919-843A-4E95-B882-3C451A70AC0B}" presName="parentText" presStyleLbl="node1" presStyleIdx="5" presStyleCnt="6" custScaleY="85651">
        <dgm:presLayoutVars>
          <dgm:chMax val="0"/>
          <dgm:bulletEnabled val="1"/>
        </dgm:presLayoutVars>
      </dgm:prSet>
      <dgm:spPr/>
    </dgm:pt>
  </dgm:ptLst>
  <dgm:cxnLst>
    <dgm:cxn modelId="{566A05EA-FC86-4B09-9E66-0BAAF222C3DB}" srcId="{2FD9A456-FDC3-4C20-B1FB-79F3A18C5DE5}" destId="{868E42A7-D909-4487-B70B-FFA08BD5D515}" srcOrd="4" destOrd="0" parTransId="{296BA174-B009-45D4-B7D1-CF3470F38E84}" sibTransId="{E491A6F7-E1CF-401C-B2B3-77BDD80A05E7}"/>
    <dgm:cxn modelId="{2CD08081-7DD3-439D-90DB-8647CE1D892D}" type="presOf" srcId="{868E42A7-D909-4487-B70B-FFA08BD5D515}" destId="{138D581F-D763-47C1-9D40-A41D47691FFB}" srcOrd="0" destOrd="0" presId="urn:microsoft.com/office/officeart/2005/8/layout/vList2"/>
    <dgm:cxn modelId="{A804A8AE-1C1D-42A2-9EAC-DA1C70EE9EC5}" srcId="{2FD9A456-FDC3-4C20-B1FB-79F3A18C5DE5}" destId="{B5FA492C-93F2-4B1C-A23B-2C30B78A26C1}" srcOrd="0" destOrd="0" parTransId="{326AEBB2-60E4-45A3-8A2F-E96FD5B92768}" sibTransId="{0A0AD32F-BA59-4288-A089-535CD4E081A6}"/>
    <dgm:cxn modelId="{2E58577C-8962-4E65-AC3F-B937B0140970}" type="presOf" srcId="{2FD9A456-FDC3-4C20-B1FB-79F3A18C5DE5}" destId="{95B6D682-7B07-4F38-8613-302BB3325424}" srcOrd="0" destOrd="0" presId="urn:microsoft.com/office/officeart/2005/8/layout/vList2"/>
    <dgm:cxn modelId="{8B07C57D-BC90-4F4A-9C00-F3256A47E352}" type="presOf" srcId="{B5FA492C-93F2-4B1C-A23B-2C30B78A26C1}" destId="{97B06249-5454-4D60-893E-7DCEA8646FB2}" srcOrd="0" destOrd="0" presId="urn:microsoft.com/office/officeart/2005/8/layout/vList2"/>
    <dgm:cxn modelId="{FDDEFB4A-2171-492E-8260-F74E5CCC0ED7}" type="presOf" srcId="{783B0D75-44CE-402D-8F46-18EBB2243CD3}" destId="{ECAD705B-C0FC-49B0-AA46-8EC9B3AF9DF9}" srcOrd="0" destOrd="0" presId="urn:microsoft.com/office/officeart/2005/8/layout/vList2"/>
    <dgm:cxn modelId="{30A56B3A-070D-46E8-93DF-9E199E87FDDE}" type="presOf" srcId="{A98E70E1-10BD-44A0-93C1-DDCE6C3554AF}" destId="{1C4D4690-E871-4C76-8C8A-DA51F92D7CE3}" srcOrd="0" destOrd="0" presId="urn:microsoft.com/office/officeart/2005/8/layout/vList2"/>
    <dgm:cxn modelId="{9525FB78-1236-4B84-B217-8101DDC5E3B5}" srcId="{2FD9A456-FDC3-4C20-B1FB-79F3A18C5DE5}" destId="{A98E70E1-10BD-44A0-93C1-DDCE6C3554AF}" srcOrd="3" destOrd="0" parTransId="{2A6DC1DB-1062-4922-A17E-3A9AF9152ED9}" sibTransId="{44A784ED-4A6B-4294-9D58-88345F559676}"/>
    <dgm:cxn modelId="{F5FF8E63-F429-40BE-AD0F-3A88BE41AFAE}" type="presOf" srcId="{889D7312-FF5D-4648-9C19-B5DE7133F233}" destId="{A59C89E8-9880-4433-A3B4-01B9219B6E42}" srcOrd="0" destOrd="0" presId="urn:microsoft.com/office/officeart/2005/8/layout/vList2"/>
    <dgm:cxn modelId="{3EFA4668-E0AB-457C-BD8B-8E0FCDCA8A73}" srcId="{2FD9A456-FDC3-4C20-B1FB-79F3A18C5DE5}" destId="{889D7312-FF5D-4648-9C19-B5DE7133F233}" srcOrd="1" destOrd="0" parTransId="{D029ACD9-C7AE-4909-B9A6-83204214D6FB}" sibTransId="{1A184888-96B4-48F7-85F9-2540A9DEF263}"/>
    <dgm:cxn modelId="{FFE5A0EB-FB08-44B5-B366-481149E91BAA}" type="presOf" srcId="{B1C3E919-843A-4E95-B882-3C451A70AC0B}" destId="{6DB69701-EB47-4C38-A7B6-013CD36D9A7B}" srcOrd="0" destOrd="0" presId="urn:microsoft.com/office/officeart/2005/8/layout/vList2"/>
    <dgm:cxn modelId="{09B5B32D-368F-480D-96C5-237CF74E7E0F}" srcId="{2FD9A456-FDC3-4C20-B1FB-79F3A18C5DE5}" destId="{B1C3E919-843A-4E95-B882-3C451A70AC0B}" srcOrd="5" destOrd="0" parTransId="{7896E0B6-E80F-495B-A6A9-5F4AEACDF4B5}" sibTransId="{E0FF0CCE-4BD7-4180-864A-DA408B5168A9}"/>
    <dgm:cxn modelId="{3382F576-6A34-4EA5-A332-5E203D0126C5}" srcId="{2FD9A456-FDC3-4C20-B1FB-79F3A18C5DE5}" destId="{783B0D75-44CE-402D-8F46-18EBB2243CD3}" srcOrd="2" destOrd="0" parTransId="{1438E3C7-9ACD-4F99-ACA6-F093DF033272}" sibTransId="{49DDCDFC-5373-43B0-8823-0B5680776C67}"/>
    <dgm:cxn modelId="{9887FA41-5DF8-45A4-879E-4DFDFD27F6D1}" type="presParOf" srcId="{95B6D682-7B07-4F38-8613-302BB3325424}" destId="{97B06249-5454-4D60-893E-7DCEA8646FB2}" srcOrd="0" destOrd="0" presId="urn:microsoft.com/office/officeart/2005/8/layout/vList2"/>
    <dgm:cxn modelId="{B74A4503-B72F-46DF-AEBA-6A3BE4DD83E9}" type="presParOf" srcId="{95B6D682-7B07-4F38-8613-302BB3325424}" destId="{1F364C51-530B-48B9-B96C-F7DE7FCB6B84}" srcOrd="1" destOrd="0" presId="urn:microsoft.com/office/officeart/2005/8/layout/vList2"/>
    <dgm:cxn modelId="{A5420831-BDEC-4F81-8137-B6B71697B747}" type="presParOf" srcId="{95B6D682-7B07-4F38-8613-302BB3325424}" destId="{A59C89E8-9880-4433-A3B4-01B9219B6E42}" srcOrd="2" destOrd="0" presId="urn:microsoft.com/office/officeart/2005/8/layout/vList2"/>
    <dgm:cxn modelId="{F45479D7-58B3-4784-935C-EA5B4A268E32}" type="presParOf" srcId="{95B6D682-7B07-4F38-8613-302BB3325424}" destId="{8CC2A606-62E1-4041-BE4A-732BB6A92F43}" srcOrd="3" destOrd="0" presId="urn:microsoft.com/office/officeart/2005/8/layout/vList2"/>
    <dgm:cxn modelId="{6188B165-C5CC-471A-BDE7-05E7C08583CA}" type="presParOf" srcId="{95B6D682-7B07-4F38-8613-302BB3325424}" destId="{ECAD705B-C0FC-49B0-AA46-8EC9B3AF9DF9}" srcOrd="4" destOrd="0" presId="urn:microsoft.com/office/officeart/2005/8/layout/vList2"/>
    <dgm:cxn modelId="{9B694A87-F87C-4842-AF49-B6A535F1ADBF}" type="presParOf" srcId="{95B6D682-7B07-4F38-8613-302BB3325424}" destId="{0455ACA9-6D4E-4D7F-99A8-A3F8E6B910B2}" srcOrd="5" destOrd="0" presId="urn:microsoft.com/office/officeart/2005/8/layout/vList2"/>
    <dgm:cxn modelId="{E03AEE18-A99A-409F-98FC-632DF15E8304}" type="presParOf" srcId="{95B6D682-7B07-4F38-8613-302BB3325424}" destId="{1C4D4690-E871-4C76-8C8A-DA51F92D7CE3}" srcOrd="6" destOrd="0" presId="urn:microsoft.com/office/officeart/2005/8/layout/vList2"/>
    <dgm:cxn modelId="{CA454EC7-79CF-4239-A757-0E434847B689}" type="presParOf" srcId="{95B6D682-7B07-4F38-8613-302BB3325424}" destId="{1EBF5B8F-4B38-4155-B65D-3D0041E70CE5}" srcOrd="7" destOrd="0" presId="urn:microsoft.com/office/officeart/2005/8/layout/vList2"/>
    <dgm:cxn modelId="{F41EC41B-F7D7-4439-89B6-AE6E8449C7E0}" type="presParOf" srcId="{95B6D682-7B07-4F38-8613-302BB3325424}" destId="{138D581F-D763-47C1-9D40-A41D47691FFB}" srcOrd="8" destOrd="0" presId="urn:microsoft.com/office/officeart/2005/8/layout/vList2"/>
    <dgm:cxn modelId="{8074B21B-5335-4107-A996-2C1C956095D6}" type="presParOf" srcId="{95B6D682-7B07-4F38-8613-302BB3325424}" destId="{C8762ABC-EC37-4D8D-9666-1B7CF8A8B78D}" srcOrd="9" destOrd="0" presId="urn:microsoft.com/office/officeart/2005/8/layout/vList2"/>
    <dgm:cxn modelId="{CB02E65C-7F63-4817-8E2A-0A777C274EA7}" type="presParOf" srcId="{95B6D682-7B07-4F38-8613-302BB3325424}" destId="{6DB69701-EB47-4C38-A7B6-013CD36D9A7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FFB89A-B57A-4B85-9FAD-A2B1120DED90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3C9D2F0-F1B8-4400-854C-54ED9D26A9A9}">
      <dgm:prSet phldrT="[Текст]" custT="1"/>
      <dgm:spPr/>
      <dgm:t>
        <a:bodyPr/>
        <a:lstStyle/>
        <a:p>
          <a:r>
            <a:rPr lang="ru-RU" sz="2200" dirty="0" smtClean="0"/>
            <a:t>соответствия экономической классификации расходов бюджета;</a:t>
          </a:r>
          <a:endParaRPr lang="ru-RU" sz="2200" dirty="0"/>
        </a:p>
      </dgm:t>
    </dgm:pt>
    <dgm:pt modelId="{5A6993C5-0B07-4E0C-892E-7270BFF0FCD9}" type="parTrans" cxnId="{DE9B4863-C67A-41FD-801B-14FCE0447732}">
      <dgm:prSet/>
      <dgm:spPr/>
      <dgm:t>
        <a:bodyPr/>
        <a:lstStyle/>
        <a:p>
          <a:endParaRPr lang="ru-RU" sz="1800"/>
        </a:p>
      </dgm:t>
    </dgm:pt>
    <dgm:pt modelId="{6E84D949-1431-49D5-90A6-7C7DFD5BC785}" type="sibTrans" cxnId="{DE9B4863-C67A-41FD-801B-14FCE0447732}">
      <dgm:prSet/>
      <dgm:spPr/>
      <dgm:t>
        <a:bodyPr/>
        <a:lstStyle/>
        <a:p>
          <a:endParaRPr lang="ru-RU" sz="1800"/>
        </a:p>
      </dgm:t>
    </dgm:pt>
    <dgm:pt modelId="{F374C088-98D4-4F4E-A52C-7B0C43021FE1}">
      <dgm:prSet phldrT="[Текст]" custT="1"/>
      <dgm:spPr/>
      <dgm:t>
        <a:bodyPr/>
        <a:lstStyle/>
        <a:p>
          <a:r>
            <a:rPr lang="ru-RU" sz="2200" dirty="0" smtClean="0"/>
            <a:t>соблюдения действующих норм, нормативов, социальных стандартов;</a:t>
          </a:r>
          <a:endParaRPr lang="ru-RU" sz="2200" dirty="0"/>
        </a:p>
      </dgm:t>
    </dgm:pt>
    <dgm:pt modelId="{F84070B5-89FF-4701-9E7D-774D217A0EDA}" type="parTrans" cxnId="{EDE5058B-BEF6-430E-A1C8-E9EA23A3F505}">
      <dgm:prSet/>
      <dgm:spPr/>
      <dgm:t>
        <a:bodyPr/>
        <a:lstStyle/>
        <a:p>
          <a:endParaRPr lang="ru-RU" sz="1800"/>
        </a:p>
      </dgm:t>
    </dgm:pt>
    <dgm:pt modelId="{AD116458-684F-4E5F-BA69-48FB0C54DB7F}" type="sibTrans" cxnId="{EDE5058B-BEF6-430E-A1C8-E9EA23A3F505}">
      <dgm:prSet/>
      <dgm:spPr/>
      <dgm:t>
        <a:bodyPr/>
        <a:lstStyle/>
        <a:p>
          <a:endParaRPr lang="ru-RU" sz="1800"/>
        </a:p>
      </dgm:t>
    </dgm:pt>
    <dgm:pt modelId="{793916B7-C9DA-4F09-A3B6-80EEAA227726}">
      <dgm:prSet phldrT="[Текст]" custT="1"/>
      <dgm:spPr/>
      <dgm:t>
        <a:bodyPr/>
        <a:lstStyle/>
        <a:p>
          <a:r>
            <a:rPr lang="ru-RU" sz="2200" dirty="0" smtClean="0"/>
            <a:t>отражение плановых показателей в бюджетных сметах.</a:t>
          </a:r>
          <a:endParaRPr lang="ru-RU" sz="2200" dirty="0"/>
        </a:p>
      </dgm:t>
    </dgm:pt>
    <dgm:pt modelId="{05405C5C-DB42-4487-AFBF-DF9678F7A28C}" type="parTrans" cxnId="{317EA511-4168-42EB-8270-81DEB67E353F}">
      <dgm:prSet/>
      <dgm:spPr/>
      <dgm:t>
        <a:bodyPr/>
        <a:lstStyle/>
        <a:p>
          <a:endParaRPr lang="ru-RU" sz="1800"/>
        </a:p>
      </dgm:t>
    </dgm:pt>
    <dgm:pt modelId="{55B276FA-CE8D-4524-BD59-BBF64C79D2C0}" type="sibTrans" cxnId="{317EA511-4168-42EB-8270-81DEB67E353F}">
      <dgm:prSet/>
      <dgm:spPr/>
      <dgm:t>
        <a:bodyPr/>
        <a:lstStyle/>
        <a:p>
          <a:endParaRPr lang="ru-RU" sz="1800"/>
        </a:p>
      </dgm:t>
    </dgm:pt>
    <dgm:pt modelId="{7B60F110-ACF0-4A86-87BD-862EF401E37C}" type="pres">
      <dgm:prSet presAssocID="{3DFFB89A-B57A-4B85-9FAD-A2B1120DED90}" presName="linear" presStyleCnt="0">
        <dgm:presLayoutVars>
          <dgm:dir/>
          <dgm:animLvl val="lvl"/>
          <dgm:resizeHandles val="exact"/>
        </dgm:presLayoutVars>
      </dgm:prSet>
      <dgm:spPr/>
    </dgm:pt>
    <dgm:pt modelId="{3F08C5CF-3DE0-4A79-9127-0205D1BBF66E}" type="pres">
      <dgm:prSet presAssocID="{B3C9D2F0-F1B8-4400-854C-54ED9D26A9A9}" presName="parentLin" presStyleCnt="0"/>
      <dgm:spPr/>
    </dgm:pt>
    <dgm:pt modelId="{4D13DBB4-2E62-4BDC-A98C-4D1406C460AD}" type="pres">
      <dgm:prSet presAssocID="{B3C9D2F0-F1B8-4400-854C-54ED9D26A9A9}" presName="parentLeftMargin" presStyleLbl="node1" presStyleIdx="0" presStyleCnt="3"/>
      <dgm:spPr/>
    </dgm:pt>
    <dgm:pt modelId="{48EF49C8-97C7-4BCC-A802-DEC8C72D1648}" type="pres">
      <dgm:prSet presAssocID="{B3C9D2F0-F1B8-4400-854C-54ED9D26A9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A9D69-2E4B-47FF-BE60-EB0E95638ECD}" type="pres">
      <dgm:prSet presAssocID="{B3C9D2F0-F1B8-4400-854C-54ED9D26A9A9}" presName="negativeSpace" presStyleCnt="0"/>
      <dgm:spPr/>
    </dgm:pt>
    <dgm:pt modelId="{D8A9171E-6320-4A3B-9CFB-87396B96D029}" type="pres">
      <dgm:prSet presAssocID="{B3C9D2F0-F1B8-4400-854C-54ED9D26A9A9}" presName="childText" presStyleLbl="conFgAcc1" presStyleIdx="0" presStyleCnt="3">
        <dgm:presLayoutVars>
          <dgm:bulletEnabled val="1"/>
        </dgm:presLayoutVars>
      </dgm:prSet>
      <dgm:spPr/>
    </dgm:pt>
    <dgm:pt modelId="{3B399AEC-E6AF-41C3-A153-70484F2EFBF3}" type="pres">
      <dgm:prSet presAssocID="{6E84D949-1431-49D5-90A6-7C7DFD5BC785}" presName="spaceBetweenRectangles" presStyleCnt="0"/>
      <dgm:spPr/>
    </dgm:pt>
    <dgm:pt modelId="{8494DB2A-F708-4FD0-8580-97F17FE3C569}" type="pres">
      <dgm:prSet presAssocID="{F374C088-98D4-4F4E-A52C-7B0C43021FE1}" presName="parentLin" presStyleCnt="0"/>
      <dgm:spPr/>
    </dgm:pt>
    <dgm:pt modelId="{FA166A32-DCA1-488D-B43D-DFD8FB034309}" type="pres">
      <dgm:prSet presAssocID="{F374C088-98D4-4F4E-A52C-7B0C43021FE1}" presName="parentLeftMargin" presStyleLbl="node1" presStyleIdx="0" presStyleCnt="3"/>
      <dgm:spPr/>
    </dgm:pt>
    <dgm:pt modelId="{981A02ED-1805-43A7-9DB8-00F36A110CA6}" type="pres">
      <dgm:prSet presAssocID="{F374C088-98D4-4F4E-A52C-7B0C43021FE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C2669-5A64-4A60-B93E-B4026BE6E353}" type="pres">
      <dgm:prSet presAssocID="{F374C088-98D4-4F4E-A52C-7B0C43021FE1}" presName="negativeSpace" presStyleCnt="0"/>
      <dgm:spPr/>
    </dgm:pt>
    <dgm:pt modelId="{5D09A9BA-C68E-46CC-8023-705B10DA5CE6}" type="pres">
      <dgm:prSet presAssocID="{F374C088-98D4-4F4E-A52C-7B0C43021FE1}" presName="childText" presStyleLbl="conFgAcc1" presStyleIdx="1" presStyleCnt="3">
        <dgm:presLayoutVars>
          <dgm:bulletEnabled val="1"/>
        </dgm:presLayoutVars>
      </dgm:prSet>
      <dgm:spPr/>
    </dgm:pt>
    <dgm:pt modelId="{2D3B8D0E-B18C-4043-83D6-05F2EE80CAFB}" type="pres">
      <dgm:prSet presAssocID="{AD116458-684F-4E5F-BA69-48FB0C54DB7F}" presName="spaceBetweenRectangles" presStyleCnt="0"/>
      <dgm:spPr/>
    </dgm:pt>
    <dgm:pt modelId="{9A2A9C7A-26A9-4A34-AB7B-3EC92B2443AF}" type="pres">
      <dgm:prSet presAssocID="{793916B7-C9DA-4F09-A3B6-80EEAA227726}" presName="parentLin" presStyleCnt="0"/>
      <dgm:spPr/>
    </dgm:pt>
    <dgm:pt modelId="{C24EB075-B423-4DD0-84B7-8C803739C86F}" type="pres">
      <dgm:prSet presAssocID="{793916B7-C9DA-4F09-A3B6-80EEAA227726}" presName="parentLeftMargin" presStyleLbl="node1" presStyleIdx="1" presStyleCnt="3"/>
      <dgm:spPr/>
    </dgm:pt>
    <dgm:pt modelId="{A8090F91-DAB1-4F13-A13D-A61E7606A9F8}" type="pres">
      <dgm:prSet presAssocID="{793916B7-C9DA-4F09-A3B6-80EEAA22772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00DA4-3FAF-4453-A8E4-A71D165BCC78}" type="pres">
      <dgm:prSet presAssocID="{793916B7-C9DA-4F09-A3B6-80EEAA227726}" presName="negativeSpace" presStyleCnt="0"/>
      <dgm:spPr/>
    </dgm:pt>
    <dgm:pt modelId="{19AF8D3C-879D-4E35-877F-847EB3232EFA}" type="pres">
      <dgm:prSet presAssocID="{793916B7-C9DA-4F09-A3B6-80EEAA22772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E9B4863-C67A-41FD-801B-14FCE0447732}" srcId="{3DFFB89A-B57A-4B85-9FAD-A2B1120DED90}" destId="{B3C9D2F0-F1B8-4400-854C-54ED9D26A9A9}" srcOrd="0" destOrd="0" parTransId="{5A6993C5-0B07-4E0C-892E-7270BFF0FCD9}" sibTransId="{6E84D949-1431-49D5-90A6-7C7DFD5BC785}"/>
    <dgm:cxn modelId="{DB8FA283-679D-4995-AFB3-3915F137398E}" type="presOf" srcId="{F374C088-98D4-4F4E-A52C-7B0C43021FE1}" destId="{981A02ED-1805-43A7-9DB8-00F36A110CA6}" srcOrd="1" destOrd="0" presId="urn:microsoft.com/office/officeart/2005/8/layout/list1"/>
    <dgm:cxn modelId="{EDE5058B-BEF6-430E-A1C8-E9EA23A3F505}" srcId="{3DFFB89A-B57A-4B85-9FAD-A2B1120DED90}" destId="{F374C088-98D4-4F4E-A52C-7B0C43021FE1}" srcOrd="1" destOrd="0" parTransId="{F84070B5-89FF-4701-9E7D-774D217A0EDA}" sibTransId="{AD116458-684F-4E5F-BA69-48FB0C54DB7F}"/>
    <dgm:cxn modelId="{0AA3CC69-2F7B-408B-AD14-936302E516E7}" type="presOf" srcId="{B3C9D2F0-F1B8-4400-854C-54ED9D26A9A9}" destId="{4D13DBB4-2E62-4BDC-A98C-4D1406C460AD}" srcOrd="0" destOrd="0" presId="urn:microsoft.com/office/officeart/2005/8/layout/list1"/>
    <dgm:cxn modelId="{317EA511-4168-42EB-8270-81DEB67E353F}" srcId="{3DFFB89A-B57A-4B85-9FAD-A2B1120DED90}" destId="{793916B7-C9DA-4F09-A3B6-80EEAA227726}" srcOrd="2" destOrd="0" parTransId="{05405C5C-DB42-4487-AFBF-DF9678F7A28C}" sibTransId="{55B276FA-CE8D-4524-BD59-BBF64C79D2C0}"/>
    <dgm:cxn modelId="{6AB30927-7486-4DFD-BCCE-C4AD679357F8}" type="presOf" srcId="{F374C088-98D4-4F4E-A52C-7B0C43021FE1}" destId="{FA166A32-DCA1-488D-B43D-DFD8FB034309}" srcOrd="0" destOrd="0" presId="urn:microsoft.com/office/officeart/2005/8/layout/list1"/>
    <dgm:cxn modelId="{631D295A-FF38-45F5-BB38-6FA78685DE73}" type="presOf" srcId="{B3C9D2F0-F1B8-4400-854C-54ED9D26A9A9}" destId="{48EF49C8-97C7-4BCC-A802-DEC8C72D1648}" srcOrd="1" destOrd="0" presId="urn:microsoft.com/office/officeart/2005/8/layout/list1"/>
    <dgm:cxn modelId="{D0AD9708-FF02-4A4C-A27B-405893A0B68B}" type="presOf" srcId="{3DFFB89A-B57A-4B85-9FAD-A2B1120DED90}" destId="{7B60F110-ACF0-4A86-87BD-862EF401E37C}" srcOrd="0" destOrd="0" presId="urn:microsoft.com/office/officeart/2005/8/layout/list1"/>
    <dgm:cxn modelId="{FE10BA0C-715B-4ED0-A774-5B6D88DA39BE}" type="presOf" srcId="{793916B7-C9DA-4F09-A3B6-80EEAA227726}" destId="{C24EB075-B423-4DD0-84B7-8C803739C86F}" srcOrd="0" destOrd="0" presId="urn:microsoft.com/office/officeart/2005/8/layout/list1"/>
    <dgm:cxn modelId="{5D603EDF-A903-4F3C-983A-A6D2D96CA146}" type="presOf" srcId="{793916B7-C9DA-4F09-A3B6-80EEAA227726}" destId="{A8090F91-DAB1-4F13-A13D-A61E7606A9F8}" srcOrd="1" destOrd="0" presId="urn:microsoft.com/office/officeart/2005/8/layout/list1"/>
    <dgm:cxn modelId="{42727291-B822-4B78-87E7-7DB71B525B86}" type="presParOf" srcId="{7B60F110-ACF0-4A86-87BD-862EF401E37C}" destId="{3F08C5CF-3DE0-4A79-9127-0205D1BBF66E}" srcOrd="0" destOrd="0" presId="urn:microsoft.com/office/officeart/2005/8/layout/list1"/>
    <dgm:cxn modelId="{96696D8A-648A-4C7E-AE96-FD83FF9803B6}" type="presParOf" srcId="{3F08C5CF-3DE0-4A79-9127-0205D1BBF66E}" destId="{4D13DBB4-2E62-4BDC-A98C-4D1406C460AD}" srcOrd="0" destOrd="0" presId="urn:microsoft.com/office/officeart/2005/8/layout/list1"/>
    <dgm:cxn modelId="{3A3C205D-0A9C-4306-9A49-C12BD37A8B0A}" type="presParOf" srcId="{3F08C5CF-3DE0-4A79-9127-0205D1BBF66E}" destId="{48EF49C8-97C7-4BCC-A802-DEC8C72D1648}" srcOrd="1" destOrd="0" presId="urn:microsoft.com/office/officeart/2005/8/layout/list1"/>
    <dgm:cxn modelId="{3EDE700C-3D47-4A77-ABF3-9F60AD481D33}" type="presParOf" srcId="{7B60F110-ACF0-4A86-87BD-862EF401E37C}" destId="{80FA9D69-2E4B-47FF-BE60-EB0E95638ECD}" srcOrd="1" destOrd="0" presId="urn:microsoft.com/office/officeart/2005/8/layout/list1"/>
    <dgm:cxn modelId="{D40A25B4-99FF-4B6C-B834-E0963973E54C}" type="presParOf" srcId="{7B60F110-ACF0-4A86-87BD-862EF401E37C}" destId="{D8A9171E-6320-4A3B-9CFB-87396B96D029}" srcOrd="2" destOrd="0" presId="urn:microsoft.com/office/officeart/2005/8/layout/list1"/>
    <dgm:cxn modelId="{3F077EED-1D10-4E75-8ADA-BC4DD125947C}" type="presParOf" srcId="{7B60F110-ACF0-4A86-87BD-862EF401E37C}" destId="{3B399AEC-E6AF-41C3-A153-70484F2EFBF3}" srcOrd="3" destOrd="0" presId="urn:microsoft.com/office/officeart/2005/8/layout/list1"/>
    <dgm:cxn modelId="{9D855908-1A58-4D39-A651-2D3F2CAB0D58}" type="presParOf" srcId="{7B60F110-ACF0-4A86-87BD-862EF401E37C}" destId="{8494DB2A-F708-4FD0-8580-97F17FE3C569}" srcOrd="4" destOrd="0" presId="urn:microsoft.com/office/officeart/2005/8/layout/list1"/>
    <dgm:cxn modelId="{FA4B9820-0EBC-447B-AED9-1FA1E08AE759}" type="presParOf" srcId="{8494DB2A-F708-4FD0-8580-97F17FE3C569}" destId="{FA166A32-DCA1-488D-B43D-DFD8FB034309}" srcOrd="0" destOrd="0" presId="urn:microsoft.com/office/officeart/2005/8/layout/list1"/>
    <dgm:cxn modelId="{CD7BF194-E1F0-411D-93E8-3E032FA9DA0A}" type="presParOf" srcId="{8494DB2A-F708-4FD0-8580-97F17FE3C569}" destId="{981A02ED-1805-43A7-9DB8-00F36A110CA6}" srcOrd="1" destOrd="0" presId="urn:microsoft.com/office/officeart/2005/8/layout/list1"/>
    <dgm:cxn modelId="{AB530CC0-82AB-4AA1-9E66-CC13CA1EB1A1}" type="presParOf" srcId="{7B60F110-ACF0-4A86-87BD-862EF401E37C}" destId="{F24C2669-5A64-4A60-B93E-B4026BE6E353}" srcOrd="5" destOrd="0" presId="urn:microsoft.com/office/officeart/2005/8/layout/list1"/>
    <dgm:cxn modelId="{04605C79-4614-4E20-BB15-9191FB369AA6}" type="presParOf" srcId="{7B60F110-ACF0-4A86-87BD-862EF401E37C}" destId="{5D09A9BA-C68E-46CC-8023-705B10DA5CE6}" srcOrd="6" destOrd="0" presId="urn:microsoft.com/office/officeart/2005/8/layout/list1"/>
    <dgm:cxn modelId="{E0492264-D8BC-481D-921B-0430AB80B7E4}" type="presParOf" srcId="{7B60F110-ACF0-4A86-87BD-862EF401E37C}" destId="{2D3B8D0E-B18C-4043-83D6-05F2EE80CAFB}" srcOrd="7" destOrd="0" presId="urn:microsoft.com/office/officeart/2005/8/layout/list1"/>
    <dgm:cxn modelId="{EC9BFC6E-8DC8-407D-BE7F-8FD2FE133255}" type="presParOf" srcId="{7B60F110-ACF0-4A86-87BD-862EF401E37C}" destId="{9A2A9C7A-26A9-4A34-AB7B-3EC92B2443AF}" srcOrd="8" destOrd="0" presId="urn:microsoft.com/office/officeart/2005/8/layout/list1"/>
    <dgm:cxn modelId="{F5FB6CF0-4168-4908-86F7-F2A78AE3F2A7}" type="presParOf" srcId="{9A2A9C7A-26A9-4A34-AB7B-3EC92B2443AF}" destId="{C24EB075-B423-4DD0-84B7-8C803739C86F}" srcOrd="0" destOrd="0" presId="urn:microsoft.com/office/officeart/2005/8/layout/list1"/>
    <dgm:cxn modelId="{CF19D092-C33D-41CF-9FF7-6FDCC522ED3B}" type="presParOf" srcId="{9A2A9C7A-26A9-4A34-AB7B-3EC92B2443AF}" destId="{A8090F91-DAB1-4F13-A13D-A61E7606A9F8}" srcOrd="1" destOrd="0" presId="urn:microsoft.com/office/officeart/2005/8/layout/list1"/>
    <dgm:cxn modelId="{BC695D99-516E-44CF-B87E-93468D4C7E67}" type="presParOf" srcId="{7B60F110-ACF0-4A86-87BD-862EF401E37C}" destId="{7FA00DA4-3FAF-4453-A8E4-A71D165BCC78}" srcOrd="9" destOrd="0" presId="urn:microsoft.com/office/officeart/2005/8/layout/list1"/>
    <dgm:cxn modelId="{389C2E7B-B9BE-4B95-9ED5-F777ADA31C60}" type="presParOf" srcId="{7B60F110-ACF0-4A86-87BD-862EF401E37C}" destId="{19AF8D3C-879D-4E35-877F-847EB3232EF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A4A10-4876-4CBC-B50A-8AFC1F794BE4}">
      <dsp:nvSpPr>
        <dsp:cNvPr id="0" name=""/>
        <dsp:cNvSpPr/>
      </dsp:nvSpPr>
      <dsp:spPr>
        <a:xfrm rot="16200000">
          <a:off x="-329637" y="352761"/>
          <a:ext cx="3240360" cy="2534836"/>
        </a:xfrm>
        <a:prstGeom prst="flowChartManualOperati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само-финансирования</a:t>
          </a:r>
          <a:endParaRPr lang="ru-RU" sz="600" kern="1200" dirty="0"/>
        </a:p>
      </dsp:txBody>
      <dsp:txXfrm rot="5400000">
        <a:off x="23125" y="648071"/>
        <a:ext cx="2534836" cy="1944216"/>
      </dsp:txXfrm>
    </dsp:sp>
    <dsp:sp modelId="{22D0CD2C-CFC8-488D-A381-6632DED5D345}">
      <dsp:nvSpPr>
        <dsp:cNvPr id="0" name=""/>
        <dsp:cNvSpPr/>
      </dsp:nvSpPr>
      <dsp:spPr>
        <a:xfrm rot="16200000">
          <a:off x="2374381" y="352761"/>
          <a:ext cx="3240360" cy="2534836"/>
        </a:xfrm>
        <a:prstGeom prst="flowChartManualOperation">
          <a:avLst/>
        </a:prstGeom>
        <a:gradFill rotWithShape="0">
          <a:gsLst>
            <a:gs pos="0">
              <a:schemeClr val="accent2">
                <a:shade val="50000"/>
                <a:hueOff val="193806"/>
                <a:satOff val="23896"/>
                <a:lumOff val="27157"/>
                <a:alphaOff val="0"/>
                <a:lumMod val="95000"/>
              </a:schemeClr>
            </a:gs>
            <a:gs pos="100000">
              <a:schemeClr val="accent2">
                <a:shade val="50000"/>
                <a:hueOff val="193806"/>
                <a:satOff val="23896"/>
                <a:lumOff val="2715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учреждения, функционирующие за счёт бюджетных дотаций</a:t>
          </a:r>
          <a:endParaRPr lang="ru-RU" sz="2000" kern="1200" dirty="0"/>
        </a:p>
      </dsp:txBody>
      <dsp:txXfrm rot="5400000">
        <a:off x="2727143" y="648071"/>
        <a:ext cx="2534836" cy="1944216"/>
      </dsp:txXfrm>
    </dsp:sp>
    <dsp:sp modelId="{0CCB913C-5E3C-4268-8FD7-53DC78CF80A5}">
      <dsp:nvSpPr>
        <dsp:cNvPr id="0" name=""/>
        <dsp:cNvSpPr/>
      </dsp:nvSpPr>
      <dsp:spPr>
        <a:xfrm rot="16200000">
          <a:off x="5173221" y="278871"/>
          <a:ext cx="3240360" cy="2682617"/>
        </a:xfrm>
        <a:prstGeom prst="flowChartManualOperation">
          <a:avLst/>
        </a:prstGeom>
        <a:gradFill rotWithShape="0">
          <a:gsLst>
            <a:gs pos="0">
              <a:schemeClr val="accent2">
                <a:shade val="50000"/>
                <a:hueOff val="193806"/>
                <a:satOff val="23896"/>
                <a:lumOff val="27157"/>
                <a:alphaOff val="0"/>
                <a:lumMod val="95000"/>
              </a:schemeClr>
            </a:gs>
            <a:gs pos="100000">
              <a:schemeClr val="accent2">
                <a:shade val="50000"/>
                <a:hueOff val="193806"/>
                <a:satOff val="23896"/>
                <a:lumOff val="2715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учреждения, находящиеся частично на бюджетном финансировании и имеющие собственные источники доходов.</a:t>
          </a:r>
          <a:endParaRPr lang="ru-RU" sz="600" kern="1200" dirty="0"/>
        </a:p>
      </dsp:txBody>
      <dsp:txXfrm rot="5400000">
        <a:off x="5452093" y="648071"/>
        <a:ext cx="2682617" cy="1944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C0FB8-1F9B-4528-9A87-F0C57964ADD9}">
      <dsp:nvSpPr>
        <dsp:cNvPr id="0" name=""/>
        <dsp:cNvSpPr/>
      </dsp:nvSpPr>
      <dsp:spPr>
        <a:xfrm>
          <a:off x="66015" y="733186"/>
          <a:ext cx="8135695" cy="2880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C7E967-8C33-4E48-B102-8AE5E0A02206}">
      <dsp:nvSpPr>
        <dsp:cNvPr id="0" name=""/>
        <dsp:cNvSpPr/>
      </dsp:nvSpPr>
      <dsp:spPr>
        <a:xfrm>
          <a:off x="144016" y="864097"/>
          <a:ext cx="296173" cy="2961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7454C7-FD8E-4334-9170-C826D5FEC5CB}">
      <dsp:nvSpPr>
        <dsp:cNvPr id="0" name=""/>
        <dsp:cNvSpPr/>
      </dsp:nvSpPr>
      <dsp:spPr>
        <a:xfrm>
          <a:off x="786697" y="219955"/>
          <a:ext cx="7134174" cy="375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В этом качестве выступили:</a:t>
          </a:r>
          <a:endParaRPr lang="ru-RU" sz="2400" kern="1200" baseline="0" dirty="0"/>
        </a:p>
      </dsp:txBody>
      <dsp:txXfrm>
        <a:off x="786697" y="219955"/>
        <a:ext cx="7134174" cy="375266"/>
      </dsp:txXfrm>
    </dsp:sp>
    <dsp:sp modelId="{8B27A9F3-FD1A-443D-B4BA-D633E9D56AB1}">
      <dsp:nvSpPr>
        <dsp:cNvPr id="0" name=""/>
        <dsp:cNvSpPr/>
      </dsp:nvSpPr>
      <dsp:spPr>
        <a:xfrm>
          <a:off x="144017" y="1296144"/>
          <a:ext cx="296165" cy="296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4F4B4-B6A3-4FEB-AF0F-81F377228635}">
      <dsp:nvSpPr>
        <dsp:cNvPr id="0" name=""/>
        <dsp:cNvSpPr/>
      </dsp:nvSpPr>
      <dsp:spPr>
        <a:xfrm>
          <a:off x="505917" y="1099783"/>
          <a:ext cx="8290797" cy="69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средства от оказания платных услуг населению и другим организациям;</a:t>
          </a:r>
          <a:endParaRPr lang="ru-RU" sz="1800" kern="1200" dirty="0"/>
        </a:p>
      </dsp:txBody>
      <dsp:txXfrm>
        <a:off x="505917" y="1099783"/>
        <a:ext cx="8290797" cy="690363"/>
      </dsp:txXfrm>
    </dsp:sp>
    <dsp:sp modelId="{2E698C92-3674-4061-8FED-6426429E8D69}">
      <dsp:nvSpPr>
        <dsp:cNvPr id="0" name=""/>
        <dsp:cNvSpPr/>
      </dsp:nvSpPr>
      <dsp:spPr>
        <a:xfrm>
          <a:off x="139317" y="1906297"/>
          <a:ext cx="296165" cy="296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ABE3A-749C-4C07-B792-3A8170473587}">
      <dsp:nvSpPr>
        <dsp:cNvPr id="0" name=""/>
        <dsp:cNvSpPr/>
      </dsp:nvSpPr>
      <dsp:spPr>
        <a:xfrm>
          <a:off x="505917" y="1759660"/>
          <a:ext cx="8319217" cy="69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поступления в виде платы за сдачу в аренду помещений и оборудования, платы за проживание в общежитии;</a:t>
          </a:r>
          <a:endParaRPr lang="ru-RU" sz="1800" kern="1200" dirty="0"/>
        </a:p>
      </dsp:txBody>
      <dsp:txXfrm>
        <a:off x="505917" y="1759660"/>
        <a:ext cx="8319217" cy="690363"/>
      </dsp:txXfrm>
    </dsp:sp>
    <dsp:sp modelId="{907A4DBE-FC63-4203-B674-275405C01767}">
      <dsp:nvSpPr>
        <dsp:cNvPr id="0" name=""/>
        <dsp:cNvSpPr/>
      </dsp:nvSpPr>
      <dsp:spPr>
        <a:xfrm>
          <a:off x="139318" y="2492849"/>
          <a:ext cx="296165" cy="296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9BAF0-C034-4FB1-A3BB-3FE330B8664E}">
      <dsp:nvSpPr>
        <dsp:cNvPr id="0" name=""/>
        <dsp:cNvSpPr/>
      </dsp:nvSpPr>
      <dsp:spPr>
        <a:xfrm>
          <a:off x="505917" y="2492847"/>
          <a:ext cx="8138423" cy="69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пожертвования;</a:t>
          </a:r>
          <a:endParaRPr lang="ru-RU" sz="1800" kern="1200" dirty="0"/>
        </a:p>
      </dsp:txBody>
      <dsp:txXfrm>
        <a:off x="505917" y="2492847"/>
        <a:ext cx="8138423" cy="690363"/>
      </dsp:txXfrm>
    </dsp:sp>
    <dsp:sp modelId="{5429505A-42D1-4FAB-93BA-1A21BAD9023C}">
      <dsp:nvSpPr>
        <dsp:cNvPr id="0" name=""/>
        <dsp:cNvSpPr/>
      </dsp:nvSpPr>
      <dsp:spPr>
        <a:xfrm>
          <a:off x="144015" y="3312367"/>
          <a:ext cx="296165" cy="296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72DF49-B72A-4E6C-9765-E21A5AFFBE86}">
      <dsp:nvSpPr>
        <dsp:cNvPr id="0" name=""/>
        <dsp:cNvSpPr/>
      </dsp:nvSpPr>
      <dsp:spPr>
        <a:xfrm>
          <a:off x="504042" y="3240358"/>
          <a:ext cx="8138423" cy="690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средства от иной приносящей доход деятельности в соответствии с законодательством страны.</a:t>
          </a:r>
          <a:endParaRPr lang="ru-RU" sz="1800" kern="1200" dirty="0"/>
        </a:p>
      </dsp:txBody>
      <dsp:txXfrm>
        <a:off x="504042" y="3240358"/>
        <a:ext cx="8138423" cy="6903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41FB2-4BE0-41D4-86FA-4C1533CAD875}">
      <dsp:nvSpPr>
        <dsp:cNvPr id="0" name=""/>
        <dsp:cNvSpPr/>
      </dsp:nvSpPr>
      <dsp:spPr>
        <a:xfrm>
          <a:off x="862476" y="257873"/>
          <a:ext cx="6483959" cy="11964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1040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1) бюджетное финансирование – при этом государственный бюджет выступает единственным источником;</a:t>
          </a:r>
          <a:endParaRPr lang="ru-RU" sz="20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862476" y="257873"/>
        <a:ext cx="6483959" cy="1196464"/>
      </dsp:txXfrm>
    </dsp:sp>
    <dsp:sp modelId="{FA22D230-CF64-4B37-A2CA-56ADF5D73482}">
      <dsp:nvSpPr>
        <dsp:cNvPr id="0" name=""/>
        <dsp:cNvSpPr/>
      </dsp:nvSpPr>
      <dsp:spPr>
        <a:xfrm>
          <a:off x="576061" y="0"/>
          <a:ext cx="837525" cy="1256288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9DB82E1-3222-44B6-B8D0-BD7A50BAC1CF}">
      <dsp:nvSpPr>
        <dsp:cNvPr id="0" name=""/>
        <dsp:cNvSpPr/>
      </dsp:nvSpPr>
      <dsp:spPr>
        <a:xfrm>
          <a:off x="944563" y="1764089"/>
          <a:ext cx="6319785" cy="11964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1040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2) бюджетно-хозрасчётное (смешанное) финансирование – часть затрат покрывается средствами бюджета;</a:t>
          </a:r>
          <a:endParaRPr lang="ru-RU" sz="20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944563" y="1764089"/>
        <a:ext cx="6319785" cy="1196464"/>
      </dsp:txXfrm>
    </dsp:sp>
    <dsp:sp modelId="{A168BF0E-C4B3-4416-A134-061C716CE79C}">
      <dsp:nvSpPr>
        <dsp:cNvPr id="0" name=""/>
        <dsp:cNvSpPr/>
      </dsp:nvSpPr>
      <dsp:spPr>
        <a:xfrm>
          <a:off x="576061" y="1527485"/>
          <a:ext cx="837525" cy="1256288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-3211747"/>
                <a:satOff val="-5230"/>
                <a:lumOff val="-636"/>
                <a:alphaOff val="0"/>
                <a:lumMod val="95000"/>
              </a:schemeClr>
            </a:gs>
            <a:gs pos="100000">
              <a:schemeClr val="accent2">
                <a:tint val="50000"/>
                <a:hueOff val="-3211747"/>
                <a:satOff val="-5230"/>
                <a:lumOff val="-63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749055F-81BC-46C5-8098-7AA0F9A71A6D}">
      <dsp:nvSpPr>
        <dsp:cNvPr id="0" name=""/>
        <dsp:cNvSpPr/>
      </dsp:nvSpPr>
      <dsp:spPr>
        <a:xfrm>
          <a:off x="1084999" y="3270306"/>
          <a:ext cx="6038912" cy="11964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10406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3) хозрасчётное финансирование – осуществляется исключительно за счёт собственных средств субъектов хозяйствования.</a:t>
          </a:r>
          <a:endParaRPr lang="ru-RU" sz="20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1084999" y="3270306"/>
        <a:ext cx="6038912" cy="1196464"/>
      </dsp:txXfrm>
    </dsp:sp>
    <dsp:sp modelId="{03501366-D65A-4E4D-89A8-FA6154B8AFF0}">
      <dsp:nvSpPr>
        <dsp:cNvPr id="0" name=""/>
        <dsp:cNvSpPr/>
      </dsp:nvSpPr>
      <dsp:spPr>
        <a:xfrm>
          <a:off x="576061" y="3039656"/>
          <a:ext cx="837525" cy="1256288"/>
        </a:xfrm>
        <a:prstGeom prst="rect">
          <a:avLst/>
        </a:prstGeom>
        <a:gradFill rotWithShape="0">
          <a:gsLst>
            <a:gs pos="0">
              <a:schemeClr val="accent2">
                <a:tint val="50000"/>
                <a:hueOff val="-6423495"/>
                <a:satOff val="-10461"/>
                <a:lumOff val="-1273"/>
                <a:alphaOff val="0"/>
                <a:lumMod val="95000"/>
              </a:schemeClr>
            </a:gs>
            <a:gs pos="100000">
              <a:schemeClr val="accent2">
                <a:tint val="50000"/>
                <a:hueOff val="-6423495"/>
                <a:satOff val="-10461"/>
                <a:lumOff val="-1273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8D6DE-5F78-4DD4-89C8-BFE3110EEE72}">
      <dsp:nvSpPr>
        <dsp:cNvPr id="0" name=""/>
        <dsp:cNvSpPr/>
      </dsp:nvSpPr>
      <dsp:spPr>
        <a:xfrm>
          <a:off x="-6522048" y="-988804"/>
          <a:ext cx="7852847" cy="7852847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C2799-664B-4073-89A7-05CE0AFD24CA}">
      <dsp:nvSpPr>
        <dsp:cNvPr id="0" name=""/>
        <dsp:cNvSpPr/>
      </dsp:nvSpPr>
      <dsp:spPr>
        <a:xfrm>
          <a:off x="749908" y="101603"/>
          <a:ext cx="8286587" cy="10407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596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smtClean="0">
              <a:solidFill>
                <a:schemeClr val="tx1">
                  <a:lumMod val="95000"/>
                  <a:lumOff val="5000"/>
                </a:schemeClr>
              </a:solidFill>
            </a:rPr>
            <a:t>Планирование расходов на социально-культурные учреждения и мероприятия осуществляются как по горизонтали, так и по вертикали. 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smtClean="0">
              <a:solidFill>
                <a:schemeClr val="tx1">
                  <a:lumMod val="95000"/>
                  <a:lumOff val="5000"/>
                </a:schemeClr>
              </a:solidFill>
            </a:rPr>
            <a:t>Планирование </a:t>
          </a:r>
          <a:r>
            <a:rPr lang="ru-RU" sz="1600" i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по горизонтали</a:t>
          </a:r>
          <a:r>
            <a:rPr lang="ru-RU" sz="1600" kern="1200" smtClean="0">
              <a:solidFill>
                <a:schemeClr val="tx1">
                  <a:lumMod val="95000"/>
                  <a:lumOff val="5000"/>
                </a:schemeClr>
              </a:solidFill>
            </a:rPr>
            <a:t> бывает индивидуальным и сводным;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i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По вертикали</a:t>
          </a:r>
          <a:r>
            <a:rPr lang="ru-RU" sz="1600" kern="1200" smtClean="0">
              <a:solidFill>
                <a:schemeClr val="tx1">
                  <a:lumMod val="95000"/>
                  <a:lumOff val="5000"/>
                </a:schemeClr>
              </a:solidFill>
            </a:rPr>
            <a:t> осуществляется по местным и республиканскому бюджету</a:t>
          </a:r>
          <a:r>
            <a:rPr lang="ru-RU" sz="1000" kern="1200" smtClean="0">
              <a:solidFill>
                <a:schemeClr val="tx1">
                  <a:lumMod val="95000"/>
                  <a:lumOff val="5000"/>
                </a:schemeClr>
              </a:solidFill>
            </a:rPr>
            <a:t>. </a:t>
          </a:r>
          <a:endParaRPr lang="ru-RU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749908" y="101603"/>
        <a:ext cx="8286587" cy="1040748"/>
      </dsp:txXfrm>
    </dsp:sp>
    <dsp:sp modelId="{7BC6B6E5-CF0A-410A-BAFC-3016F3717A36}">
      <dsp:nvSpPr>
        <dsp:cNvPr id="0" name=""/>
        <dsp:cNvSpPr/>
      </dsp:nvSpPr>
      <dsp:spPr>
        <a:xfrm>
          <a:off x="179515" y="101602"/>
          <a:ext cx="1071044" cy="10558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6DFDE4-7FDB-45A0-93B3-2FED98FEDFCA}">
      <dsp:nvSpPr>
        <dsp:cNvPr id="0" name=""/>
        <dsp:cNvSpPr/>
      </dsp:nvSpPr>
      <dsp:spPr>
        <a:xfrm>
          <a:off x="1029098" y="1117283"/>
          <a:ext cx="7980970" cy="994922"/>
        </a:xfrm>
        <a:prstGeom prst="rect">
          <a:avLst/>
        </a:prstGeom>
        <a:gradFill rotWithShape="0">
          <a:gsLst>
            <a:gs pos="0">
              <a:schemeClr val="accent2">
                <a:hueOff val="-1311081"/>
                <a:satOff val="-1555"/>
                <a:lumOff val="-823"/>
                <a:alphaOff val="0"/>
                <a:lumMod val="95000"/>
              </a:schemeClr>
            </a:gs>
            <a:gs pos="100000">
              <a:schemeClr val="accent2">
                <a:hueOff val="-1311081"/>
                <a:satOff val="-1555"/>
                <a:lumOff val="-823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59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solidFill>
                <a:schemeClr val="tx1">
                  <a:lumMod val="95000"/>
                  <a:lumOff val="5000"/>
                </a:schemeClr>
              </a:solidFill>
            </a:rPr>
            <a:t>Базой планирования являются показатели по сети учреждений, контингентам и штатам. Расходы планируются в расчёте на </a:t>
          </a:r>
          <a:r>
            <a:rPr lang="ru-RU" sz="1700" i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единицу сети</a:t>
          </a:r>
          <a:r>
            <a:rPr lang="ru-RU" sz="1700" kern="1200" smtClean="0">
              <a:solidFill>
                <a:schemeClr val="tx1">
                  <a:lumMod val="95000"/>
                  <a:lumOff val="5000"/>
                </a:schemeClr>
              </a:solidFill>
            </a:rPr>
            <a:t> (учреждение), </a:t>
          </a:r>
          <a:r>
            <a:rPr lang="ru-RU" sz="1700" i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единицу обслуживаемого контингента</a:t>
          </a:r>
          <a:r>
            <a:rPr lang="ru-RU" sz="1700" kern="1200" smtClean="0">
              <a:solidFill>
                <a:schemeClr val="tx1">
                  <a:lumMod val="95000"/>
                  <a:lumOff val="5000"/>
                </a:schemeClr>
              </a:solidFill>
            </a:rPr>
            <a:t> (например, учащегося) или на </a:t>
          </a:r>
          <a:r>
            <a:rPr lang="ru-RU" sz="1700" i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штатную единицу.</a:t>
          </a:r>
          <a:endParaRPr lang="ru-RU" sz="17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029098" y="1117283"/>
        <a:ext cx="7980970" cy="994922"/>
      </dsp:txXfrm>
    </dsp:sp>
    <dsp:sp modelId="{90F16898-7C1C-4EEB-9ACE-D4C4C7FAA88D}">
      <dsp:nvSpPr>
        <dsp:cNvPr id="0" name=""/>
        <dsp:cNvSpPr/>
      </dsp:nvSpPr>
      <dsp:spPr>
        <a:xfrm>
          <a:off x="539549" y="1109710"/>
          <a:ext cx="948799" cy="994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311081"/>
              <a:satOff val="-1555"/>
              <a:lumOff val="-823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80AFF5-E192-4E16-B9C8-528BD33AE887}">
      <dsp:nvSpPr>
        <dsp:cNvPr id="0" name=""/>
        <dsp:cNvSpPr/>
      </dsp:nvSpPr>
      <dsp:spPr>
        <a:xfrm>
          <a:off x="1279233" y="2053386"/>
          <a:ext cx="7749910" cy="847725"/>
        </a:xfrm>
        <a:prstGeom prst="rect">
          <a:avLst/>
        </a:prstGeom>
        <a:gradFill rotWithShape="0">
          <a:gsLst>
            <a:gs pos="0">
              <a:schemeClr val="accent2">
                <a:hueOff val="-2622161"/>
                <a:satOff val="-3110"/>
                <a:lumOff val="-1647"/>
                <a:alphaOff val="0"/>
                <a:lumMod val="95000"/>
              </a:schemeClr>
            </a:gs>
            <a:gs pos="100000">
              <a:schemeClr val="accent2">
                <a:hueOff val="-2622161"/>
                <a:satOff val="-3110"/>
                <a:lumOff val="-164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5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>
                  <a:lumMod val="95000"/>
                  <a:lumOff val="5000"/>
                </a:schemeClr>
              </a:solidFill>
            </a:rPr>
            <a:t>Планирование детализируется в разрезе предметных</a:t>
          </a:r>
          <a:r>
            <a:rPr lang="ru-RU" sz="1800" i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 статей, подстатей </a:t>
          </a:r>
          <a:r>
            <a:rPr lang="ru-RU" sz="1800" kern="1200" smtClean="0">
              <a:solidFill>
                <a:schemeClr val="tx1">
                  <a:lumMod val="95000"/>
                  <a:lumOff val="5000"/>
                </a:schemeClr>
              </a:solidFill>
            </a:rPr>
            <a:t>и </a:t>
          </a:r>
          <a:r>
            <a:rPr lang="ru-RU" sz="1800" i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элементов расходов</a:t>
          </a:r>
          <a:r>
            <a:rPr lang="ru-RU" sz="1800" kern="1200" smtClean="0">
              <a:solidFill>
                <a:schemeClr val="tx1">
                  <a:lumMod val="95000"/>
                  <a:lumOff val="5000"/>
                </a:schemeClr>
              </a:solidFill>
            </a:rPr>
            <a:t> в соответствии с экономической классификацией расходов бюджетов РБ.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279233" y="2053386"/>
        <a:ext cx="7749910" cy="847725"/>
      </dsp:txXfrm>
    </dsp:sp>
    <dsp:sp modelId="{935D996A-3141-4912-B2B3-08BF618C783F}">
      <dsp:nvSpPr>
        <dsp:cNvPr id="0" name=""/>
        <dsp:cNvSpPr/>
      </dsp:nvSpPr>
      <dsp:spPr>
        <a:xfrm>
          <a:off x="789798" y="2037015"/>
          <a:ext cx="978869" cy="880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622161"/>
              <a:satOff val="-3110"/>
              <a:lumOff val="-164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E59927-6F58-4F1B-9E5C-44227723640D}">
      <dsp:nvSpPr>
        <dsp:cNvPr id="0" name=""/>
        <dsp:cNvSpPr/>
      </dsp:nvSpPr>
      <dsp:spPr>
        <a:xfrm>
          <a:off x="1279233" y="2917483"/>
          <a:ext cx="7749910" cy="961013"/>
        </a:xfrm>
        <a:prstGeom prst="rect">
          <a:avLst/>
        </a:prstGeom>
        <a:gradFill rotWithShape="0">
          <a:gsLst>
            <a:gs pos="0">
              <a:schemeClr val="accent2">
                <a:hueOff val="-3933242"/>
                <a:satOff val="-4666"/>
                <a:lumOff val="-2470"/>
                <a:alphaOff val="0"/>
                <a:lumMod val="95000"/>
              </a:schemeClr>
            </a:gs>
            <a:gs pos="100000">
              <a:schemeClr val="accent2">
                <a:hueOff val="-3933242"/>
                <a:satOff val="-4666"/>
                <a:lumOff val="-247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5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>
                  <a:lumMod val="95000"/>
                  <a:lumOff val="5000"/>
                </a:schemeClr>
              </a:solidFill>
            </a:rPr>
            <a:t>В целях обеспечения единства подходов к обоснованию затрат однотипных учреждений разрабатываются </a:t>
          </a:r>
          <a:r>
            <a:rPr lang="ru-RU" sz="1800" i="1" kern="1200" smtClean="0">
              <a:solidFill>
                <a:schemeClr val="tx1">
                  <a:lumMod val="95000"/>
                  <a:lumOff val="5000"/>
                </a:schemeClr>
              </a:solidFill>
            </a:rPr>
            <a:t>нормы и нормативы</a:t>
          </a:r>
          <a:r>
            <a:rPr lang="ru-RU" sz="1800" kern="1200" smtClean="0">
              <a:solidFill>
                <a:schemeClr val="tx1">
                  <a:lumMod val="95000"/>
                  <a:lumOff val="5000"/>
                </a:schemeClr>
              </a:solidFill>
            </a:rPr>
            <a:t> расходов, механизм их корректировки в условиях инфляции</a:t>
          </a:r>
          <a:r>
            <a:rPr lang="ru-RU" sz="1400" kern="1200" smtClean="0">
              <a:solidFill>
                <a:schemeClr val="tx1">
                  <a:lumMod val="95000"/>
                  <a:lumOff val="5000"/>
                </a:schemeClr>
              </a:solidFill>
            </a:rPr>
            <a:t>.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279233" y="2917483"/>
        <a:ext cx="7749910" cy="961013"/>
      </dsp:txXfrm>
    </dsp:sp>
    <dsp:sp modelId="{03FD72EE-796D-4B8E-BBE7-F9111F1DD2C8}">
      <dsp:nvSpPr>
        <dsp:cNvPr id="0" name=""/>
        <dsp:cNvSpPr/>
      </dsp:nvSpPr>
      <dsp:spPr>
        <a:xfrm>
          <a:off x="832565" y="2942391"/>
          <a:ext cx="893336" cy="9111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933242"/>
              <a:satOff val="-4666"/>
              <a:lumOff val="-247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B4B013-1599-480B-A768-09D19A00E2DF}">
      <dsp:nvSpPr>
        <dsp:cNvPr id="0" name=""/>
        <dsp:cNvSpPr/>
      </dsp:nvSpPr>
      <dsp:spPr>
        <a:xfrm>
          <a:off x="1048173" y="3853587"/>
          <a:ext cx="7980970" cy="931453"/>
        </a:xfrm>
        <a:prstGeom prst="rect">
          <a:avLst/>
        </a:prstGeom>
        <a:gradFill rotWithShape="0">
          <a:gsLst>
            <a:gs pos="0">
              <a:schemeClr val="accent2">
                <a:hueOff val="-5244323"/>
                <a:satOff val="-6221"/>
                <a:lumOff val="-3294"/>
                <a:alphaOff val="0"/>
                <a:lumMod val="95000"/>
              </a:schemeClr>
            </a:gs>
            <a:gs pos="100000">
              <a:schemeClr val="accent2">
                <a:hueOff val="-5244323"/>
                <a:satOff val="-6221"/>
                <a:lumOff val="-3294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5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>
                  <a:lumMod val="95000"/>
                  <a:lumOff val="5000"/>
                </a:schemeClr>
              </a:solidFill>
            </a:rPr>
            <a:t>Объединение в социальной сфере различных по функциональному назначению отраслей и учреждений требует учёта в процессе планирования множества отраслевых особенностей.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048173" y="3853587"/>
        <a:ext cx="7980970" cy="931453"/>
      </dsp:txXfrm>
    </dsp:sp>
    <dsp:sp modelId="{71F54541-FBFD-463B-9651-8332B4533E51}">
      <dsp:nvSpPr>
        <dsp:cNvPr id="0" name=""/>
        <dsp:cNvSpPr/>
      </dsp:nvSpPr>
      <dsp:spPr>
        <a:xfrm>
          <a:off x="573773" y="3853587"/>
          <a:ext cx="948799" cy="9314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5244323"/>
              <a:satOff val="-6221"/>
              <a:lumOff val="-3294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7BCD34-0272-486A-98C1-13A8A483C2EA}">
      <dsp:nvSpPr>
        <dsp:cNvPr id="0" name=""/>
        <dsp:cNvSpPr/>
      </dsp:nvSpPr>
      <dsp:spPr>
        <a:xfrm>
          <a:off x="542874" y="4789690"/>
          <a:ext cx="8486268" cy="901893"/>
        </a:xfrm>
        <a:prstGeom prst="rect">
          <a:avLst/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lumMod val="95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5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>
                  <a:lumMod val="95000"/>
                  <a:lumOff val="5000"/>
                </a:schemeClr>
              </a:solidFill>
            </a:rPr>
            <a:t>Расположение учреждений непроизводственной сфере различных регионах республики ставит их в неравные  условия функционирования, что следует учитывать в процессе планирования расходов.</a:t>
          </a:r>
          <a:endParaRPr lang="ru-RU" sz="18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42874" y="4789690"/>
        <a:ext cx="8486268" cy="901893"/>
      </dsp:txXfrm>
    </dsp:sp>
    <dsp:sp modelId="{EE37ABE9-B845-4196-9657-63443B6B9055}">
      <dsp:nvSpPr>
        <dsp:cNvPr id="0" name=""/>
        <dsp:cNvSpPr/>
      </dsp:nvSpPr>
      <dsp:spPr>
        <a:xfrm>
          <a:off x="75796" y="4789692"/>
          <a:ext cx="934156" cy="9018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06249-5454-4D60-893E-7DCEA8646FB2}">
      <dsp:nvSpPr>
        <dsp:cNvPr id="0" name=""/>
        <dsp:cNvSpPr/>
      </dsp:nvSpPr>
      <dsp:spPr>
        <a:xfrm>
          <a:off x="0" y="0"/>
          <a:ext cx="8664691" cy="76747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	Различают следующие </a:t>
          </a:r>
          <a:r>
            <a:rPr lang="ru-RU" sz="2200" b="1" i="1" kern="1200" dirty="0" smtClean="0"/>
            <a:t>методы планирования</a:t>
          </a:r>
          <a:r>
            <a:rPr lang="ru-RU" sz="2200" kern="1200" dirty="0" smtClean="0"/>
            <a:t> расходов на социальную сферу:</a:t>
          </a:r>
          <a:endParaRPr lang="ru-RU" sz="2200" kern="1200" dirty="0"/>
        </a:p>
      </dsp:txBody>
      <dsp:txXfrm>
        <a:off x="37465" y="37465"/>
        <a:ext cx="8589761" cy="692545"/>
      </dsp:txXfrm>
    </dsp:sp>
    <dsp:sp modelId="{A59C89E8-9880-4433-A3B4-01B9219B6E42}">
      <dsp:nvSpPr>
        <dsp:cNvPr id="0" name=""/>
        <dsp:cNvSpPr/>
      </dsp:nvSpPr>
      <dsp:spPr>
        <a:xfrm>
          <a:off x="0" y="776067"/>
          <a:ext cx="8664691" cy="651911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85730"/>
                <a:satOff val="-1109"/>
                <a:lumOff val="13846"/>
                <a:alphaOff val="0"/>
                <a:lumMod val="95000"/>
              </a:schemeClr>
            </a:gs>
            <a:gs pos="100000">
              <a:schemeClr val="accent1">
                <a:shade val="50000"/>
                <a:hueOff val="85730"/>
                <a:satOff val="-1109"/>
                <a:lumOff val="1384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планирование расходов в процентах к ВВП;</a:t>
          </a:r>
          <a:endParaRPr lang="ru-RU" sz="2000" kern="1200" dirty="0"/>
        </a:p>
      </dsp:txBody>
      <dsp:txXfrm>
        <a:off x="31824" y="807891"/>
        <a:ext cx="8601043" cy="588263"/>
      </dsp:txXfrm>
    </dsp:sp>
    <dsp:sp modelId="{ECAD705B-C0FC-49B0-AA46-8EC9B3AF9DF9}">
      <dsp:nvSpPr>
        <dsp:cNvPr id="0" name=""/>
        <dsp:cNvSpPr/>
      </dsp:nvSpPr>
      <dsp:spPr>
        <a:xfrm>
          <a:off x="0" y="1435945"/>
          <a:ext cx="8664691" cy="699503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71460"/>
                <a:satOff val="-2219"/>
                <a:lumOff val="27693"/>
                <a:alphaOff val="0"/>
                <a:lumMod val="95000"/>
              </a:schemeClr>
            </a:gs>
            <a:gs pos="100000">
              <a:schemeClr val="accent1">
                <a:shade val="50000"/>
                <a:hueOff val="171460"/>
                <a:satOff val="-2219"/>
                <a:lumOff val="27693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планирование расходов в процентах к объёму расходов бюджета;</a:t>
          </a:r>
          <a:endParaRPr lang="ru-RU" sz="2000" kern="1200" dirty="0"/>
        </a:p>
      </dsp:txBody>
      <dsp:txXfrm>
        <a:off x="34147" y="1470092"/>
        <a:ext cx="8596397" cy="631209"/>
      </dsp:txXfrm>
    </dsp:sp>
    <dsp:sp modelId="{1C4D4690-E871-4C76-8C8A-DA51F92D7CE3}">
      <dsp:nvSpPr>
        <dsp:cNvPr id="0" name=""/>
        <dsp:cNvSpPr/>
      </dsp:nvSpPr>
      <dsp:spPr>
        <a:xfrm>
          <a:off x="0" y="2143414"/>
          <a:ext cx="8664691" cy="6481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57190"/>
                <a:satOff val="-3328"/>
                <a:lumOff val="41539"/>
                <a:alphaOff val="0"/>
                <a:lumMod val="95000"/>
              </a:schemeClr>
            </a:gs>
            <a:gs pos="100000">
              <a:schemeClr val="accent1">
                <a:shade val="50000"/>
                <a:hueOff val="257190"/>
                <a:satOff val="-3328"/>
                <a:lumOff val="4153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сметное планирование;</a:t>
          </a:r>
          <a:endParaRPr lang="ru-RU" sz="2000" kern="1200" dirty="0"/>
        </a:p>
      </dsp:txBody>
      <dsp:txXfrm>
        <a:off x="31639" y="2175053"/>
        <a:ext cx="8601413" cy="584860"/>
      </dsp:txXfrm>
    </dsp:sp>
    <dsp:sp modelId="{138D581F-D763-47C1-9D40-A41D47691FFB}">
      <dsp:nvSpPr>
        <dsp:cNvPr id="0" name=""/>
        <dsp:cNvSpPr/>
      </dsp:nvSpPr>
      <dsp:spPr>
        <a:xfrm>
          <a:off x="0" y="2799518"/>
          <a:ext cx="8664691" cy="73705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71460"/>
                <a:satOff val="-2219"/>
                <a:lumOff val="27693"/>
                <a:alphaOff val="0"/>
                <a:lumMod val="95000"/>
              </a:schemeClr>
            </a:gs>
            <a:gs pos="100000">
              <a:schemeClr val="accent1">
                <a:shade val="50000"/>
                <a:hueOff val="171460"/>
                <a:satOff val="-2219"/>
                <a:lumOff val="27693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- планирование расходов на основе норматива бюджетной обеспеченности;</a:t>
          </a:r>
          <a:endParaRPr lang="ru-RU" sz="2000" kern="1200"/>
        </a:p>
      </dsp:txBody>
      <dsp:txXfrm>
        <a:off x="35980" y="2835498"/>
        <a:ext cx="8592731" cy="665096"/>
      </dsp:txXfrm>
    </dsp:sp>
    <dsp:sp modelId="{6DB69701-EB47-4C38-A7B6-013CD36D9A7B}">
      <dsp:nvSpPr>
        <dsp:cNvPr id="0" name=""/>
        <dsp:cNvSpPr/>
      </dsp:nvSpPr>
      <dsp:spPr>
        <a:xfrm>
          <a:off x="0" y="3544540"/>
          <a:ext cx="8664691" cy="63129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85730"/>
                <a:satOff val="-1109"/>
                <a:lumOff val="13846"/>
                <a:alphaOff val="0"/>
                <a:lumMod val="95000"/>
              </a:schemeClr>
            </a:gs>
            <a:gs pos="100000">
              <a:schemeClr val="accent1">
                <a:shade val="50000"/>
                <a:hueOff val="85730"/>
                <a:satOff val="-1109"/>
                <a:lumOff val="1384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- программно-целевой метод.</a:t>
          </a:r>
          <a:endParaRPr lang="ru-RU" sz="2000" kern="1200"/>
        </a:p>
      </dsp:txBody>
      <dsp:txXfrm>
        <a:off x="30817" y="3575357"/>
        <a:ext cx="8603057" cy="5696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9171E-6320-4A3B-9CFB-87396B96D029}">
      <dsp:nvSpPr>
        <dsp:cNvPr id="0" name=""/>
        <dsp:cNvSpPr/>
      </dsp:nvSpPr>
      <dsp:spPr>
        <a:xfrm>
          <a:off x="0" y="363403"/>
          <a:ext cx="864096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EF49C8-97C7-4BCC-A802-DEC8C72D1648}">
      <dsp:nvSpPr>
        <dsp:cNvPr id="0" name=""/>
        <dsp:cNvSpPr/>
      </dsp:nvSpPr>
      <dsp:spPr>
        <a:xfrm>
          <a:off x="432048" y="38683"/>
          <a:ext cx="6048672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соответствия экономической классификации расходов бюджета;</a:t>
          </a:r>
          <a:endParaRPr lang="ru-RU" sz="2200" kern="1200" dirty="0"/>
        </a:p>
      </dsp:txBody>
      <dsp:txXfrm>
        <a:off x="463751" y="70386"/>
        <a:ext cx="5985266" cy="586034"/>
      </dsp:txXfrm>
    </dsp:sp>
    <dsp:sp modelId="{5D09A9BA-C68E-46CC-8023-705B10DA5CE6}">
      <dsp:nvSpPr>
        <dsp:cNvPr id="0" name=""/>
        <dsp:cNvSpPr/>
      </dsp:nvSpPr>
      <dsp:spPr>
        <a:xfrm>
          <a:off x="0" y="1361323"/>
          <a:ext cx="864096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1A02ED-1805-43A7-9DB8-00F36A110CA6}">
      <dsp:nvSpPr>
        <dsp:cNvPr id="0" name=""/>
        <dsp:cNvSpPr/>
      </dsp:nvSpPr>
      <dsp:spPr>
        <a:xfrm>
          <a:off x="432048" y="1036604"/>
          <a:ext cx="6048672" cy="6494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соблюдения действующих норм, нормативов, социальных стандартов;</a:t>
          </a:r>
          <a:endParaRPr lang="ru-RU" sz="2200" kern="1200" dirty="0"/>
        </a:p>
      </dsp:txBody>
      <dsp:txXfrm>
        <a:off x="463751" y="1068307"/>
        <a:ext cx="5985266" cy="586034"/>
      </dsp:txXfrm>
    </dsp:sp>
    <dsp:sp modelId="{19AF8D3C-879D-4E35-877F-847EB3232EFA}">
      <dsp:nvSpPr>
        <dsp:cNvPr id="0" name=""/>
        <dsp:cNvSpPr/>
      </dsp:nvSpPr>
      <dsp:spPr>
        <a:xfrm>
          <a:off x="0" y="2359244"/>
          <a:ext cx="864096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090F91-DAB1-4F13-A13D-A61E7606A9F8}">
      <dsp:nvSpPr>
        <dsp:cNvPr id="0" name=""/>
        <dsp:cNvSpPr/>
      </dsp:nvSpPr>
      <dsp:spPr>
        <a:xfrm>
          <a:off x="432048" y="2034523"/>
          <a:ext cx="6048672" cy="649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отражение плановых показателей в бюджетных сметах.</a:t>
          </a:r>
          <a:endParaRPr lang="ru-RU" sz="2200" kern="1200" dirty="0"/>
        </a:p>
      </dsp:txBody>
      <dsp:txXfrm>
        <a:off x="463751" y="2066226"/>
        <a:ext cx="5985266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D924B8-F066-425F-A84D-C444F2ABE7D5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BEFBFE-3E01-4A94-AC5A-E160658576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01008"/>
            <a:ext cx="7704856" cy="273630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подлежащие рассмотрению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800" dirty="0" smtClean="0"/>
              <a:t>1 </a:t>
            </a:r>
            <a:r>
              <a:rPr lang="ru-RU" sz="2800" dirty="0"/>
              <a:t>Расходы на отрасли социальной сферы и источники их финансирования</a:t>
            </a:r>
          </a:p>
          <a:p>
            <a:r>
              <a:rPr lang="ru-RU" sz="2800" dirty="0" smtClean="0"/>
              <a:t>2 </a:t>
            </a:r>
            <a:r>
              <a:rPr lang="ru-RU" sz="2800" dirty="0"/>
              <a:t>Планирование расходов на отрасли социальной сферы</a:t>
            </a:r>
          </a:p>
          <a:p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8676456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300" dirty="0" smtClean="0">
                <a:effectLst/>
              </a:rPr>
              <a:t>	</a:t>
            </a:r>
            <a:r>
              <a:rPr lang="ru-RU" sz="3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Тема </a:t>
            </a:r>
            <a:r>
              <a:rPr lang="ru-RU" sz="3800" dirty="0">
                <a:solidFill>
                  <a:schemeClr val="bg2">
                    <a:lumMod val="25000"/>
                  </a:schemeClr>
                </a:solidFill>
                <a:effectLst/>
              </a:rPr>
              <a:t>15: Расходы на развитие социальной сферы, источники их финансирования и методы планирования</a:t>
            </a:r>
            <a:r>
              <a:rPr lang="ru-RU" sz="3300" dirty="0">
                <a:solidFill>
                  <a:schemeClr val="bg2">
                    <a:lumMod val="25000"/>
                  </a:schemeClr>
                </a:solidFill>
                <a:effectLst/>
              </a:rPr>
              <a:t/>
            </a:r>
            <a:br>
              <a:rPr lang="ru-RU" sz="3300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endParaRPr lang="ru-RU" sz="33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98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9036496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sz="2150" dirty="0" smtClean="0"/>
              <a:t>При </a:t>
            </a:r>
            <a:r>
              <a:rPr lang="ru-RU" sz="2150" dirty="0"/>
              <a:t>формировании бюджетной программы и подпрограммы составляются соответствующие паспорта. Входящий в бюджетную программу комплекс мероприятий должен быть увязан по ресурсам, заказчикам, срокам выполнения и обеспечивать реализацию поставленных программой задач для достижения цели.</a:t>
            </a:r>
          </a:p>
          <a:p>
            <a:pPr marL="45720" indent="0">
              <a:buNone/>
            </a:pPr>
            <a:r>
              <a:rPr lang="ru-RU" sz="2150" dirty="0" smtClean="0"/>
              <a:t>	Основная </a:t>
            </a:r>
            <a:r>
              <a:rPr lang="ru-RU" sz="2150" i="1" dirty="0"/>
              <a:t>задача</a:t>
            </a:r>
            <a:r>
              <a:rPr lang="ru-RU" sz="2150" dirty="0"/>
              <a:t>  планирования – увязать затраты с конечными результатами в рамках бюджетных программ, обеспечить эффективность государственных расходов. Такая концепция планирования получила  </a:t>
            </a:r>
            <a:r>
              <a:rPr lang="ru-RU" sz="2150" dirty="0" smtClean="0"/>
              <a:t>название «</a:t>
            </a:r>
            <a:r>
              <a:rPr lang="ru-RU" sz="2150" i="1" dirty="0" smtClean="0"/>
              <a:t>бюджетирование</a:t>
            </a:r>
            <a:r>
              <a:rPr lang="ru-RU" sz="2150" i="1" dirty="0"/>
              <a:t>, ориентированное на результат</a:t>
            </a:r>
            <a:r>
              <a:rPr lang="ru-RU" sz="2150" dirty="0"/>
              <a:t>» (БОР).</a:t>
            </a:r>
          </a:p>
          <a:p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8303773" cy="3144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11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7200" dirty="0">
                <a:ln w="11430"/>
                <a:gradFill>
                  <a:gsLst>
                    <a:gs pos="0">
                      <a:srgbClr val="5ECCF3">
                        <a:tint val="70000"/>
                        <a:satMod val="245000"/>
                      </a:srgbClr>
                    </a:gs>
                    <a:gs pos="75000">
                      <a:srgbClr val="5ECCF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5ECCF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38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32440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>
                <a:effectLst/>
              </a:rPr>
              <a:t>	</a:t>
            </a: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на отрасли социальной сферы и источники их финансирования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5909" y="1340768"/>
            <a:ext cx="8964488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Республике Беларусь уделяется большое внимание развитию социально-ориентированной рыночной экономики. Поэтому повышение уровня жизни населения, снижение социального неравенства, сочетание рыночных механизмов хозяйствования и регулирующей роли государства является главной задачей.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Расходы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бюджета на отрасли социальной сферы являются приоритетными. Они составляют существенную величину в ВВП. 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Развитие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социальной сферы зависит от состояния производственной сферы, объёма доходов и его направления в эту сферу. 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55077"/>
            <a:ext cx="8964488" cy="401760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Сеть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социальной сферы подразделяется на организации деятельность, которых основана на принципах: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26410084"/>
              </p:ext>
            </p:extLst>
          </p:nvPr>
        </p:nvGraphicFramePr>
        <p:xfrm>
          <a:off x="588435" y="1124744"/>
          <a:ext cx="813690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7280" y="4365104"/>
            <a:ext cx="87592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Основным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источником формирования финансовых ресурсов организаций социальной сферы является бюджет, а в качестве дополнительного источника внебюджетные средства. Размер бюджетных средств зависит от состояния экономики республики и формирования доходной части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428987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3" r="16666"/>
          <a:stretch/>
        </p:blipFill>
        <p:spPr bwMode="auto">
          <a:xfrm>
            <a:off x="7380514" y="1556792"/>
            <a:ext cx="1763486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6480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Необходимость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бюджетного финансирования социальной сферы обусловлена свойствами социальных услуг и их ролью в социально-экономическом развитии страны. Суммы бюджетных ассигнований зависят от государственного заказа, подлежащего бюджетному обеспечению, социальных нормативов в натуральном и денежном выражении.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Качество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услуг в социальной сфере зависит от материально-технической базы бюджетной организации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и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компетентности и ответственности специалистов,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которые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оказывают эти услуги.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Все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расходы учреждений социальной сферы в зависимости 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от экономического содержания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делятся на текущие и капитальные.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Кроме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бюджетных средств эта сфера финансируется и из фонда социальной защиты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Степень участия республиканского и местных бюджетов в финансировании расходов на социальную сферу неодинакова. Основная масса учреждений непроизводственной сферы финансируется из местных бюджетов.</a:t>
            </a:r>
          </a:p>
          <a:p>
            <a:pPr marL="45720" indent="0">
              <a:buNone/>
            </a:pPr>
            <a:endParaRPr lang="ru-RU" sz="2000" dirty="0" smtClean="0"/>
          </a:p>
          <a:p>
            <a:pPr marL="45720" indent="0"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29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856984" cy="12961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Для финансирования бюджетных учреждений бюджетных средств недостаточно. Поэтому для усиления финансирования отраслей этой сферы используют внебюджетные средства.</a:t>
            </a:r>
          </a:p>
          <a:p>
            <a:pPr marL="45720" indent="0">
              <a:buNone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44804334"/>
              </p:ext>
            </p:extLst>
          </p:nvPr>
        </p:nvGraphicFramePr>
        <p:xfrm>
          <a:off x="179512" y="1556792"/>
          <a:ext cx="8856984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425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5344244"/>
              </p:ext>
            </p:extLst>
          </p:nvPr>
        </p:nvGraphicFramePr>
        <p:xfrm>
          <a:off x="467544" y="1412776"/>
          <a:ext cx="8208912" cy="4551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4265" y="332655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Финансовое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обеспечение организаций социальной сферы может быть трёх видов:</a:t>
            </a:r>
          </a:p>
        </p:txBody>
      </p:sp>
    </p:spTree>
    <p:extLst>
      <p:ext uri="{BB962C8B-B14F-4D97-AF65-F5344CB8AC3E}">
        <p14:creationId xmlns:p14="http://schemas.microsoft.com/office/powerpoint/2010/main" val="1818787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237" y="116632"/>
            <a:ext cx="882047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расходов на отрасли социальной сферы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1960082"/>
              </p:ext>
            </p:extLst>
          </p:nvPr>
        </p:nvGraphicFramePr>
        <p:xfrm>
          <a:off x="0" y="1023143"/>
          <a:ext cx="9036496" cy="5834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6997" y="592256"/>
            <a:ext cx="85689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Особенности бюджетного планирования в социальной  сфере: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7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74883801"/>
              </p:ext>
            </p:extLst>
          </p:nvPr>
        </p:nvGraphicFramePr>
        <p:xfrm>
          <a:off x="211832" y="548680"/>
          <a:ext cx="8664691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5726" y="5085184"/>
            <a:ext cx="813690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Планирование </a:t>
            </a:r>
            <a:r>
              <a:rPr lang="ru-RU" sz="23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затрат в процентах к объёму расходов бюджета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позволяет определить приоритеты  в политике государственных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36582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12968" cy="1584176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основе планирования расходов на организацию деятельности бюджетных учреждений социальной сферы лежат следующие принципы 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сметно-бюджетного планирования: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51569481"/>
              </p:ext>
            </p:extLst>
          </p:nvPr>
        </p:nvGraphicFramePr>
        <p:xfrm>
          <a:off x="251520" y="1484784"/>
          <a:ext cx="864096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4607217"/>
            <a:ext cx="89289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В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настоящее время в Республике Беларусь активно развивается </a:t>
            </a:r>
            <a:r>
              <a:rPr lang="ru-RU" sz="2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программно-целевой метод планирования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расходов бюджета. В его основу положено планирование расходов в рамках бюджетных программ, которые могут иметь различный статус, финансироваться из бюджетов различных уровней, включать в себя подпрограммы.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187802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3ABCA9-5B44-4317-A4B6-013673D9392C}"/>
</file>

<file path=customXml/itemProps2.xml><?xml version="1.0" encoding="utf-8"?>
<ds:datastoreItem xmlns:ds="http://schemas.openxmlformats.org/officeDocument/2006/customXml" ds:itemID="{A8E9A293-1D8E-4BCB-ADCC-FC650A154394}"/>
</file>

<file path=customXml/itemProps3.xml><?xml version="1.0" encoding="utf-8"?>
<ds:datastoreItem xmlns:ds="http://schemas.openxmlformats.org/officeDocument/2006/customXml" ds:itemID="{E576E8C3-71C8-4B03-A68E-67DA0090FCEB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</TotalTime>
  <Words>377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Тема 15: Расходы на развитие социальной сферы, источники их финансирования и методы планирования </vt:lpstr>
      <vt:lpstr> 1 Расходы на отрасли социальной сферы и источники их финансирования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2 Планирование расходов на отрасли социальной сферы 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15: Расходы на развитие социальной сферы, источники их финансирования и методы планирования</dc:title>
  <dc:creator>user</dc:creator>
  <cp:lastModifiedBy>user</cp:lastModifiedBy>
  <cp:revision>12</cp:revision>
  <dcterms:created xsi:type="dcterms:W3CDTF">2015-04-20T13:22:15Z</dcterms:created>
  <dcterms:modified xsi:type="dcterms:W3CDTF">2015-04-20T15:09:28Z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