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286814-2E9F-4F35-AE70-85E8DFD572C2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A8ED9B-ABB1-439A-B9D5-BD45C25FD1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776864" cy="2937712"/>
          </a:xfrm>
        </p:spPr>
        <p:txBody>
          <a:bodyPr/>
          <a:lstStyle/>
          <a:p>
            <a:r>
              <a:rPr lang="ru-RU" sz="2400" dirty="0" smtClean="0"/>
              <a:t>1 Содержание </a:t>
            </a:r>
            <a:r>
              <a:rPr lang="ru-RU" sz="2400" dirty="0"/>
              <a:t>и источники финансирования расходов на отрасли национальной экономики</a:t>
            </a:r>
          </a:p>
          <a:p>
            <a:r>
              <a:rPr lang="ru-RU" sz="2400" dirty="0"/>
              <a:t>2 Характеристика расходов бюджета на поддержку отраслей реального сектора экономики</a:t>
            </a:r>
          </a:p>
          <a:p>
            <a:r>
              <a:rPr lang="ru-RU" sz="2400" dirty="0"/>
              <a:t>3 Расходы бюджета на охрану окружающей среды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12968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effectLst/>
              </a:rPr>
              <a:t>	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Тема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effectLst/>
              </a:rPr>
              <a:t>14: Финансовое обеспечение государственной поддержки отраслей национальной экономики и охраны окружающей среды</a:t>
            </a:r>
            <a:br>
              <a:rPr lang="ru-RU" sz="340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ru-RU" sz="3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9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7200" dirty="0">
                <a:ln w="11430"/>
                <a:gradFill>
                  <a:gsLst>
                    <a:gs pos="0">
                      <a:srgbClr val="5ECCF3">
                        <a:tint val="70000"/>
                        <a:satMod val="245000"/>
                      </a:srgbClr>
                    </a:gs>
                    <a:gs pos="75000">
                      <a:srgbClr val="5ECCF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5ECCF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6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67" y="188640"/>
            <a:ext cx="8856984" cy="1143000"/>
          </a:xfrm>
        </p:spPr>
        <p:txBody>
          <a:bodyPr/>
          <a:lstStyle/>
          <a:p>
            <a:pPr marL="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	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1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Содержание и источники финансирования расходов на отрасли национальной экономики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9357" y="1196752"/>
            <a:ext cx="8964488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Национальная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экономика объединяет ряд отраслей экономики и сфер деятельности. Она имеет сложную функциональную структуру и включает межотраслевые и отраслевые звенья, регионы, предприятия и организации.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Источниками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финансирования расходов являются бюджеты всех уровней, а также целевые бюджетные фонды которые входят в эти бюджеты. Это фонд национального развития и инновационные фонды республиканского и местных бюджетов.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Расходы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отрасли экономики отражаются по разделу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«Национальная экономика».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631637"/>
            <a:ext cx="3168352" cy="2112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947568"/>
            <a:ext cx="3168352" cy="1783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3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05163"/>
              </p:ext>
            </p:extLst>
          </p:nvPr>
        </p:nvGraphicFramePr>
        <p:xfrm>
          <a:off x="0" y="-1"/>
          <a:ext cx="9144000" cy="69018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0"/>
              </a:tblGrid>
              <a:tr h="58691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Расходы на национальную экономику в разрезе функциональной классификации представлены в таблице </a:t>
                      </a:r>
                      <a:endParaRPr lang="ru-RU" sz="2000" dirty="0"/>
                    </a:p>
                  </a:txBody>
                  <a:tcPr/>
                </a:tc>
              </a:tr>
              <a:tr h="988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01	Общие экономические вопросы </a:t>
                      </a:r>
                      <a:r>
                        <a:rPr lang="ru-RU" sz="1800" kern="1200" dirty="0" smtClean="0">
                          <a:effectLst/>
                        </a:rPr>
                        <a:t>- Финансирование мероприятий по санации и банкротству, мероприятий и программ по развитию предпринимательства, в том числе связанных с поддержкой предпринимателей.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6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02	Сельское хозяйство </a:t>
                      </a:r>
                      <a:r>
                        <a:rPr lang="ru-RU" sz="1800" kern="1200" dirty="0" smtClean="0">
                          <a:effectLst/>
                        </a:rPr>
                        <a:t>- Инвестиции в содержание организаций, выполняющих функции управления в области сельскохозяйственного производства, рыбоводства и переработки сельскохозяйственной продукции; финансирование мероприятий и программ по развитию указанных сфер деятельности, сохранению и расширению сельскохозяйственных угодий; капитальные вложения по данным направлениям.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6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03	Лесное хозяйство </a:t>
                      </a:r>
                      <a:r>
                        <a:rPr lang="ru-RU" sz="1800" kern="1200" dirty="0" smtClean="0">
                          <a:effectLst/>
                        </a:rPr>
                        <a:t>- Обеспечение организации деятельности в области лесного хозяйства; расходы на ведение лесного хозяйства и охотничьего хозяйства; содержание органов государственного управления в области лесного хозяйства; поддержка инновационных фондов органов государственного управления, осуществляющих регулирование в области лесного хозяйства, и др.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6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04	Промышленность, строительство и архитектура </a:t>
                      </a:r>
                      <a:r>
                        <a:rPr lang="ru-RU" sz="1800" kern="1200" dirty="0" smtClean="0">
                          <a:effectLst/>
                        </a:rPr>
                        <a:t>- Расходы на реализацию государственной промышленной политики; финансирование предприятий в рамках политики в области строительства и архитектуры; иные расходы в области промышленности, строительства и архитектуры республиканского назначения; обеспечение функционирования республиканских органов государственного управления в сфере промышленности, строительства и архитектуры.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9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86332"/>
              </p:ext>
            </p:extLst>
          </p:nvPr>
        </p:nvGraphicFramePr>
        <p:xfrm>
          <a:off x="-10683" y="14469"/>
          <a:ext cx="9144000" cy="6797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0"/>
              </a:tblGrid>
              <a:tr h="174171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05	Транспорт </a:t>
                      </a:r>
                      <a:r>
                        <a:rPr lang="ru-RU" sz="1800" kern="1200" dirty="0" smtClean="0">
                          <a:effectLst/>
                        </a:rPr>
                        <a:t>- Расходы в области автомобильного, водного, железнодорожного, воздушного транспорта, городского электрического транспорта, метрополитена; обеспечение руководства транспортной отраслью; выделение средств на решение иных вопросов в области транспорта.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06	Дорожное хозяйство </a:t>
                      </a:r>
                      <a:r>
                        <a:rPr lang="ru-RU" sz="1800" kern="1200" dirty="0" smtClean="0">
                          <a:effectLst/>
                        </a:rPr>
                        <a:t>- Обеспечение функционирования дорожного хозяйства и решение прочих </a:t>
                      </a:r>
                      <a:r>
                        <a:rPr lang="ru-RU" sz="1800" kern="1200" dirty="0" err="1" smtClean="0">
                          <a:effectLst/>
                        </a:rPr>
                        <a:t>фин-ых</a:t>
                      </a:r>
                      <a:r>
                        <a:rPr lang="ru-RU" sz="1800" kern="1200" dirty="0" smtClean="0">
                          <a:effectLst/>
                        </a:rPr>
                        <a:t> вопросов в области дорожного хозяйства.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07	Связь </a:t>
                      </a:r>
                      <a:r>
                        <a:rPr lang="ru-RU" sz="1800" kern="1200" dirty="0" smtClean="0">
                          <a:effectLst/>
                        </a:rPr>
                        <a:t>- Содержание Государственной фельдъегерской службы при Министерстве связи и информатизации Республики Беларусь.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08	Топливо и энергетика </a:t>
                      </a:r>
                      <a:r>
                        <a:rPr lang="ru-RU" sz="1800" kern="1200" dirty="0" smtClean="0">
                          <a:effectLst/>
                        </a:rPr>
                        <a:t>- Расходы на реализацию государственной политики в области энергосбережения; поддержка топливно-энергетического комплекса; расходы инновационных фондов республиканских органов государственного управления, входящих в данную отрасль.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09	Прикладные исследования в области национальной экономики </a:t>
                      </a:r>
                      <a:r>
                        <a:rPr lang="ru-RU" sz="1800" kern="1200" dirty="0" smtClean="0">
                          <a:effectLst/>
                        </a:rPr>
                        <a:t>- обеспечение выполнения научно-технических, социальных, народнохозяйственных программ; финансовая поддержка инновационных проектов в части проведения научных исследований и разработок; выделение средств на развитие материально-технической базы научных организаций, подготовку и издание научно-методической литературы; финансирование научного обеспечения государственных программ.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10	Другие расходы в области национальной экономики </a:t>
                      </a:r>
                      <a:r>
                        <a:rPr lang="ru-RU" sz="1800" kern="1200" dirty="0" smtClean="0">
                          <a:effectLst/>
                        </a:rPr>
                        <a:t>- Расходы, связанные с развитием отраслей национальной экономики, не включенные в подраздел 01—00.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3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784976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Сельское хозяйство и рыба хозяйственная деятельность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обеспечивают функционирование бюджетных сельскохозяйственных организаций, которые подчинены республиканским и местным органам власти.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03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Лесное хозяйство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РБ функционирует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условиях исключительно государственной собственности. Республика Беларусь в настоящее время перешла на инновационный путь развития, за счет внедрения современных технологий, которые укрепляли материально-техническую базу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04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Промышленность, строительство и архитектура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принадлежит решающая роль в развитии национальной экономики. Она определяет масштабы, структуру и территориальную организацию производственного потенциала страны.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96144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effectLst/>
              </a:rPr>
              <a:t>	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расходов бюджета на поддержку отраслей реального сектора экономики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</a:rPr>
              <a:t>	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9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05272"/>
            <a:ext cx="8928992" cy="65527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Строительство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принято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рассматривать как межотраслевую систему, включающую совокупность предприятий, объединений и организаций, деятельность которых направлена на создание, реконструкцию и освоение объектов производственного и непроизводственного назначения.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Снижение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стоимости и гарантия качества строительства, массовое строительство доступного, комфортного 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энергоэффективного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жилья — основные пути развития этой отрасли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05 Транспорт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относится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 базовым отраслям, формирующим инфраструктуру экономики и обеспечивающим связь между всеми ее элементами. Он выступает в качестве важнейшего условия экономической интеграции промышленного и сельскохозяйственного производства, играет огромную роль в расширении экономических связей на межгосударственном уровне.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Бюджетные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средства используются на финансирование железнодорожного, водного, трубопроводного транспорта, авто- и авиа- транспорта.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6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3521"/>
            <a:ext cx="8928992" cy="674136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b="1" dirty="0" smtClean="0"/>
              <a:t>	</a:t>
            </a: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 </a:t>
            </a:r>
            <a:r>
              <a:rPr lang="ru-RU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Дорожное </a:t>
            </a: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хозяйство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направлено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строительство, реконструкцию, ремонт и содержание республиканских автомобильных работ. К концу 2015 года протяженность республиканских дорог первой категории должна составить более 1,4 </a:t>
            </a:r>
            <a:r>
              <a:rPr lang="ru-RU" sz="2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тыс.км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07 Связь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играет важную роль в производственно-хозяйственной деятельности общества, в управлении государством, системой обороны и всеми видами транспорта, способствует удовлетворению культурно-бытовых потребностей населения, обеспечивает рост его информационной осведомленности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3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08 </a:t>
            </a:r>
            <a:r>
              <a:rPr lang="ru-RU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Топливо и </a:t>
            </a: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энергетика.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Деятельность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этой отрасли осуществляется в соответствии с параметрами Программы социально-экономического развития Республики Беларусь на 2011—2015 годы, согласно которой топливно-энергетический комплекс (ТЭК) должен развиваться на инновационной основе, обеспечивающей производство конкурентоспособной продукции на уровне мировых стандартов при надежном и эффективном энергообеспечении экономики и населения. Другим важным документом является Национальная программа развития местных и возобновляемых </a:t>
            </a:r>
            <a:r>
              <a:rPr lang="ru-RU" sz="2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энергоисточников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2011—2015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годы. </a:t>
            </a:r>
            <a:endParaRPr lang="ru-RU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8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9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на 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охрану </a:t>
            </a:r>
            <a:r>
              <a:rPr lang="ru-RU" sz="29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окружающей среды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039"/>
            <a:ext cx="2664296" cy="1929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54726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разделу 05 функциональной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классификации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расходов бюджета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планируются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расходы на «Охрану окружающей среды». </a:t>
            </a:r>
          </a:p>
          <a:p>
            <a:pPr marL="45720" indent="0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Подраздел </a:t>
            </a:r>
            <a:r>
              <a:rPr lang="ru-RU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 «Природоохранная деятельность»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включает расходы в области изучения, охраны, воспроизводства и рационального использования природных ресурсов.</a:t>
            </a:r>
          </a:p>
          <a:p>
            <a:pPr marL="45720" indent="0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В </a:t>
            </a:r>
            <a:r>
              <a:rPr lang="ru-RU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подразделе 02 «Охрана природной среды»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отражаются расходы в области охраны окружающей среды, животного и растительного мира, экологии; расходы фондов охраны природы в соответствии с законодательством Республики Беларусь; расходы по финансированию комплекса работ по освоению новых земель, повышению плодородия почв, продуктивности земель лесного фонда, землеустройству и оснащению землеустроительной службы.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60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подраздел 03 «Прикладные научные исследования, научно-технические программы и проекты в области охраны окружающей среды»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включаются расходы на выполнение научно-технических, социальных, народнохозяйственных программ; на финансовую поддержку инновационных проектов в части проведения научных исследований и разработок; на подготовку и издание научно-технической и научно-методической литературы; на проведение научных и научно-технических мероприятий; на развитие материально-технической базы научных организаций и др.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По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подразделу 04 «Другие расходы в области охраны окружающей среды»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отражаются расходы фонда организации сбора (заготовки) и использования отходов в качестве вторичного сырья по направлениям в соответствии с законодательством Республики Беларусь; по радиационно-экологическому мониторингу окружающей среды в рамках Программы по преодолению последствий аварии на ЧАЭС; по обеспечению функционирования республиканских органов государственного управления, осуществляющих руководство в области окружающей среды, и по обслуживанию их инновационных фондов; по выполнению государственных программ в области охраны окружающей среды, которые не могут быть отнесены ни к одному из предыдущих подразделов и видов.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Источники финансирования: республиканский и местные бюджеты.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9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943442-F1AA-4598-A6F5-8610652DB058}"/>
</file>

<file path=customXml/itemProps2.xml><?xml version="1.0" encoding="utf-8"?>
<ds:datastoreItem xmlns:ds="http://schemas.openxmlformats.org/officeDocument/2006/customXml" ds:itemID="{7106884F-3E9C-490C-B45D-B25935C691B5}"/>
</file>

<file path=customXml/itemProps3.xml><?xml version="1.0" encoding="utf-8"?>
<ds:datastoreItem xmlns:ds="http://schemas.openxmlformats.org/officeDocument/2006/customXml" ds:itemID="{421099B3-F054-4403-BB3C-F6C90EC3A63E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51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Тема 14: Финансовое обеспечение государственной поддержки отраслей национальной экономики и охраны окружающей среды </vt:lpstr>
      <vt:lpstr> 1 Содержание и источники финансирования расходов на отрасли национальной экономики </vt:lpstr>
      <vt:lpstr>Презентация PowerPoint</vt:lpstr>
      <vt:lpstr>Презентация PowerPoint</vt:lpstr>
      <vt:lpstr> 2 Характеристика расходов бюджета на поддержку отраслей реального сектора экономики  </vt:lpstr>
      <vt:lpstr>Презентация PowerPoint</vt:lpstr>
      <vt:lpstr>Презентация PowerPoint</vt:lpstr>
      <vt:lpstr> 3 Расходы бюджета на                    охрану окружающей среды 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14: Финансовое обеспечение государственной поддержки отраслей национальной экономики и охраны окружающей среды </dc:title>
  <dc:creator>user</dc:creator>
  <cp:lastModifiedBy>user</cp:lastModifiedBy>
  <cp:revision>11</cp:revision>
  <dcterms:created xsi:type="dcterms:W3CDTF">2015-04-20T16:31:55Z</dcterms:created>
  <dcterms:modified xsi:type="dcterms:W3CDTF">2015-04-20T17:35:46Z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