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3B6D8B-394F-4797-9A3E-A87074B63441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0F011F-ADA2-417F-8162-18455E6E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71EB-E980-4C59-AD31-1F52EE3A4FC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6A58-1AC9-4097-A38A-A1C2B9F7B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ACCC-2412-4350-BF10-079B6F5F0300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39898-A8D8-4722-BC7D-A3EC3AAB3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FE7A-D9CD-426B-A3EB-307E2E3F5944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201A-9B5A-4BF1-A355-4518A384D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9B92A9-69B8-4D5C-BD2F-3AC17DC2D9BD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FF3C6-CE52-404B-98F6-CDE5ED331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B815-26FD-4B16-9211-1383A08524D9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D4CF-C7EA-4A79-9B44-C07432F91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E3CD-5594-4CBB-853E-166240B4053D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F9BC-9216-42F5-9921-023527ABA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F9B5B-BDA7-4CF1-BF49-086935CE0A15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4F41-90CF-44E8-A11F-B0E3B0E27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13B9D8-DAAA-4A15-8BDD-A8957270856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A2D043-7451-4958-8577-8A2C157B1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B05B-B8F7-413B-928E-CF6510EB0B34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0F65-189B-44CF-98F9-4B87751B7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833E30-C558-41F1-AFEE-F907A76096C0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3C545-E2DB-4BF9-A792-16181E4C2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2FF3533-D7B5-4A64-ADB0-8C05E3E99A44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895486F-A56D-4634-AD96-8B3D3A2FD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10" r:id="rId7"/>
    <p:sldLayoutId id="2147483705" r:id="rId8"/>
    <p:sldLayoutId id="2147483711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Финансово-кредитная система Германии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 marL="36513" algn="l">
              <a:spcBef>
                <a:spcPts val="250"/>
              </a:spcBef>
            </a:pPr>
            <a:r>
              <a:rPr lang="ru-RU" sz="1800" smtClean="0">
                <a:solidFill>
                  <a:schemeClr val="tx1"/>
                </a:solidFill>
              </a:rPr>
              <a:t>Дисциплина «Финансово-кредитные системы зарубежных стран»</a:t>
            </a:r>
          </a:p>
          <a:p>
            <a:pPr marL="36513" algn="l">
              <a:spcBef>
                <a:spcPts val="250"/>
              </a:spcBef>
            </a:pPr>
            <a:r>
              <a:rPr lang="ru-RU" sz="1800" smtClean="0">
                <a:solidFill>
                  <a:schemeClr val="tx1"/>
                </a:solidFill>
              </a:rPr>
              <a:t>Преподаватель: Шердакова Т.А., ассистент кафедры финансов и кредита</a:t>
            </a:r>
          </a:p>
          <a:p>
            <a:pPr marL="36513" algn="l">
              <a:spcBef>
                <a:spcPts val="250"/>
              </a:spcBef>
            </a:pPr>
            <a:r>
              <a:rPr lang="ru-RU" sz="1800" smtClean="0">
                <a:solidFill>
                  <a:schemeClr val="tx1"/>
                </a:solidFill>
              </a:rPr>
              <a:t>Тема лекции: «Финансово-кредитная система Германии»</a:t>
            </a:r>
          </a:p>
          <a:p>
            <a:pPr marL="36513" algn="l">
              <a:spcBef>
                <a:spcPts val="250"/>
              </a:spcBef>
            </a:pPr>
            <a:r>
              <a:rPr lang="ru-RU" sz="1800" smtClean="0">
                <a:solidFill>
                  <a:schemeClr val="tx1"/>
                </a:solidFill>
              </a:rPr>
              <a:t>Специальность: «Финансы и кредит»</a:t>
            </a:r>
          </a:p>
          <a:p>
            <a:pPr marL="36513" algn="l">
              <a:spcBef>
                <a:spcPts val="250"/>
              </a:spcBef>
            </a:pPr>
            <a:r>
              <a:rPr lang="ru-RU" sz="1800" smtClean="0">
                <a:solidFill>
                  <a:schemeClr val="tx1"/>
                </a:solidFill>
              </a:rPr>
              <a:t>Курс: 2 курс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562600"/>
          </a:xfrm>
        </p:spPr>
        <p:txBody>
          <a:bodyPr>
            <a:normAutofit/>
          </a:bodyPr>
          <a:lstStyle/>
          <a:p>
            <a:pPr indent="449263" algn="just">
              <a:lnSpc>
                <a:spcPct val="95000"/>
              </a:lnSpc>
            </a:pPr>
            <a:r>
              <a:rPr lang="ru-RU" sz="2200" u="sng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Экономической системе Германии присущи нижеследующие черты:</a:t>
            </a:r>
            <a:endParaRPr lang="ru-RU" sz="1600" u="sng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95000"/>
              </a:lnSpc>
              <a:buFont typeface="Symbol" pitchFamily="18" charset="2"/>
              <a:buChar char=""/>
            </a:pPr>
            <a:r>
              <a:rPr lang="ru-RU" sz="22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 организована по принципу так называемой социальной рыночной экономики, характеризующейся сочетанием социального баланса и рыночной свободы. В данной модели высокий уровень старения обуславливает большие расходы на социальное обеспечение пенсионеров. велика роль банков в экономике страны, что обуславливает значительное влияние на бизнес по сравнению с другими странами;</a:t>
            </a:r>
            <a:endParaRPr lang="ru-RU" sz="1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95000"/>
              </a:lnSpc>
              <a:buFont typeface="Symbol" pitchFamily="18" charset="2"/>
              <a:buChar char=""/>
            </a:pPr>
            <a:r>
              <a:rPr lang="ru-RU" sz="22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высокая степень индустриализации (большой удельный вес промышленности как основного направления специализации в мировой экономике);</a:t>
            </a:r>
            <a:endParaRPr lang="ru-RU" sz="1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49263" algn="just">
              <a:lnSpc>
                <a:spcPct val="95000"/>
              </a:lnSpc>
              <a:buFont typeface="Symbol" pitchFamily="18" charset="2"/>
              <a:buChar char=""/>
            </a:pPr>
            <a:r>
              <a:rPr lang="ru-RU" sz="22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силу исторически обусловленных причин наблюдается неравномерное экономическое развитие в рамках территории страны; </a:t>
            </a:r>
            <a:endParaRPr lang="ru-RU" sz="16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49263"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  <a:cs typeface="Calibri" pitchFamily="34" charset="0"/>
              </a:rPr>
              <a:t>экспортная ориентированность страны.</a:t>
            </a:r>
            <a:endParaRPr lang="ru-RU" sz="2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89125" y="530225"/>
            <a:ext cx="5411788" cy="5562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108075"/>
            <a:ext cx="7920037" cy="43370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530225"/>
            <a:ext cx="5975350" cy="5922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843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684213"/>
            <a:ext cx="7775575" cy="53371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732463"/>
            <a:ext cx="8183562" cy="3032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9459" name="Picture 2" descr="E:\Работа\ФКЗС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3375"/>
            <a:ext cx="7777163" cy="518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9A0B97-E385-455F-A07A-6293A566D5D5}"/>
</file>

<file path=customXml/itemProps2.xml><?xml version="1.0" encoding="utf-8"?>
<ds:datastoreItem xmlns:ds="http://schemas.openxmlformats.org/officeDocument/2006/customXml" ds:itemID="{75F84CC4-3251-4AD0-89C1-13FBB94FB34D}"/>
</file>

<file path=customXml/itemProps3.xml><?xml version="1.0" encoding="utf-8"?>
<ds:datastoreItem xmlns:ds="http://schemas.openxmlformats.org/officeDocument/2006/customXml" ds:itemID="{5BCFC902-56AE-41A2-B121-4E1E53BAA787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110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Verdana</vt:lpstr>
      <vt:lpstr>Arial</vt:lpstr>
      <vt:lpstr>Wingdings 2</vt:lpstr>
      <vt:lpstr>Calibri</vt:lpstr>
      <vt:lpstr>Times New Roman</vt:lpstr>
      <vt:lpstr>Symbol</vt:lpstr>
      <vt:lpstr>Аспект</vt:lpstr>
      <vt:lpstr>Аспект</vt:lpstr>
      <vt:lpstr>Аспект</vt:lpstr>
      <vt:lpstr>Аспект</vt:lpstr>
      <vt:lpstr>Аспект</vt:lpstr>
      <vt:lpstr>Финансово-кредитная система Германии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Финансово-кредитная система Германии</dc:title>
  <dc:creator>1</dc:creator>
  <cp:lastModifiedBy>Bashlakova</cp:lastModifiedBy>
  <cp:revision>5</cp:revision>
  <dcterms:created xsi:type="dcterms:W3CDTF">2015-04-14T18:31:32Z</dcterms:created>
  <dcterms:modified xsi:type="dcterms:W3CDTF">2015-06-01T15:24:59Z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