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0"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290" y="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smtClean="0"/>
            </a:lvl1pPr>
          </a:lstStyle>
          <a:p>
            <a:pPr>
              <a:defRPr/>
            </a:pPr>
            <a:fld id="{E8843AF6-D75E-432E-B752-8D277334BBBB}" type="datetimeFigureOut">
              <a:rPr lang="ru-RU"/>
              <a:pPr>
                <a:defRPr/>
              </a:pPr>
              <a:t>01.06.2015</a:t>
            </a:fld>
            <a:endParaRPr lang="ru-RU"/>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ru-RU"/>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chemeClr val="accent1"/>
                </a:solidFill>
              </a:defRPr>
            </a:lvl1pPr>
          </a:lstStyle>
          <a:p>
            <a:pPr>
              <a:defRPr/>
            </a:pPr>
            <a:fld id="{988FA607-0195-4AAB-9F06-864AE3F3068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D4E039E-BE55-465A-BE12-0862ADD18539}" type="datetimeFigureOut">
              <a:rPr lang="ru-RU"/>
              <a:pPr>
                <a:defRPr/>
              </a:pPr>
              <a:t>01.06.2015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E465929-7915-4ECA-BC13-B4CD18B0A05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257C9031-15BB-4F31-AB1B-8705E86A6ED5}" type="datetimeFigureOut">
              <a:rPr lang="ru-RU"/>
              <a:pPr>
                <a:defRPr/>
              </a:pPr>
              <a:t>01.06.2015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04F0F94-10AB-4896-8391-57D172BE343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2E171E0-6F72-48D0-AE95-8F9DAA0F58DC}" type="datetimeFigureOut">
              <a:rPr lang="ru-RU"/>
              <a:pPr>
                <a:defRPr/>
              </a:pPr>
              <a:t>01.06.2015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CE3ABF6-6142-4272-AC72-D952D176DE3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6124F90A-4F55-4279-81B2-FA8BD0807934}" type="datetimeFigureOut">
              <a:rPr lang="ru-RU"/>
              <a:pPr>
                <a:defRPr/>
              </a:pPr>
              <a:t>01.06.2015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FF46E7F-3CBD-4B4C-946E-3FA98DEAF9C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37AD4FE-99F2-428E-85E1-9BEBE088CB1C}" type="datetimeFigureOut">
              <a:rPr lang="ru-RU"/>
              <a:pPr>
                <a:defRPr/>
              </a:pPr>
              <a:t>01.06.2015</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F29783E6-5C79-4054-A85F-6094E5623DC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9402692B-876E-419A-8E8E-54CF4207B545}" type="datetimeFigureOut">
              <a:rPr lang="ru-RU"/>
              <a:pPr>
                <a:defRPr/>
              </a:pPr>
              <a:t>01.06.2015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FAD50C9A-F37B-4CB6-88A0-08322EC4BAF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1C92F41F-F539-47FA-A0A4-9E128B33E9FD}" type="datetimeFigureOut">
              <a:rPr lang="ru-RU"/>
              <a:pPr>
                <a:defRPr/>
              </a:pPr>
              <a:t>01.06.2015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C19AB632-62FC-45DB-8785-4764D5DB0AA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FE392F-B0C6-476E-A37F-5ECBF951A286}" type="datetimeFigureOut">
              <a:rPr lang="ru-RU"/>
              <a:pPr>
                <a:defRPr/>
              </a:pPr>
              <a:t>01.06.2015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36B4A0C6-CB6D-4000-8B19-D0A2729F521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8" name="Date Placeholder 4"/>
          <p:cNvSpPr>
            <a:spLocks noGrp="1"/>
          </p:cNvSpPr>
          <p:nvPr>
            <p:ph type="dt" sz="half" idx="10"/>
          </p:nvPr>
        </p:nvSpPr>
        <p:spPr/>
        <p:txBody>
          <a:bodyPr/>
          <a:lstStyle>
            <a:lvl1pPr>
              <a:defRPr/>
            </a:lvl1pPr>
          </a:lstStyle>
          <a:p>
            <a:pPr>
              <a:defRPr/>
            </a:pPr>
            <a:fld id="{A4596A03-3853-4F86-A470-0A2296B065DB}" type="datetimeFigureOut">
              <a:rPr lang="ru-RU"/>
              <a:pPr>
                <a:defRPr/>
              </a:pPr>
              <a:t>01.06.2015</a:t>
            </a:fld>
            <a:endParaRPr lang="ru-RU"/>
          </a:p>
        </p:txBody>
      </p:sp>
      <p:sp>
        <p:nvSpPr>
          <p:cNvPr id="49" name="Slide Number Placeholder 6"/>
          <p:cNvSpPr>
            <a:spLocks noGrp="1"/>
          </p:cNvSpPr>
          <p:nvPr>
            <p:ph type="sldNum" sz="quarter" idx="11"/>
          </p:nvPr>
        </p:nvSpPr>
        <p:spPr/>
        <p:txBody>
          <a:bodyPr/>
          <a:lstStyle>
            <a:lvl1pPr>
              <a:defRPr/>
            </a:lvl1pPr>
          </a:lstStyle>
          <a:p>
            <a:pPr>
              <a:defRPr/>
            </a:pPr>
            <a:fld id="{0C23D4E3-036E-4130-B92E-55B8CEC09BD2}" type="slidenum">
              <a:rPr lang="ru-RU"/>
              <a:pPr>
                <a:defRPr/>
              </a:pPr>
              <a:t>‹#›</a:t>
            </a:fld>
            <a:endParaRPr lang="ru-RU"/>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8" name="Date Placeholder 4"/>
          <p:cNvSpPr>
            <a:spLocks noGrp="1"/>
          </p:cNvSpPr>
          <p:nvPr>
            <p:ph type="dt" sz="half" idx="10"/>
          </p:nvPr>
        </p:nvSpPr>
        <p:spPr/>
        <p:txBody>
          <a:bodyPr/>
          <a:lstStyle>
            <a:lvl1pPr>
              <a:defRPr/>
            </a:lvl1pPr>
          </a:lstStyle>
          <a:p>
            <a:pPr>
              <a:defRPr/>
            </a:pPr>
            <a:fld id="{E5635CA8-1183-4781-A339-69D68459B5C2}" type="datetimeFigureOut">
              <a:rPr lang="ru-RU"/>
              <a:pPr>
                <a:defRPr/>
              </a:pPr>
              <a:t>01.06.2015</a:t>
            </a:fld>
            <a:endParaRPr lang="ru-RU"/>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ru-RU"/>
          </a:p>
        </p:txBody>
      </p:sp>
      <p:sp>
        <p:nvSpPr>
          <p:cNvPr id="50" name="Slide Number Placeholder 6"/>
          <p:cNvSpPr>
            <a:spLocks noGrp="1"/>
          </p:cNvSpPr>
          <p:nvPr>
            <p:ph type="sldNum" sz="quarter" idx="12"/>
          </p:nvPr>
        </p:nvSpPr>
        <p:spPr/>
        <p:txBody>
          <a:bodyPr/>
          <a:lstStyle>
            <a:lvl1pPr>
              <a:defRPr/>
            </a:lvl1pPr>
          </a:lstStyle>
          <a:p>
            <a:pPr>
              <a:defRPr/>
            </a:pPr>
            <a:fld id="{9AF39A37-F069-49EE-9B45-A88E1D1A7F3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cs typeface="+mn-cs"/>
              </a:defRPr>
            </a:lvl1pPr>
          </a:lstStyle>
          <a:p>
            <a:pPr>
              <a:defRPr/>
            </a:pPr>
            <a:fld id="{372850D9-D842-4825-B75D-6CEA089648D6}" type="datetimeFigureOut">
              <a:rPr lang="ru-RU"/>
              <a:pPr>
                <a:defRPr/>
              </a:pPr>
              <a:t>01.06.2015</a:t>
            </a:fld>
            <a:endParaRPr lang="ru-RU"/>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FEFEFE"/>
                </a:solidFill>
                <a:latin typeface="+mn-lt"/>
                <a:cs typeface="+mn-cs"/>
              </a:defRPr>
            </a:lvl1pPr>
          </a:lstStyle>
          <a:p>
            <a:pPr>
              <a:defRPr/>
            </a:pPr>
            <a:fld id="{51C70B5F-0FDA-4BF9-802A-6E498D8A99C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28" r:id="rId1"/>
    <p:sldLayoutId id="2147483820" r:id="rId2"/>
    <p:sldLayoutId id="2147483821" r:id="rId3"/>
    <p:sldLayoutId id="2147483822" r:id="rId4"/>
    <p:sldLayoutId id="2147483823" r:id="rId5"/>
    <p:sldLayoutId id="2147483824" r:id="rId6"/>
    <p:sldLayoutId id="2147483825" r:id="rId7"/>
    <p:sldLayoutId id="2147483829" r:id="rId8"/>
    <p:sldLayoutId id="2147483830" r:id="rId9"/>
    <p:sldLayoutId id="2147483826" r:id="rId10"/>
    <p:sldLayoutId id="2147483827" r:id="rId11"/>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itchFamily="34" charset="0"/>
        </a:defRPr>
      </a:lvl2pPr>
      <a:lvl3pPr algn="l" rtl="0" fontAlgn="base">
        <a:spcBef>
          <a:spcPct val="0"/>
        </a:spcBef>
        <a:spcAft>
          <a:spcPct val="0"/>
        </a:spcAft>
        <a:defRPr sz="4000">
          <a:solidFill>
            <a:schemeClr val="accent1"/>
          </a:solidFill>
          <a:latin typeface="Century Gothic" pitchFamily="34" charset="0"/>
        </a:defRPr>
      </a:lvl3pPr>
      <a:lvl4pPr algn="l" rtl="0" fontAlgn="base">
        <a:spcBef>
          <a:spcPct val="0"/>
        </a:spcBef>
        <a:spcAft>
          <a:spcPct val="0"/>
        </a:spcAft>
        <a:defRPr sz="4000">
          <a:solidFill>
            <a:schemeClr val="accent1"/>
          </a:solidFill>
          <a:latin typeface="Century Gothic" pitchFamily="34" charset="0"/>
        </a:defRPr>
      </a:lvl4pPr>
      <a:lvl5pPr algn="l" rtl="0" fontAlgn="base">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00563" y="188913"/>
            <a:ext cx="4025900" cy="2062162"/>
          </a:xfrm>
        </p:spPr>
        <p:txBody>
          <a:bodyPr rtlCol="0">
            <a:normAutofit fontScale="90000"/>
          </a:bodyPr>
          <a:lstStyle/>
          <a:p>
            <a:pPr fontAlgn="auto">
              <a:spcAft>
                <a:spcPts val="0"/>
              </a:spcAft>
              <a:defRPr/>
            </a:pPr>
            <a:r>
              <a:rPr lang="ru-RU" b="1" dirty="0" smtClean="0"/>
              <a:t>Организационная структура Национального банка </a:t>
            </a:r>
            <a:r>
              <a:rPr lang="ru-RU" b="1" dirty="0"/>
              <a:t>Ш</a:t>
            </a:r>
            <a:r>
              <a:rPr lang="ru-RU" b="1" dirty="0" smtClean="0"/>
              <a:t>вейцарии</a:t>
            </a:r>
            <a:endParaRPr lang="ru-RU" b="1" dirty="0"/>
          </a:p>
        </p:txBody>
      </p:sp>
      <p:sp>
        <p:nvSpPr>
          <p:cNvPr id="3" name="Подзаголовок 2"/>
          <p:cNvSpPr>
            <a:spLocks noGrp="1"/>
          </p:cNvSpPr>
          <p:nvPr>
            <p:ph type="subTitle" idx="1"/>
          </p:nvPr>
        </p:nvSpPr>
        <p:spPr>
          <a:xfrm>
            <a:off x="4643438" y="2492375"/>
            <a:ext cx="3097212" cy="3989388"/>
          </a:xfrm>
        </p:spPr>
        <p:txBody>
          <a:bodyPr/>
          <a:lstStyle/>
          <a:p>
            <a:r>
              <a:rPr lang="ru-RU" sz="1600" smtClean="0">
                <a:solidFill>
                  <a:schemeClr val="tx2"/>
                </a:solidFill>
              </a:rPr>
              <a:t>Дисциплина «Финансово-кредитные системы зарубежных стран»</a:t>
            </a:r>
          </a:p>
          <a:p>
            <a:r>
              <a:rPr lang="ru-RU" sz="1600" smtClean="0">
                <a:solidFill>
                  <a:schemeClr val="tx2"/>
                </a:solidFill>
              </a:rPr>
              <a:t>Преподаватель: </a:t>
            </a:r>
          </a:p>
          <a:p>
            <a:r>
              <a:rPr lang="ru-RU" sz="1600" smtClean="0">
                <a:solidFill>
                  <a:schemeClr val="tx2"/>
                </a:solidFill>
              </a:rPr>
              <a:t>Шердакова Т.А., ассистент кафедры финансов и кредита</a:t>
            </a:r>
          </a:p>
          <a:p>
            <a:r>
              <a:rPr lang="ru-RU" sz="1600" smtClean="0">
                <a:solidFill>
                  <a:schemeClr val="tx2"/>
                </a:solidFill>
              </a:rPr>
              <a:t>Тема лекции: «Финансово-кредитная система Швейцарии»</a:t>
            </a:r>
          </a:p>
          <a:p>
            <a:r>
              <a:rPr lang="ru-RU" sz="1600" smtClean="0">
                <a:solidFill>
                  <a:schemeClr val="tx2"/>
                </a:solidFill>
              </a:rPr>
              <a:t>Специальность: «Финансы и кредит»</a:t>
            </a:r>
          </a:p>
          <a:p>
            <a:r>
              <a:rPr lang="ru-RU" sz="1600" smtClean="0">
                <a:solidFill>
                  <a:schemeClr val="tx2"/>
                </a:solidFill>
              </a:rPr>
              <a:t>Курс: 2 курс</a:t>
            </a:r>
          </a:p>
        </p:txBody>
      </p:sp>
      <p:pic>
        <p:nvPicPr>
          <p:cNvPr id="1026" name="Picture 2"/>
          <p:cNvPicPr>
            <a:picLocks noChangeAspect="1" noChangeArrowheads="1"/>
          </p:cNvPicPr>
          <p:nvPr/>
        </p:nvPicPr>
        <p:blipFill>
          <a:blip r:embed="rId2">
            <a:extLst>
              <a:ext uri="{28A0092B-C50C-407E-A947-70E740481C1C}"/>
            </a:extLst>
          </a:blip>
          <a:srcRect/>
          <a:stretch>
            <a:fillRect/>
          </a:stretch>
        </p:blipFill>
        <p:spPr bwMode="auto">
          <a:xfrm>
            <a:off x="83243" y="3617640"/>
            <a:ext cx="4424180" cy="3240360"/>
          </a:xfrm>
          <a:prstGeom prst="rect">
            <a:avLst/>
          </a:prstGeom>
          <a:ln>
            <a:noFill/>
          </a:ln>
          <a:effectLst>
            <a:softEdge rad="112500"/>
          </a:effectLst>
          <a:extLst>
            <a:ext uri="{909E8E84-426E-40DD-AFC4-6F175D3DCCD1}"/>
            <a:ext uri="{91240B29-F687-4F45-9708-019B960494DF}"/>
            <a:ext uri="{AF507438-7753-43E0-B8FC-AC1667EBCBE1}"/>
          </a:extLst>
        </p:spPr>
      </p:pic>
      <p:pic>
        <p:nvPicPr>
          <p:cNvPr id="1027" name="Picture 3"/>
          <p:cNvPicPr>
            <a:picLocks noChangeAspect="1" noChangeArrowheads="1"/>
          </p:cNvPicPr>
          <p:nvPr/>
        </p:nvPicPr>
        <p:blipFill>
          <a:blip r:embed="rId3">
            <a:extLst>
              <a:ext uri="{28A0092B-C50C-407E-A947-70E740481C1C}"/>
            </a:extLst>
          </a:blip>
          <a:srcRect/>
          <a:stretch>
            <a:fillRect/>
          </a:stretch>
        </p:blipFill>
        <p:spPr bwMode="auto">
          <a:xfrm>
            <a:off x="107504" y="404665"/>
            <a:ext cx="4320480" cy="2940115"/>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fade">
                                      <p:cBhvr>
                                        <p:cTn id="35" dur="500"/>
                                        <p:tgtEl>
                                          <p:spTgt spid="1027"/>
                                        </p:tgtEl>
                                      </p:cBhvr>
                                    </p:animEffect>
                                  </p:childTnLst>
                                </p:cTn>
                              </p:par>
                              <p:par>
                                <p:cTn id="36" presetID="10" presetClass="entr" presetSubtype="0"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750" y="692150"/>
            <a:ext cx="7777163" cy="5140325"/>
          </a:xfrm>
        </p:spPr>
        <p:txBody>
          <a:bodyPr/>
          <a:lstStyle/>
          <a:p>
            <a:pPr marL="68263" indent="0" algn="just">
              <a:buFont typeface="Wingdings 2" pitchFamily="18" charset="2"/>
              <a:buNone/>
            </a:pPr>
            <a:r>
              <a:rPr lang="ru-RU" smtClean="0"/>
              <a:t>      Центральный аппарат ШНБ разделен на </a:t>
            </a:r>
            <a:r>
              <a:rPr lang="ru-RU" smtClean="0">
                <a:solidFill>
                  <a:srgbClr val="C00000"/>
                </a:solidFill>
              </a:rPr>
              <a:t>3 департамента</a:t>
            </a:r>
            <a:r>
              <a:rPr lang="ru-RU" smtClean="0"/>
              <a:t>, первый и третий, как и офис Совета Банка, находятся в Цюрихе, а второй - в Берне.</a:t>
            </a:r>
          </a:p>
        </p:txBody>
      </p:sp>
      <p:pic>
        <p:nvPicPr>
          <p:cNvPr id="10242" name="Picture 2"/>
          <p:cNvPicPr>
            <a:picLocks noChangeAspect="1" noChangeArrowheads="1"/>
          </p:cNvPicPr>
          <p:nvPr/>
        </p:nvPicPr>
        <p:blipFill>
          <a:blip r:embed="rId2">
            <a:extLst>
              <a:ext uri="{28A0092B-C50C-407E-A947-70E740481C1C}"/>
            </a:extLst>
          </a:blip>
          <a:srcRect/>
          <a:stretch>
            <a:fillRect/>
          </a:stretch>
        </p:blipFill>
        <p:spPr bwMode="auto">
          <a:xfrm>
            <a:off x="395537" y="2132856"/>
            <a:ext cx="4032448" cy="4276700"/>
          </a:xfrm>
          <a:prstGeom prst="rect">
            <a:avLst/>
          </a:prstGeom>
          <a:ln>
            <a:noFill/>
          </a:ln>
          <a:effectLst>
            <a:softEdge rad="112500"/>
          </a:effectLst>
          <a:extLst>
            <a:ext uri="{909E8E84-426E-40DD-AFC4-6F175D3DCCD1}"/>
            <a:ext uri="{91240B29-F687-4F45-9708-019B960494DF}"/>
            <a:ext uri="{AF507438-7753-43E0-B8FC-AC1667EBCBE1}"/>
          </a:extLst>
        </p:spPr>
      </p:pic>
      <p:pic>
        <p:nvPicPr>
          <p:cNvPr id="10243" name="Picture 3"/>
          <p:cNvPicPr>
            <a:picLocks noChangeAspect="1" noChangeArrowheads="1"/>
          </p:cNvPicPr>
          <p:nvPr/>
        </p:nvPicPr>
        <p:blipFill>
          <a:blip r:embed="rId3">
            <a:extLst>
              <a:ext uri="{28A0092B-C50C-407E-A947-70E740481C1C}"/>
            </a:extLst>
          </a:blip>
          <a:srcRect/>
          <a:stretch>
            <a:fillRect/>
          </a:stretch>
        </p:blipFill>
        <p:spPr bwMode="auto">
          <a:xfrm>
            <a:off x="4427985" y="1932806"/>
            <a:ext cx="4248471" cy="4476750"/>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0242"/>
                                        </p:tgtEl>
                                        <p:attrNameLst>
                                          <p:attrName>style.visibility</p:attrName>
                                        </p:attrNameLst>
                                      </p:cBhvr>
                                      <p:to>
                                        <p:strVal val="visible"/>
                                      </p:to>
                                    </p:set>
                                    <p:anim calcmode="lin" valueType="num">
                                      <p:cBhvr additive="base">
                                        <p:cTn id="24" dur="1000" fill="hold"/>
                                        <p:tgtEl>
                                          <p:spTgt spid="10242"/>
                                        </p:tgtEl>
                                        <p:attrNameLst>
                                          <p:attrName>ppt_x</p:attrName>
                                        </p:attrNameLst>
                                      </p:cBhvr>
                                      <p:tavLst>
                                        <p:tav tm="0">
                                          <p:val>
                                            <p:strVal val="#ppt_x"/>
                                          </p:val>
                                        </p:tav>
                                        <p:tav tm="100000">
                                          <p:val>
                                            <p:strVal val="#ppt_x"/>
                                          </p:val>
                                        </p:tav>
                                      </p:tavLst>
                                    </p:anim>
                                    <p:anim calcmode="lin" valueType="num">
                                      <p:cBhvr additive="base">
                                        <p:cTn id="25" dur="1000" fill="hold"/>
                                        <p:tgtEl>
                                          <p:spTgt spid="10242"/>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nodeType="afterEffect">
                                  <p:stCondLst>
                                    <p:cond delay="0"/>
                                  </p:stCondLst>
                                  <p:childTnLst>
                                    <p:set>
                                      <p:cBhvr>
                                        <p:cTn id="28" dur="1" fill="hold">
                                          <p:stCondLst>
                                            <p:cond delay="0"/>
                                          </p:stCondLst>
                                        </p:cTn>
                                        <p:tgtEl>
                                          <p:spTgt spid="10243"/>
                                        </p:tgtEl>
                                        <p:attrNameLst>
                                          <p:attrName>style.visibility</p:attrName>
                                        </p:attrNameLst>
                                      </p:cBhvr>
                                      <p:to>
                                        <p:strVal val="visible"/>
                                      </p:to>
                                    </p:set>
                                    <p:anim calcmode="lin" valueType="num">
                                      <p:cBhvr additive="base">
                                        <p:cTn id="29" dur="1000" fill="hold"/>
                                        <p:tgtEl>
                                          <p:spTgt spid="10243"/>
                                        </p:tgtEl>
                                        <p:attrNameLst>
                                          <p:attrName>ppt_x</p:attrName>
                                        </p:attrNameLst>
                                      </p:cBhvr>
                                      <p:tavLst>
                                        <p:tav tm="0">
                                          <p:val>
                                            <p:strVal val="#ppt_x"/>
                                          </p:val>
                                        </p:tav>
                                        <p:tav tm="100000">
                                          <p:val>
                                            <p:strVal val="#ppt_x"/>
                                          </p:val>
                                        </p:tav>
                                      </p:tavLst>
                                    </p:anim>
                                    <p:anim calcmode="lin" valueType="num">
                                      <p:cBhvr additive="base">
                                        <p:cTn id="30" dur="10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extLst>
          </a:blip>
          <a:srcRect/>
          <a:stretch>
            <a:fillRect/>
          </a:stretch>
        </p:blipFill>
        <p:spPr bwMode="auto">
          <a:xfrm>
            <a:off x="3923928" y="3789039"/>
            <a:ext cx="4762500" cy="2695575"/>
          </a:xfrm>
          <a:prstGeom prst="rect">
            <a:avLst/>
          </a:prstGeom>
          <a:ln>
            <a:noFill/>
          </a:ln>
          <a:effectLst>
            <a:softEdge rad="112500"/>
          </a:effectLst>
          <a:extLst>
            <a:ext uri="{909E8E84-426E-40DD-AFC4-6F175D3DCCD1}"/>
            <a:ext uri="{91240B29-F687-4F45-9708-019B960494DF}"/>
            <a:ext uri="{AF507438-7753-43E0-B8FC-AC1667EBCBE1}"/>
          </a:extLst>
        </p:spPr>
      </p:pic>
      <p:sp>
        <p:nvSpPr>
          <p:cNvPr id="2" name="Заголовок 1"/>
          <p:cNvSpPr>
            <a:spLocks noGrp="1"/>
          </p:cNvSpPr>
          <p:nvPr>
            <p:ph type="title"/>
          </p:nvPr>
        </p:nvSpPr>
        <p:spPr>
          <a:xfrm>
            <a:off x="539750" y="765175"/>
            <a:ext cx="8064500" cy="1008063"/>
          </a:xfrm>
        </p:spPr>
        <p:txBody>
          <a:bodyPr rtlCol="0">
            <a:normAutofit fontScale="90000"/>
          </a:bodyPr>
          <a:lstStyle/>
          <a:p>
            <a:pPr fontAlgn="auto">
              <a:spcAft>
                <a:spcPts val="0"/>
              </a:spcAft>
              <a:defRPr/>
            </a:pPr>
            <a:r>
              <a:rPr lang="ru-RU" dirty="0" smtClean="0"/>
              <a:t>     </a:t>
            </a:r>
            <a:r>
              <a:rPr lang="ru-RU" b="1" dirty="0" smtClean="0"/>
              <a:t>В </a:t>
            </a:r>
            <a:r>
              <a:rPr lang="ru-RU" b="1" dirty="0"/>
              <a:t>первый департамент входят следующие отделы:</a:t>
            </a:r>
          </a:p>
        </p:txBody>
      </p:sp>
      <p:sp>
        <p:nvSpPr>
          <p:cNvPr id="3" name="Объект 2"/>
          <p:cNvSpPr>
            <a:spLocks noGrp="1"/>
          </p:cNvSpPr>
          <p:nvPr>
            <p:ph idx="1"/>
          </p:nvPr>
        </p:nvSpPr>
        <p:spPr>
          <a:xfrm>
            <a:off x="684213" y="1989138"/>
            <a:ext cx="7704137" cy="3843337"/>
          </a:xfrm>
        </p:spPr>
        <p:txBody>
          <a:bodyPr/>
          <a:lstStyle/>
          <a:p>
            <a:r>
              <a:rPr lang="ru-RU" smtClean="0"/>
              <a:t>По международным связям; </a:t>
            </a:r>
          </a:p>
          <a:p>
            <a:r>
              <a:rPr lang="ru-RU" smtClean="0"/>
              <a:t>Экономический; </a:t>
            </a:r>
          </a:p>
          <a:p>
            <a:r>
              <a:rPr lang="ru-RU" smtClean="0"/>
              <a:t>Юридический;</a:t>
            </a:r>
          </a:p>
          <a:p>
            <a:r>
              <a:rPr lang="ru-RU" smtClean="0"/>
              <a:t>Административный; </a:t>
            </a:r>
          </a:p>
          <a:p>
            <a:r>
              <a:rPr lang="ru-RU" smtClean="0"/>
              <a:t>Внутреннего аудита; </a:t>
            </a:r>
          </a:p>
          <a:p>
            <a:r>
              <a:rPr lang="ru-RU" smtClean="0"/>
              <a:t>Отдел кадров.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1266"/>
                                        </p:tgtEl>
                                        <p:attrNameLst>
                                          <p:attrName>style.visibility</p:attrName>
                                        </p:attrNameLst>
                                      </p:cBhvr>
                                      <p:to>
                                        <p:strVal val="visible"/>
                                      </p:to>
                                    </p:set>
                                    <p:animEffect transition="in" filter="fade">
                                      <p:cBhvr>
                                        <p:cTn id="35" dur="1000"/>
                                        <p:tgtEl>
                                          <p:spTgt spid="11266"/>
                                        </p:tgtEl>
                                      </p:cBhvr>
                                    </p:animEffect>
                                    <p:anim calcmode="lin" valueType="num">
                                      <p:cBhvr>
                                        <p:cTn id="36" dur="1000" fill="hold"/>
                                        <p:tgtEl>
                                          <p:spTgt spid="11266"/>
                                        </p:tgtEl>
                                        <p:attrNameLst>
                                          <p:attrName>ppt_x</p:attrName>
                                        </p:attrNameLst>
                                      </p:cBhvr>
                                      <p:tavLst>
                                        <p:tav tm="0">
                                          <p:val>
                                            <p:strVal val="#ppt_x"/>
                                          </p:val>
                                        </p:tav>
                                        <p:tav tm="100000">
                                          <p:val>
                                            <p:strVal val="#ppt_x"/>
                                          </p:val>
                                        </p:tav>
                                      </p:tavLst>
                                    </p:anim>
                                    <p:anim calcmode="lin" valueType="num">
                                      <p:cBhvr>
                                        <p:cTn id="37"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476250"/>
            <a:ext cx="8280400" cy="1008063"/>
          </a:xfrm>
        </p:spPr>
        <p:txBody>
          <a:bodyPr rtlCol="0">
            <a:normAutofit fontScale="90000"/>
          </a:bodyPr>
          <a:lstStyle/>
          <a:p>
            <a:pPr fontAlgn="auto">
              <a:spcAft>
                <a:spcPts val="0"/>
              </a:spcAft>
              <a:defRPr/>
            </a:pPr>
            <a:r>
              <a:rPr lang="ru-RU" b="1" dirty="0"/>
              <a:t>Второй департамент отвечает </a:t>
            </a:r>
            <a:r>
              <a:rPr lang="ru-RU" b="1" dirty="0" smtClean="0"/>
              <a:t>за: </a:t>
            </a:r>
            <a:endParaRPr lang="ru-RU" b="1" dirty="0"/>
          </a:p>
        </p:txBody>
      </p:sp>
      <p:sp>
        <p:nvSpPr>
          <p:cNvPr id="3" name="Объект 2"/>
          <p:cNvSpPr>
            <a:spLocks noGrp="1"/>
          </p:cNvSpPr>
          <p:nvPr>
            <p:ph idx="1"/>
          </p:nvPr>
        </p:nvSpPr>
        <p:spPr>
          <a:xfrm>
            <a:off x="611188" y="1557338"/>
            <a:ext cx="4752975" cy="4751387"/>
          </a:xfrm>
        </p:spPr>
        <p:txBody>
          <a:bodyPr/>
          <a:lstStyle/>
          <a:p>
            <a:r>
              <a:rPr lang="ru-RU" smtClean="0"/>
              <a:t>производство и выпуск банкнот в обращение,</a:t>
            </a:r>
          </a:p>
          <a:p>
            <a:r>
              <a:rPr lang="ru-RU" smtClean="0"/>
              <a:t> бухгалтерский учет;</a:t>
            </a:r>
          </a:p>
          <a:p>
            <a:r>
              <a:rPr lang="ru-RU" smtClean="0"/>
              <a:t> контроллинг;</a:t>
            </a:r>
          </a:p>
          <a:p>
            <a:r>
              <a:rPr lang="ru-RU" smtClean="0"/>
              <a:t>управление рисками;</a:t>
            </a:r>
          </a:p>
          <a:p>
            <a:r>
              <a:rPr lang="ru-RU" smtClean="0"/>
              <a:t> занимается вопросами связанными с поддержанием стабильности банковской системы.</a:t>
            </a:r>
          </a:p>
        </p:txBody>
      </p:sp>
      <p:pic>
        <p:nvPicPr>
          <p:cNvPr id="12290" name="Picture 2"/>
          <p:cNvPicPr>
            <a:picLocks noChangeAspect="1" noChangeArrowheads="1"/>
          </p:cNvPicPr>
          <p:nvPr/>
        </p:nvPicPr>
        <p:blipFill>
          <a:blip r:embed="rId2">
            <a:extLst>
              <a:ext uri="{28A0092B-C50C-407E-A947-70E740481C1C}"/>
            </a:extLst>
          </a:blip>
          <a:srcRect/>
          <a:stretch>
            <a:fillRect/>
          </a:stretch>
        </p:blipFill>
        <p:spPr bwMode="auto">
          <a:xfrm>
            <a:off x="5004048" y="1772816"/>
            <a:ext cx="3651060" cy="3014917"/>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8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415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55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655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7900"/>
                            </p:stCondLst>
                            <p:childTnLst>
                              <p:par>
                                <p:cTn id="45" presetID="41" presetClass="entr" presetSubtype="0" fill="hold"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11950"/>
                            </p:stCondLst>
                            <p:childTnLst>
                              <p:par>
                                <p:cTn id="53" presetID="42" presetClass="entr" presetSubtype="0" fill="hold" nodeType="afterEffect">
                                  <p:stCondLst>
                                    <p:cond delay="0"/>
                                  </p:stCondLst>
                                  <p:childTnLst>
                                    <p:set>
                                      <p:cBhvr>
                                        <p:cTn id="54" dur="1" fill="hold">
                                          <p:stCondLst>
                                            <p:cond delay="0"/>
                                          </p:stCondLst>
                                        </p:cTn>
                                        <p:tgtEl>
                                          <p:spTgt spid="12290"/>
                                        </p:tgtEl>
                                        <p:attrNameLst>
                                          <p:attrName>style.visibility</p:attrName>
                                        </p:attrNameLst>
                                      </p:cBhvr>
                                      <p:to>
                                        <p:strVal val="visible"/>
                                      </p:to>
                                    </p:set>
                                    <p:animEffect transition="in" filter="fade">
                                      <p:cBhvr>
                                        <p:cTn id="55" dur="1000"/>
                                        <p:tgtEl>
                                          <p:spTgt spid="12290"/>
                                        </p:tgtEl>
                                      </p:cBhvr>
                                    </p:animEffect>
                                    <p:anim calcmode="lin" valueType="num">
                                      <p:cBhvr>
                                        <p:cTn id="56" dur="1000" fill="hold"/>
                                        <p:tgtEl>
                                          <p:spTgt spid="12290"/>
                                        </p:tgtEl>
                                        <p:attrNameLst>
                                          <p:attrName>ppt_x</p:attrName>
                                        </p:attrNameLst>
                                      </p:cBhvr>
                                      <p:tavLst>
                                        <p:tav tm="0">
                                          <p:val>
                                            <p:strVal val="#ppt_x"/>
                                          </p:val>
                                        </p:tav>
                                        <p:tav tm="100000">
                                          <p:val>
                                            <p:strVal val="#ppt_x"/>
                                          </p:val>
                                        </p:tav>
                                      </p:tavLst>
                                    </p:anim>
                                    <p:anim calcmode="lin" valueType="num">
                                      <p:cBhvr>
                                        <p:cTn id="57"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260350"/>
            <a:ext cx="7385050" cy="1143000"/>
          </a:xfrm>
        </p:spPr>
        <p:txBody>
          <a:bodyPr/>
          <a:lstStyle/>
          <a:p>
            <a:r>
              <a:rPr lang="ru-RU" b="1" smtClean="0"/>
              <a:t>Третий департамент:</a:t>
            </a:r>
          </a:p>
        </p:txBody>
      </p:sp>
      <p:sp>
        <p:nvSpPr>
          <p:cNvPr id="3" name="Объект 2"/>
          <p:cNvSpPr>
            <a:spLocks noGrp="1"/>
          </p:cNvSpPr>
          <p:nvPr>
            <p:ph idx="1"/>
          </p:nvPr>
        </p:nvSpPr>
        <p:spPr>
          <a:xfrm>
            <a:off x="684213" y="1557338"/>
            <a:ext cx="7920037" cy="4275137"/>
          </a:xfrm>
        </p:spPr>
        <p:txBody>
          <a:bodyPr/>
          <a:lstStyle/>
          <a:p>
            <a:r>
              <a:rPr lang="ru-RU" smtClean="0"/>
              <a:t>обслуживает клиентов;</a:t>
            </a:r>
          </a:p>
          <a:p>
            <a:r>
              <a:rPr lang="ru-RU" smtClean="0"/>
              <a:t>отвечает за торговлю национальной и иностранной валютой; </a:t>
            </a:r>
          </a:p>
          <a:p>
            <a:r>
              <a:rPr lang="ru-RU" smtClean="0"/>
              <a:t>управление и инвестирование активов;</a:t>
            </a:r>
          </a:p>
          <a:p>
            <a:r>
              <a:rPr lang="ru-RU" smtClean="0"/>
              <a:t> операции с ценными бумагами и золотом.</a:t>
            </a:r>
          </a:p>
        </p:txBody>
      </p:sp>
      <p:pic>
        <p:nvPicPr>
          <p:cNvPr id="4" name="Рисунок 3"/>
          <p:cNvPicPr>
            <a:picLocks noChangeAspect="1"/>
          </p:cNvPicPr>
          <p:nvPr/>
        </p:nvPicPr>
        <p:blipFill>
          <a:blip r:embed="rId2"/>
          <a:srcRect/>
          <a:stretch>
            <a:fillRect/>
          </a:stretch>
        </p:blipFill>
        <p:spPr bwMode="auto">
          <a:xfrm>
            <a:off x="2879725" y="3644900"/>
            <a:ext cx="5795963" cy="285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extLst>
          </a:blip>
          <a:srcRect/>
          <a:stretch>
            <a:fillRect/>
          </a:stretch>
        </p:blipFill>
        <p:spPr>
          <a:xfrm>
            <a:off x="1115616" y="-4118"/>
            <a:ext cx="5616624" cy="6492044"/>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a:extLst>
            <a:ext uri="{909E8E84-426E-40DD-AFC4-6F175D3DCCD1}"/>
          </a:extLst>
        </p:spPr>
      </p:pic>
      <p:pic>
        <p:nvPicPr>
          <p:cNvPr id="5" name="Рисунок 4"/>
          <p:cNvPicPr>
            <a:picLocks noChangeAspect="1"/>
          </p:cNvPicPr>
          <p:nvPr/>
        </p:nvPicPr>
        <p:blipFill>
          <a:blip r:embed="rId3">
            <a:extLst>
              <a:ext uri="{28A0092B-C50C-407E-A947-70E740481C1C}"/>
            </a:extLst>
          </a:blip>
          <a:stretch>
            <a:fillRect/>
          </a:stretch>
        </p:blipFill>
        <p:spPr>
          <a:xfrm>
            <a:off x="4754793" y="1124744"/>
            <a:ext cx="3883578" cy="2304256"/>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extLst>
          </a:blip>
          <a:stretch>
            <a:fillRect/>
          </a:stretch>
        </p:blipFill>
        <p:spPr>
          <a:xfrm>
            <a:off x="0" y="4581128"/>
            <a:ext cx="2133600" cy="1905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extLst>
          </a:blip>
          <a:srcRect/>
          <a:stretch>
            <a:fillRect/>
          </a:stretch>
        </p:blipFill>
        <p:spPr>
          <a:xfrm>
            <a:off x="883697" y="0"/>
            <a:ext cx="5638705" cy="6525344"/>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a:extLst>
            <a:ext uri="{909E8E84-426E-40DD-AFC4-6F175D3DCCD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750" y="765175"/>
            <a:ext cx="8064500" cy="3240088"/>
          </a:xfrm>
        </p:spPr>
        <p:txBody>
          <a:bodyPr/>
          <a:lstStyle/>
          <a:p>
            <a:pPr marL="68263" indent="0" algn="just">
              <a:buFont typeface="Wingdings 2" pitchFamily="18" charset="2"/>
              <a:buNone/>
            </a:pPr>
            <a:r>
              <a:rPr lang="ru-RU" smtClean="0"/>
              <a:t>	Несмотря на то, что страной самых надёжных банков считают Швейцарию, родоначальницей банковского бизнеса является </a:t>
            </a:r>
            <a:r>
              <a:rPr lang="ru-RU" smtClean="0">
                <a:solidFill>
                  <a:srgbClr val="C00000"/>
                </a:solidFill>
              </a:rPr>
              <a:t>Венеция,</a:t>
            </a:r>
            <a:r>
              <a:rPr lang="ru-RU" smtClean="0"/>
              <a:t> именно здесь был открыт первый в мире банк </a:t>
            </a:r>
            <a:r>
              <a:rPr lang="ru-RU" smtClean="0">
                <a:solidFill>
                  <a:srgbClr val="C00000"/>
                </a:solidFill>
              </a:rPr>
              <a:t>в 1584 году</a:t>
            </a:r>
            <a:r>
              <a:rPr lang="ru-RU" smtClean="0"/>
              <a:t>. Выбор Венеции не случаен, поскольку именно в странах с развитыми морскими торговыми путями и начали появляться банки.</a:t>
            </a:r>
          </a:p>
        </p:txBody>
      </p:sp>
      <p:pic>
        <p:nvPicPr>
          <p:cNvPr id="4" name="Рисунок 3"/>
          <p:cNvPicPr>
            <a:picLocks noChangeAspect="1"/>
          </p:cNvPicPr>
          <p:nvPr/>
        </p:nvPicPr>
        <p:blipFill>
          <a:blip r:embed="rId2" cstate="print">
            <a:extLst>
              <a:ext uri="{28A0092B-C50C-407E-A947-70E740481C1C}"/>
            </a:extLst>
          </a:blip>
          <a:stretch>
            <a:fillRect/>
          </a:stretch>
        </p:blipFill>
        <p:spPr>
          <a:xfrm>
            <a:off x="2123728" y="3429000"/>
            <a:ext cx="6552728" cy="308404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4469" y="2276872"/>
            <a:ext cx="8599685" cy="1754326"/>
          </a:xfrm>
          <a:prstGeom prst="rect">
            <a:avLst/>
          </a:prstGeom>
          <a:noFill/>
          <a:scene3d>
            <a:camera prst="obliqueBottomLeft"/>
            <a:lightRig rig="threePt" dir="t"/>
          </a:scene3d>
        </p:spPr>
        <p:txBody>
          <a:bodyPr>
            <a:spAutoFit/>
          </a:bodyPr>
          <a:lstStyle/>
          <a:p>
            <a:pPr algn="ctr" fontAlgn="auto">
              <a:spcBef>
                <a:spcPts val="0"/>
              </a:spcBef>
              <a:spcAft>
                <a:spcPts val="0"/>
              </a:spcAft>
              <a:defRPr/>
            </a:pPr>
            <a:r>
              <a:rPr lang="ru-RU"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mn-lt"/>
                <a:cs typeface="+mn-cs"/>
              </a:rPr>
              <a:t>Благодарим за внимание!</a:t>
            </a:r>
            <a:endParaRPr lang="ru-RU"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39750" y="1773238"/>
            <a:ext cx="7561263" cy="4535487"/>
          </a:xfrm>
          <a:prstGeom prst="rect">
            <a:avLst/>
          </a:prstGeom>
          <a:noFill/>
          <a:ln w="9525">
            <a:noFill/>
            <a:miter lim="800000"/>
            <a:headEnd/>
            <a:tailEnd/>
          </a:ln>
        </p:spPr>
      </p:pic>
      <p:sp>
        <p:nvSpPr>
          <p:cNvPr id="3" name="Объект 2"/>
          <p:cNvSpPr>
            <a:spLocks noGrp="1"/>
          </p:cNvSpPr>
          <p:nvPr>
            <p:ph idx="1"/>
          </p:nvPr>
        </p:nvSpPr>
        <p:spPr>
          <a:xfrm>
            <a:off x="395288" y="692150"/>
            <a:ext cx="8280400" cy="5140325"/>
          </a:xfrm>
        </p:spPr>
        <p:txBody>
          <a:bodyPr/>
          <a:lstStyle/>
          <a:p>
            <a:pPr marL="68263" indent="0" algn="just">
              <a:buFont typeface="Wingdings 2" pitchFamily="18" charset="2"/>
              <a:buNone/>
            </a:pPr>
            <a:r>
              <a:rPr lang="ru-RU" smtClean="0"/>
              <a:t>     Высший орган управления ШНБ — </a:t>
            </a:r>
            <a:r>
              <a:rPr lang="ru-RU" smtClean="0">
                <a:solidFill>
                  <a:srgbClr val="C00000"/>
                </a:solidFill>
              </a:rPr>
              <a:t>Общее собрание акционеров</a:t>
            </a:r>
            <a:r>
              <a:rPr lang="ru-RU" smtClean="0"/>
              <a:t>, что объясняется организационно-правовой формой банка.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extLst>
          </a:blip>
          <a:srcRect/>
          <a:stretch>
            <a:fillRect/>
          </a:stretch>
        </p:blipFill>
        <p:spPr bwMode="auto">
          <a:xfrm>
            <a:off x="3419872" y="3645024"/>
            <a:ext cx="5238750" cy="2857500"/>
          </a:xfrm>
          <a:prstGeom prst="rect">
            <a:avLst/>
          </a:prstGeom>
          <a:ln>
            <a:noFill/>
          </a:ln>
          <a:effectLst>
            <a:softEdge rad="112500"/>
          </a:effectLst>
          <a:extLst>
            <a:ext uri="{909E8E84-426E-40DD-AFC4-6F175D3DCCD1}"/>
            <a:ext uri="{91240B29-F687-4F45-9708-019B960494DF}"/>
            <a:ext uri="{AF507438-7753-43E0-B8FC-AC1667EBCBE1}"/>
          </a:extLst>
        </p:spPr>
      </p:pic>
      <p:sp>
        <p:nvSpPr>
          <p:cNvPr id="3" name="Объект 2"/>
          <p:cNvSpPr>
            <a:spLocks noGrp="1"/>
          </p:cNvSpPr>
          <p:nvPr>
            <p:ph idx="1"/>
          </p:nvPr>
        </p:nvSpPr>
        <p:spPr>
          <a:xfrm>
            <a:off x="539750" y="620713"/>
            <a:ext cx="7920038" cy="5140325"/>
          </a:xfrm>
        </p:spPr>
        <p:txBody>
          <a:bodyPr rtlCol="0">
            <a:normAutofit/>
          </a:bodyPr>
          <a:lstStyle/>
          <a:p>
            <a:pPr marL="68580" indent="0" algn="just" fontAlgn="auto">
              <a:spcAft>
                <a:spcPts val="0"/>
              </a:spcAft>
              <a:buFont typeface="Wingdings 2" pitchFamily="18" charset="2"/>
              <a:buNone/>
              <a:defRPr/>
            </a:pPr>
            <a:r>
              <a:rPr lang="ru-RU" dirty="0" smtClean="0"/>
              <a:t>     Общее </a:t>
            </a:r>
            <a:r>
              <a:rPr lang="ru-RU" dirty="0"/>
              <a:t>собрание акционеров собирается один </a:t>
            </a:r>
            <a:r>
              <a:rPr lang="ru-RU" dirty="0">
                <a:solidFill>
                  <a:srgbClr val="C00000"/>
                </a:solidFill>
              </a:rPr>
              <a:t>раз в год</a:t>
            </a:r>
            <a:r>
              <a:rPr lang="ru-RU" dirty="0"/>
              <a:t>, как правило, в апреле. За ним закрепляется широкая сфера компетенций</a:t>
            </a:r>
            <a:r>
              <a:rPr lang="ru-RU" dirty="0" smtClean="0"/>
              <a:t>:</a:t>
            </a:r>
          </a:p>
          <a:p>
            <a:pPr indent="-274320" algn="just" fontAlgn="auto">
              <a:spcAft>
                <a:spcPts val="0"/>
              </a:spcAft>
              <a:defRPr/>
            </a:pPr>
            <a:r>
              <a:rPr lang="ru-RU" dirty="0"/>
              <a:t>утверждение годовых отчетов;</a:t>
            </a:r>
          </a:p>
          <a:p>
            <a:pPr indent="-274320" algn="just" fontAlgn="auto">
              <a:spcAft>
                <a:spcPts val="0"/>
              </a:spcAft>
              <a:defRPr/>
            </a:pPr>
            <a:r>
              <a:rPr lang="ru-RU" dirty="0" smtClean="0"/>
              <a:t>принятие </a:t>
            </a:r>
            <a:r>
              <a:rPr lang="ru-RU" dirty="0"/>
              <a:t>решений о распределении и чистой прибыли;</a:t>
            </a:r>
          </a:p>
          <a:p>
            <a:pPr indent="-274320" algn="just" fontAlgn="auto">
              <a:spcAft>
                <a:spcPts val="0"/>
              </a:spcAft>
              <a:defRPr/>
            </a:pPr>
            <a:r>
              <a:rPr lang="ru-RU" dirty="0" smtClean="0"/>
              <a:t>назначение </a:t>
            </a:r>
            <a:r>
              <a:rPr lang="ru-RU" dirty="0"/>
              <a:t>15 из 40 членов Совета банка;</a:t>
            </a:r>
          </a:p>
          <a:p>
            <a:pPr indent="-274320" fontAlgn="auto">
              <a:spcAft>
                <a:spcPts val="0"/>
              </a:spcAft>
              <a:defRPr/>
            </a:pPr>
            <a:r>
              <a:rPr lang="ru-RU" dirty="0" smtClean="0"/>
              <a:t>назначение </a:t>
            </a:r>
            <a:r>
              <a:rPr lang="ru-RU" dirty="0"/>
              <a:t>членов ревизионной комиссии;</a:t>
            </a:r>
          </a:p>
          <a:p>
            <a:pPr indent="-274320" fontAlgn="auto">
              <a:spcAft>
                <a:spcPts val="0"/>
              </a:spcAft>
              <a:defRPr/>
            </a:pPr>
            <a:r>
              <a:rPr lang="ru-RU" dirty="0" smtClean="0"/>
              <a:t>принятие </a:t>
            </a:r>
            <a:r>
              <a:rPr lang="ru-RU" dirty="0"/>
              <a:t>решений об увеличении уставного капитала;</a:t>
            </a:r>
          </a:p>
          <a:p>
            <a:pPr indent="-274320" fontAlgn="auto">
              <a:spcAft>
                <a:spcPts val="0"/>
              </a:spcAft>
              <a:defRPr/>
            </a:pPr>
            <a:r>
              <a:rPr lang="ru-RU" dirty="0" smtClean="0"/>
              <a:t>принятие </a:t>
            </a:r>
            <a:r>
              <a:rPr lang="ru-RU" dirty="0"/>
              <a:t>решений о ликвидации Национального банка.</a:t>
            </a:r>
          </a:p>
          <a:p>
            <a:pPr marL="68580" indent="0" fontAlgn="auto">
              <a:spcAft>
                <a:spcPts val="0"/>
              </a:spcAft>
              <a:buFont typeface="Wingdings 2" pitchFamily="18" charset="2"/>
              <a:buNone/>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692150"/>
            <a:ext cx="7848600" cy="5140325"/>
          </a:xfrm>
        </p:spPr>
        <p:txBody>
          <a:bodyPr rtlCol="0">
            <a:normAutofit/>
          </a:bodyPr>
          <a:lstStyle/>
          <a:p>
            <a:pPr marL="68580" indent="0" algn="just" fontAlgn="auto">
              <a:spcAft>
                <a:spcPts val="0"/>
              </a:spcAft>
              <a:buFont typeface="Wingdings 2" pitchFamily="18" charset="2"/>
              <a:buNone/>
              <a:defRPr/>
            </a:pPr>
            <a:r>
              <a:rPr lang="ru-RU" dirty="0"/>
              <a:t> </a:t>
            </a:r>
            <a:r>
              <a:rPr lang="ru-RU" dirty="0" smtClean="0"/>
              <a:t>    Особое </a:t>
            </a:r>
            <a:r>
              <a:rPr lang="ru-RU" dirty="0"/>
              <a:t>место в управлении ШНБ занимает его высший наблюдательный и контрольный орган — </a:t>
            </a:r>
            <a:r>
              <a:rPr lang="ru-RU" dirty="0">
                <a:solidFill>
                  <a:srgbClr val="C00000"/>
                </a:solidFill>
              </a:rPr>
              <a:t>Совет банка</a:t>
            </a:r>
            <a:r>
              <a:rPr lang="ru-RU" dirty="0"/>
              <a:t>, </a:t>
            </a:r>
            <a:r>
              <a:rPr lang="ru-RU" dirty="0" smtClean="0"/>
              <a:t>который: </a:t>
            </a:r>
          </a:p>
          <a:p>
            <a:pPr indent="-274320" algn="just" fontAlgn="auto">
              <a:spcAft>
                <a:spcPts val="0"/>
              </a:spcAft>
              <a:defRPr/>
            </a:pPr>
            <a:r>
              <a:rPr lang="ru-RU" dirty="0" smtClean="0"/>
              <a:t> </a:t>
            </a:r>
            <a:r>
              <a:rPr lang="ru-RU" dirty="0"/>
              <a:t>осуществляет наблюдение за состоянием рынка, общее руководство банком</a:t>
            </a:r>
            <a:r>
              <a:rPr lang="ru-RU" dirty="0" smtClean="0"/>
              <a:t>;</a:t>
            </a:r>
          </a:p>
          <a:p>
            <a:pPr indent="-274320" algn="just" fontAlgn="auto">
              <a:spcAft>
                <a:spcPts val="0"/>
              </a:spcAft>
              <a:defRPr/>
            </a:pPr>
            <a:r>
              <a:rPr lang="ru-RU" dirty="0" smtClean="0"/>
              <a:t> </a:t>
            </a:r>
            <a:r>
              <a:rPr lang="ru-RU" dirty="0"/>
              <a:t>определяет основные направления его деятельности; </a:t>
            </a:r>
            <a:endParaRPr lang="ru-RU" dirty="0" smtClean="0"/>
          </a:p>
          <a:p>
            <a:pPr indent="-274320" algn="just" fontAlgn="auto">
              <a:spcAft>
                <a:spcPts val="0"/>
              </a:spcAft>
              <a:defRPr/>
            </a:pPr>
            <a:r>
              <a:rPr lang="ru-RU" dirty="0" smtClean="0"/>
              <a:t>выполняет </a:t>
            </a:r>
            <a:r>
              <a:rPr lang="ru-RU" dirty="0"/>
              <a:t>функции контроля и надзора за исполнительными органами. </a:t>
            </a:r>
          </a:p>
        </p:txBody>
      </p:sp>
      <p:pic>
        <p:nvPicPr>
          <p:cNvPr id="4099" name="Picture 3"/>
          <p:cNvPicPr>
            <a:picLocks noChangeAspect="1" noChangeArrowheads="1"/>
          </p:cNvPicPr>
          <p:nvPr/>
        </p:nvPicPr>
        <p:blipFill>
          <a:blip r:embed="rId2">
            <a:extLst>
              <a:ext uri="{28A0092B-C50C-407E-A947-70E740481C1C}"/>
            </a:extLst>
          </a:blip>
          <a:srcRect/>
          <a:stretch>
            <a:fillRect/>
          </a:stretch>
        </p:blipFill>
        <p:spPr bwMode="auto">
          <a:xfrm>
            <a:off x="5004048" y="4289576"/>
            <a:ext cx="3754629" cy="2639291"/>
          </a:xfrm>
          <a:prstGeom prst="rect">
            <a:avLst/>
          </a:prstGeom>
          <a:ln>
            <a:noFill/>
          </a:ln>
          <a:effectLst>
            <a:softEdge rad="112500"/>
          </a:effectLst>
          <a:extLst>
            <a:ext uri="{909E8E84-426E-40DD-AFC4-6F175D3DCCD1}"/>
            <a:ext uri="{91240B29-F687-4F45-9708-019B960494DF}"/>
            <a:ext uri="{AF507438-7753-43E0-B8FC-AC1667EBCBE1}"/>
          </a:extLst>
        </p:spPr>
      </p:pic>
      <p:pic>
        <p:nvPicPr>
          <p:cNvPr id="4100" name="Picture 4"/>
          <p:cNvPicPr>
            <a:picLocks noChangeAspect="1" noChangeArrowheads="1"/>
          </p:cNvPicPr>
          <p:nvPr/>
        </p:nvPicPr>
        <p:blipFill>
          <a:blip r:embed="rId3" cstate="print">
            <a:extLst>
              <a:ext uri="{28A0092B-C50C-407E-A947-70E740481C1C}"/>
            </a:extLst>
          </a:blip>
          <a:srcRect/>
          <a:stretch>
            <a:fillRect/>
          </a:stretch>
        </p:blipFill>
        <p:spPr bwMode="auto">
          <a:xfrm>
            <a:off x="683568" y="4297394"/>
            <a:ext cx="4320480" cy="2560605"/>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8" presetClass="entr" presetSubtype="16" fill="hold" nodeType="after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diamond(in)">
                                      <p:cBhvr>
                                        <p:cTn id="27" dur="2000"/>
                                        <p:tgtEl>
                                          <p:spTgt spid="4100"/>
                                        </p:tgtEl>
                                      </p:cBhvr>
                                    </p:animEffect>
                                  </p:childTnLst>
                                </p:cTn>
                              </p:par>
                            </p:childTnLst>
                          </p:cTn>
                        </p:par>
                        <p:par>
                          <p:cTn id="28" fill="hold">
                            <p:stCondLst>
                              <p:cond delay="6000"/>
                            </p:stCondLst>
                            <p:childTnLst>
                              <p:par>
                                <p:cTn id="29" presetID="8" presetClass="entr" presetSubtype="16" fill="hold" nodeType="afterEffect">
                                  <p:stCondLst>
                                    <p:cond delay="0"/>
                                  </p:stCondLst>
                                  <p:childTnLst>
                                    <p:set>
                                      <p:cBhvr>
                                        <p:cTn id="30" dur="1" fill="hold">
                                          <p:stCondLst>
                                            <p:cond delay="0"/>
                                          </p:stCondLst>
                                        </p:cTn>
                                        <p:tgtEl>
                                          <p:spTgt spid="4099"/>
                                        </p:tgtEl>
                                        <p:attrNameLst>
                                          <p:attrName>style.visibility</p:attrName>
                                        </p:attrNameLst>
                                      </p:cBhvr>
                                      <p:to>
                                        <p:strVal val="visible"/>
                                      </p:to>
                                    </p:set>
                                    <p:animEffect transition="in" filter="diamond(in)">
                                      <p:cBhvr>
                                        <p:cTn id="31"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111125" y="-246063"/>
            <a:ext cx="9032875" cy="7275513"/>
          </a:xfrm>
          <a:prstGeom prst="rect">
            <a:avLst/>
          </a:prstGeom>
          <a:noFill/>
          <a:ln w="9525">
            <a:noFill/>
            <a:miter lim="800000"/>
            <a:headEnd/>
            <a:tailEnd/>
          </a:ln>
        </p:spPr>
      </p:pic>
      <p:sp>
        <p:nvSpPr>
          <p:cNvPr id="17410" name="TextBox 3"/>
          <p:cNvSpPr txBox="1">
            <a:spLocks noChangeArrowheads="1"/>
          </p:cNvSpPr>
          <p:nvPr/>
        </p:nvSpPr>
        <p:spPr bwMode="auto">
          <a:xfrm>
            <a:off x="5076825" y="836613"/>
            <a:ext cx="184150" cy="369887"/>
          </a:xfrm>
          <a:prstGeom prst="rect">
            <a:avLst/>
          </a:prstGeom>
          <a:noFill/>
          <a:ln w="9525">
            <a:noFill/>
            <a:miter lim="800000"/>
            <a:headEnd/>
            <a:tailEnd/>
          </a:ln>
        </p:spPr>
        <p:txBody>
          <a:bodyPr wrap="none">
            <a:spAutoFit/>
          </a:bodyPr>
          <a:lstStyle/>
          <a:p>
            <a:endParaRPr lang="ru-RU">
              <a:latin typeface="Century Gothic" pitchFamily="34" charset="0"/>
            </a:endParaRPr>
          </a:p>
        </p:txBody>
      </p:sp>
      <p:sp>
        <p:nvSpPr>
          <p:cNvPr id="7" name="Прямоугольник 6"/>
          <p:cNvSpPr/>
          <p:nvPr/>
        </p:nvSpPr>
        <p:spPr>
          <a:xfrm>
            <a:off x="700666" y="548680"/>
            <a:ext cx="7632848" cy="5355312"/>
          </a:xfrm>
          <a:prstGeom prst="rect">
            <a:avLst/>
          </a:prstGeom>
          <a:noFill/>
        </p:spPr>
        <p:txBody>
          <a:bodyPr>
            <a:spAutoFit/>
          </a:bodyPr>
          <a:lstStyle/>
          <a:p>
            <a:pPr algn="just" fontAlgn="auto">
              <a:spcBef>
                <a:spcPts val="0"/>
              </a:spcBef>
              <a:spcAft>
                <a:spcPts val="0"/>
              </a:spcAft>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sz="24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mn-lt"/>
                <a:cs typeface="+mn-cs"/>
              </a:rPr>
              <a:t>Совет банка состоит из 40 членов, которые занимают свои должности 4 года. При формировании Совета учитываются требования представительства различных регионов и отраслей экономики. Правительство назначает президента и вице-президента банка. Затем Общее собрание акционеров избирает 15 членов Совета. И только после этого правительство производит назначения на оставшиеся 23 должности членов Совета, в числе которых должно быть не более 5 членов федерального парламента и 5 членов правительств кантонов.</a:t>
            </a:r>
            <a:endParaRPr lang="ru-RU" sz="24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extLst>
          </a:blip>
          <a:srcRect/>
          <a:stretch>
            <a:fillRect/>
          </a:stretch>
        </p:blipFill>
        <p:spPr bwMode="auto">
          <a:xfrm>
            <a:off x="6660232" y="620688"/>
            <a:ext cx="2483768" cy="5472608"/>
          </a:xfrm>
          <a:prstGeom prst="rect">
            <a:avLst/>
          </a:prstGeom>
          <a:ln>
            <a:noFill/>
          </a:ln>
          <a:effectLst>
            <a:softEdge rad="112500"/>
          </a:effectLst>
          <a:extLst>
            <a:ext uri="{909E8E84-426E-40DD-AFC4-6F175D3DCCD1}"/>
            <a:ext uri="{91240B29-F687-4F45-9708-019B960494DF}"/>
            <a:ext uri="{AF507438-7753-43E0-B8FC-AC1667EBCBE1}"/>
          </a:extLst>
        </p:spPr>
      </p:pic>
      <p:sp>
        <p:nvSpPr>
          <p:cNvPr id="3" name="Объект 2"/>
          <p:cNvSpPr>
            <a:spLocks noGrp="1"/>
          </p:cNvSpPr>
          <p:nvPr>
            <p:ph idx="1"/>
          </p:nvPr>
        </p:nvSpPr>
        <p:spPr>
          <a:xfrm>
            <a:off x="611188" y="692150"/>
            <a:ext cx="6192837" cy="5616575"/>
          </a:xfrm>
        </p:spPr>
        <p:txBody>
          <a:bodyPr rtlCol="0">
            <a:normAutofit fontScale="92500"/>
          </a:bodyPr>
          <a:lstStyle/>
          <a:p>
            <a:pPr marL="68580" indent="0" algn="just" fontAlgn="auto">
              <a:spcAft>
                <a:spcPts val="0"/>
              </a:spcAft>
              <a:buFont typeface="Wingdings 2" pitchFamily="18" charset="2"/>
              <a:buNone/>
              <a:defRPr/>
            </a:pPr>
            <a:r>
              <a:rPr lang="ru-RU" dirty="0"/>
              <a:t> </a:t>
            </a:r>
            <a:r>
              <a:rPr lang="ru-RU" dirty="0" smtClean="0"/>
              <a:t>     К </a:t>
            </a:r>
            <a:r>
              <a:rPr lang="ru-RU" dirty="0"/>
              <a:t>органам общего руководства относится </a:t>
            </a:r>
            <a:r>
              <a:rPr lang="ru-RU" dirty="0">
                <a:solidFill>
                  <a:srgbClr val="C00000"/>
                </a:solidFill>
              </a:rPr>
              <a:t>Комитет банка</a:t>
            </a:r>
            <a:r>
              <a:rPr lang="ru-RU" dirty="0"/>
              <a:t>. </a:t>
            </a:r>
            <a:endParaRPr lang="ru-RU" dirty="0" smtClean="0"/>
          </a:p>
          <a:p>
            <a:pPr marL="68580" indent="0" algn="just" fontAlgn="auto">
              <a:spcAft>
                <a:spcPts val="0"/>
              </a:spcAft>
              <a:buFont typeface="Wingdings 2" pitchFamily="18" charset="2"/>
              <a:buNone/>
              <a:defRPr/>
            </a:pPr>
            <a:r>
              <a:rPr lang="ru-RU" dirty="0"/>
              <a:t> </a:t>
            </a:r>
            <a:r>
              <a:rPr lang="ru-RU" dirty="0" smtClean="0"/>
              <a:t>      8 </a:t>
            </a:r>
            <a:r>
              <a:rPr lang="ru-RU" dirty="0"/>
              <a:t>из 10 его членов назначаются Советом банка. Комитет банка наделен компетенциями</a:t>
            </a:r>
            <a:r>
              <a:rPr lang="ru-RU" dirty="0" smtClean="0"/>
              <a:t>:</a:t>
            </a:r>
          </a:p>
          <a:p>
            <a:pPr indent="-274320" fontAlgn="auto">
              <a:spcAft>
                <a:spcPts val="0"/>
              </a:spcAft>
              <a:defRPr/>
            </a:pPr>
            <a:r>
              <a:rPr lang="ru-RU" dirty="0"/>
              <a:t>проведения предварительной экспертизы и оценки вопросов, отнесенных к ведению Совета банка;</a:t>
            </a:r>
          </a:p>
          <a:p>
            <a:pPr indent="-274320" fontAlgn="auto">
              <a:spcAft>
                <a:spcPts val="0"/>
              </a:spcAft>
              <a:defRPr/>
            </a:pPr>
            <a:r>
              <a:rPr lang="ru-RU" dirty="0" smtClean="0"/>
              <a:t>разработки </a:t>
            </a:r>
            <a:r>
              <a:rPr lang="ru-RU" dirty="0"/>
              <a:t>рекомендаций по вопросу учетных ставок;</a:t>
            </a:r>
          </a:p>
          <a:p>
            <a:pPr indent="-274320" fontAlgn="auto">
              <a:spcAft>
                <a:spcPts val="0"/>
              </a:spcAft>
              <a:defRPr/>
            </a:pPr>
            <a:r>
              <a:rPr lang="ru-RU" dirty="0" smtClean="0"/>
              <a:t>оценки </a:t>
            </a:r>
            <a:r>
              <a:rPr lang="ru-RU" dirty="0"/>
              <a:t>целесообразности предоставления кредитов, сделок купли-продажи недвижимости, инвестиций и административных расходов банка.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22" presetClass="entr" presetSubtype="4" fill="hold" nodeType="afterEffect">
                                  <p:stCondLst>
                                    <p:cond delay="0"/>
                                  </p:stCondLst>
                                  <p:childTnLst>
                                    <p:set>
                                      <p:cBhvr>
                                        <p:cTn id="41" dur="1" fill="hold">
                                          <p:stCondLst>
                                            <p:cond delay="0"/>
                                          </p:stCondLst>
                                        </p:cTn>
                                        <p:tgtEl>
                                          <p:spTgt spid="6146"/>
                                        </p:tgtEl>
                                        <p:attrNameLst>
                                          <p:attrName>style.visibility</p:attrName>
                                        </p:attrNameLst>
                                      </p:cBhvr>
                                      <p:to>
                                        <p:strVal val="visible"/>
                                      </p:to>
                                    </p:set>
                                    <p:animEffect transition="in" filter="wipe(down)">
                                      <p:cBhvr>
                                        <p:cTn id="42"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692150"/>
            <a:ext cx="8207375" cy="5140325"/>
          </a:xfrm>
        </p:spPr>
        <p:txBody>
          <a:bodyPr/>
          <a:lstStyle/>
          <a:p>
            <a:pPr marL="68263" indent="0" algn="just">
              <a:buFont typeface="Wingdings 2" pitchFamily="18" charset="2"/>
              <a:buNone/>
            </a:pPr>
            <a:r>
              <a:rPr lang="ru-RU" smtClean="0"/>
              <a:t>      </a:t>
            </a:r>
            <a:r>
              <a:rPr lang="ru-RU" smtClean="0">
                <a:solidFill>
                  <a:srgbClr val="C00000"/>
                </a:solidFill>
              </a:rPr>
              <a:t>Акционерный капитал </a:t>
            </a:r>
            <a:r>
              <a:rPr lang="ru-RU" smtClean="0"/>
              <a:t>ШНБ составляет 50 млн. швейцарских франков (около 38 млн. долл. США). Он разделен на 100 000 акций номинальной стоимостью 500 франков каждая, однако, согласно Федеральному закону «О Национальном банке», только половина капитала оплачена полностью. Все акции - именные и котируются на Швейцарской фондовой бирже (Swiss stock exchange SWX). </a:t>
            </a:r>
          </a:p>
        </p:txBody>
      </p:sp>
      <p:pic>
        <p:nvPicPr>
          <p:cNvPr id="7170" name="Picture 2"/>
          <p:cNvPicPr>
            <a:picLocks noChangeAspect="1" noChangeArrowheads="1"/>
          </p:cNvPicPr>
          <p:nvPr/>
        </p:nvPicPr>
        <p:blipFill>
          <a:blip r:embed="rId2">
            <a:extLst>
              <a:ext uri="{28A0092B-C50C-407E-A947-70E740481C1C}"/>
            </a:extLst>
          </a:blip>
          <a:srcRect/>
          <a:stretch>
            <a:fillRect/>
          </a:stretch>
        </p:blipFill>
        <p:spPr bwMode="auto">
          <a:xfrm>
            <a:off x="5004048" y="3717032"/>
            <a:ext cx="3528392" cy="2892574"/>
          </a:xfrm>
          <a:prstGeom prst="rect">
            <a:avLst/>
          </a:prstGeom>
          <a:ln>
            <a:noFill/>
          </a:ln>
          <a:effectLst>
            <a:softEdge rad="112500"/>
          </a:effectLst>
          <a:extLst>
            <a:ext uri="{909E8E84-426E-40DD-AFC4-6F175D3DCCD1}"/>
            <a:ext uri="{91240B29-F687-4F45-9708-019B960494DF}"/>
            <a:ext uri="{AF507438-7753-43E0-B8FC-AC1667EBCBE1}"/>
          </a:extLst>
        </p:spPr>
      </p:pic>
      <p:pic>
        <p:nvPicPr>
          <p:cNvPr id="7171" name="Picture 3"/>
          <p:cNvPicPr>
            <a:picLocks noChangeAspect="1" noChangeArrowheads="1"/>
          </p:cNvPicPr>
          <p:nvPr/>
        </p:nvPicPr>
        <p:blipFill>
          <a:blip r:embed="rId3">
            <a:extLst>
              <a:ext uri="{28A0092B-C50C-407E-A947-70E740481C1C}"/>
            </a:extLst>
          </a:blip>
          <a:srcRect/>
          <a:stretch>
            <a:fillRect/>
          </a:stretch>
        </p:blipFill>
        <p:spPr bwMode="auto">
          <a:xfrm>
            <a:off x="1187624" y="4121015"/>
            <a:ext cx="3528392" cy="2286000"/>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barn(inVertical)">
                                      <p:cBhvr>
                                        <p:cTn id="24" dur="1000"/>
                                        <p:tgtEl>
                                          <p:spTgt spid="7171"/>
                                        </p:tgtEl>
                                      </p:cBhvr>
                                    </p:animEffect>
                                  </p:childTnLst>
                                </p:cTn>
                              </p:par>
                            </p:childTnLst>
                          </p:cTn>
                        </p:par>
                        <p:par>
                          <p:cTn id="25" fill="hold">
                            <p:stCondLst>
                              <p:cond delay="3000"/>
                            </p:stCondLst>
                            <p:childTnLst>
                              <p:par>
                                <p:cTn id="26" presetID="16" presetClass="entr" presetSubtype="21" fill="hold" nodeType="after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barn(inVertical)">
                                      <p:cBhvr>
                                        <p:cTn id="28"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333375"/>
            <a:ext cx="4464050" cy="6335713"/>
          </a:xfrm>
        </p:spPr>
        <p:txBody>
          <a:bodyPr rtlCol="0">
            <a:normAutofit fontScale="85000" lnSpcReduction="10000"/>
          </a:bodyPr>
          <a:lstStyle/>
          <a:p>
            <a:pPr marL="68580" indent="0" algn="just" fontAlgn="auto">
              <a:spcAft>
                <a:spcPts val="0"/>
              </a:spcAft>
              <a:buFont typeface="Wingdings 2" pitchFamily="18" charset="2"/>
              <a:buNone/>
              <a:defRPr/>
            </a:pPr>
            <a:r>
              <a:rPr lang="ru-RU" dirty="0" smtClean="0"/>
              <a:t>       Право </a:t>
            </a:r>
            <a:r>
              <a:rPr lang="ru-RU" dirty="0"/>
              <a:t>владения акциями предоставлено </a:t>
            </a:r>
            <a:r>
              <a:rPr lang="ru-RU" dirty="0">
                <a:solidFill>
                  <a:srgbClr val="C00000"/>
                </a:solidFill>
              </a:rPr>
              <a:t>только швейцарским гражданам</a:t>
            </a:r>
            <a:r>
              <a:rPr lang="ru-RU" dirty="0"/>
              <a:t>, </a:t>
            </a:r>
            <a:r>
              <a:rPr lang="ru-RU" dirty="0">
                <a:solidFill>
                  <a:srgbClr val="C00000"/>
                </a:solidFill>
              </a:rPr>
              <a:t>публичным корпорациям</a:t>
            </a:r>
            <a:r>
              <a:rPr lang="ru-RU" dirty="0"/>
              <a:t>, </a:t>
            </a:r>
            <a:r>
              <a:rPr lang="ru-RU" dirty="0">
                <a:solidFill>
                  <a:srgbClr val="C00000"/>
                </a:solidFill>
              </a:rPr>
              <a:t>полным и коммандитным товариществам</a:t>
            </a:r>
            <a:r>
              <a:rPr lang="ru-RU" dirty="0"/>
              <a:t>, а также </a:t>
            </a:r>
            <a:r>
              <a:rPr lang="ru-RU" dirty="0">
                <a:solidFill>
                  <a:srgbClr val="C00000"/>
                </a:solidFill>
              </a:rPr>
              <a:t>юридическим лицам</a:t>
            </a:r>
            <a:r>
              <a:rPr lang="ru-RU" dirty="0"/>
              <a:t>, чьи органы управления расположены в Швейцарии</a:t>
            </a:r>
            <a:r>
              <a:rPr lang="ru-RU" dirty="0" smtClean="0"/>
              <a:t>.</a:t>
            </a:r>
          </a:p>
          <a:p>
            <a:pPr marL="68580" indent="0" algn="just" fontAlgn="auto">
              <a:spcAft>
                <a:spcPts val="0"/>
              </a:spcAft>
              <a:buFont typeface="Wingdings 2" pitchFamily="18" charset="2"/>
              <a:buNone/>
              <a:defRPr/>
            </a:pPr>
            <a:r>
              <a:rPr lang="ru-RU" dirty="0"/>
              <a:t> </a:t>
            </a:r>
            <a:r>
              <a:rPr lang="ru-RU" dirty="0" smtClean="0"/>
              <a:t>     </a:t>
            </a:r>
            <a:r>
              <a:rPr lang="ru-RU" dirty="0"/>
              <a:t>Около 55% акционерного капитала находится в руках кантонов и кантональных банков, что отражает особенности конфедеративного политического устройства страны</a:t>
            </a:r>
            <a:r>
              <a:rPr lang="ru-RU" dirty="0" smtClean="0"/>
              <a:t>.</a:t>
            </a:r>
          </a:p>
          <a:p>
            <a:pPr marL="68580" indent="0" algn="just" fontAlgn="auto">
              <a:spcAft>
                <a:spcPts val="0"/>
              </a:spcAft>
              <a:buFont typeface="Wingdings 2" pitchFamily="18" charset="2"/>
              <a:buNone/>
              <a:defRPr/>
            </a:pPr>
            <a:r>
              <a:rPr lang="ru-RU" dirty="0" smtClean="0"/>
              <a:t>       Оставшиеся </a:t>
            </a:r>
            <a:r>
              <a:rPr lang="ru-RU" dirty="0"/>
              <a:t>акции большей частью принадлежат частным лицам. Федеральное правительство не владеет акциями.</a:t>
            </a:r>
          </a:p>
        </p:txBody>
      </p:sp>
      <p:pic>
        <p:nvPicPr>
          <p:cNvPr id="8194" name="Picture 2"/>
          <p:cNvPicPr>
            <a:picLocks noChangeAspect="1" noChangeArrowheads="1"/>
          </p:cNvPicPr>
          <p:nvPr/>
        </p:nvPicPr>
        <p:blipFill>
          <a:blip r:embed="rId2">
            <a:extLst>
              <a:ext uri="{28A0092B-C50C-407E-A947-70E740481C1C}"/>
            </a:extLst>
          </a:blip>
          <a:srcRect/>
          <a:stretch>
            <a:fillRect/>
          </a:stretch>
        </p:blipFill>
        <p:spPr bwMode="auto">
          <a:xfrm>
            <a:off x="4572000" y="764704"/>
            <a:ext cx="4032447" cy="5616623"/>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800" decel="100000"/>
                                        <p:tgtEl>
                                          <p:spTgt spid="3">
                                            <p:txEl>
                                              <p:pRg st="1" end="1"/>
                                            </p:txEl>
                                          </p:spTgt>
                                        </p:tgtEl>
                                      </p:cBhvr>
                                    </p:animEffect>
                                    <p:anim calcmode="lin" valueType="num">
                                      <p:cBhvr>
                                        <p:cTn id="17"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800" decel="100000"/>
                                        <p:tgtEl>
                                          <p:spTgt spid="3">
                                            <p:txEl>
                                              <p:pRg st="2" end="2"/>
                                            </p:txEl>
                                          </p:spTgt>
                                        </p:tgtEl>
                                      </p:cBhvr>
                                    </p:animEffect>
                                    <p:anim calcmode="lin" valueType="num">
                                      <p:cBhvr>
                                        <p:cTn id="2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16" presetClass="entr" presetSubtype="21" fill="hold" nodeType="afterEffect">
                                  <p:stCondLst>
                                    <p:cond delay="0"/>
                                  </p:stCondLst>
                                  <p:childTnLst>
                                    <p:set>
                                      <p:cBhvr>
                                        <p:cTn id="33" dur="1" fill="hold">
                                          <p:stCondLst>
                                            <p:cond delay="0"/>
                                          </p:stCondLst>
                                        </p:cTn>
                                        <p:tgtEl>
                                          <p:spTgt spid="8194"/>
                                        </p:tgtEl>
                                        <p:attrNameLst>
                                          <p:attrName>style.visibility</p:attrName>
                                        </p:attrNameLst>
                                      </p:cBhvr>
                                      <p:to>
                                        <p:strVal val="visible"/>
                                      </p:to>
                                    </p:set>
                                    <p:animEffect transition="in" filter="barn(inVertical)">
                                      <p:cBhvr>
                                        <p:cTn id="34"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extLst>
          </a:blip>
          <a:srcRect/>
          <a:stretch>
            <a:fillRect/>
          </a:stretch>
        </p:blipFill>
        <p:spPr bwMode="auto">
          <a:xfrm>
            <a:off x="5508104" y="3212976"/>
            <a:ext cx="2738442" cy="3168352"/>
          </a:xfrm>
          <a:prstGeom prst="rect">
            <a:avLst/>
          </a:prstGeom>
          <a:ln>
            <a:noFill/>
          </a:ln>
          <a:effectLst>
            <a:softEdge rad="112500"/>
          </a:effectLst>
          <a:extLst>
            <a:ext uri="{909E8E84-426E-40DD-AFC4-6F175D3DCCD1}"/>
            <a:ext uri="{91240B29-F687-4F45-9708-019B960494DF}"/>
            <a:ext uri="{AF507438-7753-43E0-B8FC-AC1667EBCBE1}"/>
          </a:extLst>
        </p:spPr>
      </p:pic>
      <p:sp>
        <p:nvSpPr>
          <p:cNvPr id="3" name="Объект 2"/>
          <p:cNvSpPr>
            <a:spLocks noGrp="1"/>
          </p:cNvSpPr>
          <p:nvPr>
            <p:ph idx="1"/>
          </p:nvPr>
        </p:nvSpPr>
        <p:spPr>
          <a:xfrm>
            <a:off x="468313" y="765175"/>
            <a:ext cx="8280400" cy="5067300"/>
          </a:xfrm>
        </p:spPr>
        <p:txBody>
          <a:bodyPr/>
          <a:lstStyle/>
          <a:p>
            <a:pPr marL="68263" indent="0" algn="just">
              <a:buFont typeface="Wingdings 2" pitchFamily="18" charset="2"/>
              <a:buNone/>
            </a:pPr>
            <a:r>
              <a:rPr lang="ru-RU" smtClean="0"/>
              <a:t>       ШНБ имеет </a:t>
            </a:r>
            <a:r>
              <a:rPr lang="ru-RU" smtClean="0">
                <a:solidFill>
                  <a:srgbClr val="C00000"/>
                </a:solidFill>
              </a:rPr>
              <a:t>2 отделения</a:t>
            </a:r>
            <a:r>
              <a:rPr lang="ru-RU" smtClean="0"/>
              <a:t>, предоставляющие кассовые услуги, и </a:t>
            </a:r>
            <a:r>
              <a:rPr lang="ru-RU" smtClean="0">
                <a:solidFill>
                  <a:srgbClr val="C00000"/>
                </a:solidFill>
              </a:rPr>
              <a:t>4 отделения</a:t>
            </a:r>
            <a:r>
              <a:rPr lang="ru-RU" smtClean="0"/>
              <a:t>, оказывающие другие различные услуги. Кроме того, существует </a:t>
            </a:r>
            <a:r>
              <a:rPr lang="ru-RU" smtClean="0">
                <a:solidFill>
                  <a:srgbClr val="C00000"/>
                </a:solidFill>
              </a:rPr>
              <a:t>16 агентств</a:t>
            </a:r>
            <a:r>
              <a:rPr lang="ru-RU" smtClean="0"/>
              <a:t>, управляемых кантональными банками. </a:t>
            </a:r>
          </a:p>
          <a:p>
            <a:pPr marL="68263" indent="0" algn="just">
              <a:buFont typeface="Wingdings 2" pitchFamily="18" charset="2"/>
              <a:buNone/>
            </a:pPr>
            <a:r>
              <a:rPr lang="ru-RU" smtClean="0"/>
              <a:t>       Национальный банк создал широкую сеть корреспондентских отношений с банками страны, которые выступают агентами во внутренних платежных операциях.</a:t>
            </a:r>
          </a:p>
        </p:txBody>
      </p:sp>
      <p:pic>
        <p:nvPicPr>
          <p:cNvPr id="9218" name="Picture 2"/>
          <p:cNvPicPr>
            <a:picLocks noChangeAspect="1" noChangeArrowheads="1"/>
          </p:cNvPicPr>
          <p:nvPr/>
        </p:nvPicPr>
        <p:blipFill>
          <a:blip r:embed="rId3">
            <a:extLst>
              <a:ext uri="{28A0092B-C50C-407E-A947-70E740481C1C}"/>
            </a:extLst>
          </a:blip>
          <a:srcRect/>
          <a:stretch>
            <a:fillRect/>
          </a:stretch>
        </p:blipFill>
        <p:spPr bwMode="auto">
          <a:xfrm>
            <a:off x="971600" y="3645024"/>
            <a:ext cx="3600400" cy="2880320"/>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1000"/>
                                        <p:tgtEl>
                                          <p:spTgt spid="921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fade">
                                      <p:cBhvr>
                                        <p:cTn id="19"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007E7837599704DBF97B7717FFF4AF4" ma:contentTypeVersion="0" ma:contentTypeDescription="Создание документа." ma:contentTypeScope="" ma:versionID="2f76a39a6c754335552cd44e337eabc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AA11377-0BD1-4F44-B0EC-DDE79AE65489}"/>
</file>

<file path=customXml/itemProps2.xml><?xml version="1.0" encoding="utf-8"?>
<ds:datastoreItem xmlns:ds="http://schemas.openxmlformats.org/officeDocument/2006/customXml" ds:itemID="{B6BB5762-0557-4980-ADA1-7340EBE234A9}"/>
</file>

<file path=customXml/itemProps3.xml><?xml version="1.0" encoding="utf-8"?>
<ds:datastoreItem xmlns:ds="http://schemas.openxmlformats.org/officeDocument/2006/customXml" ds:itemID="{D15C505E-AA37-4F66-9389-A16DE0B18419}"/>
</file>

<file path=docProps/app.xml><?xml version="1.0" encoding="utf-8"?>
<Properties xmlns="http://schemas.openxmlformats.org/officeDocument/2006/extended-properties" xmlns:vt="http://schemas.openxmlformats.org/officeDocument/2006/docPropsVTypes">
  <Template>Austin</Template>
  <TotalTime>165</TotalTime>
  <Words>443</Words>
  <Application>Microsoft Office PowerPoint</Application>
  <PresentationFormat>Экран (4:3)</PresentationFormat>
  <Paragraphs>50</Paragraphs>
  <Slides>17</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4</vt:i4>
      </vt:variant>
      <vt:variant>
        <vt:lpstr>Заголовки слайдов</vt:lpstr>
      </vt:variant>
      <vt:variant>
        <vt:i4>17</vt:i4>
      </vt:variant>
    </vt:vector>
  </HeadingPairs>
  <TitlesOfParts>
    <vt:vector size="25" baseType="lpstr">
      <vt:lpstr>Century Gothic</vt:lpstr>
      <vt:lpstr>Arial</vt:lpstr>
      <vt:lpstr>Wingdings 2</vt:lpstr>
      <vt:lpstr>Calibri</vt:lpstr>
      <vt:lpstr>Остин</vt:lpstr>
      <vt:lpstr>Остин</vt:lpstr>
      <vt:lpstr>Остин</vt:lpstr>
      <vt:lpstr>Остин</vt:lpstr>
      <vt:lpstr>Организационная структура Национального банка Швейцарии</vt:lpstr>
      <vt:lpstr>Слайд 2</vt:lpstr>
      <vt:lpstr>Слайд 3</vt:lpstr>
      <vt:lpstr>Слайд 4</vt:lpstr>
      <vt:lpstr>Слайд 5</vt:lpstr>
      <vt:lpstr>Слайд 6</vt:lpstr>
      <vt:lpstr>Слайд 7</vt:lpstr>
      <vt:lpstr>Слайд 8</vt:lpstr>
      <vt:lpstr>Слайд 9</vt:lpstr>
      <vt:lpstr>Слайд 10</vt:lpstr>
      <vt:lpstr>     В первый департамент входят следующие отделы:</vt:lpstr>
      <vt:lpstr>Второй департамент отвечает за: </vt:lpstr>
      <vt:lpstr>Третий департамент:</vt:lpstr>
      <vt:lpstr>Слайд 14</vt:lpstr>
      <vt:lpstr>Слайд 15</vt:lpstr>
      <vt:lpstr>Слайд 16</vt:lpstr>
      <vt:lpstr>Слайд 17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Организационная структура Национального банка Швейцарии</dc:title>
  <dc:creator>Home</dc:creator>
  <cp:lastModifiedBy>Bashlakova</cp:lastModifiedBy>
  <cp:revision>16</cp:revision>
  <dcterms:created xsi:type="dcterms:W3CDTF">2015-05-12T17:54:27Z</dcterms:created>
  <dcterms:modified xsi:type="dcterms:W3CDTF">2015-06-01T15:22:25Z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0x0101005007E7837599704DBF97B7717FFF4AF4</vt:lpwstr>
  </property>
</Properties>
</file>